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3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4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5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6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7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theme/theme8.xml" ContentType="application/vnd.openxmlformats-officedocument.theme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4"/>
    <p:sldMasterId id="2147484754" r:id="rId5"/>
    <p:sldMasterId id="2147484811" r:id="rId6"/>
    <p:sldMasterId id="2147484857" r:id="rId7"/>
    <p:sldMasterId id="2147484880" r:id="rId8"/>
    <p:sldMasterId id="2147484910" r:id="rId9"/>
    <p:sldMasterId id="2147484933" r:id="rId10"/>
    <p:sldMasterId id="2147484962" r:id="rId11"/>
    <p:sldMasterId id="2147484984" r:id="rId12"/>
  </p:sldMasterIdLst>
  <p:notesMasterIdLst>
    <p:notesMasterId r:id="rId57"/>
  </p:notesMasterIdLst>
  <p:handoutMasterIdLst>
    <p:handoutMasterId r:id="rId58"/>
  </p:handoutMasterIdLst>
  <p:sldIdLst>
    <p:sldId id="4455" r:id="rId13"/>
    <p:sldId id="922" r:id="rId14"/>
    <p:sldId id="3149" r:id="rId15"/>
    <p:sldId id="4420" r:id="rId16"/>
    <p:sldId id="3056" r:id="rId17"/>
    <p:sldId id="4428" r:id="rId18"/>
    <p:sldId id="2014" r:id="rId19"/>
    <p:sldId id="268" r:id="rId20"/>
    <p:sldId id="1863" r:id="rId21"/>
    <p:sldId id="261" r:id="rId22"/>
    <p:sldId id="358" r:id="rId23"/>
    <p:sldId id="1868" r:id="rId24"/>
    <p:sldId id="1869" r:id="rId25"/>
    <p:sldId id="1886" r:id="rId26"/>
    <p:sldId id="2216" r:id="rId27"/>
    <p:sldId id="1826" r:id="rId28"/>
    <p:sldId id="2227" r:id="rId29"/>
    <p:sldId id="1993" r:id="rId30"/>
    <p:sldId id="1994" r:id="rId31"/>
    <p:sldId id="1995" r:id="rId32"/>
    <p:sldId id="2000" r:id="rId33"/>
    <p:sldId id="613" r:id="rId34"/>
    <p:sldId id="558" r:id="rId35"/>
    <p:sldId id="559" r:id="rId36"/>
    <p:sldId id="560" r:id="rId37"/>
    <p:sldId id="419" r:id="rId38"/>
    <p:sldId id="4437" r:id="rId39"/>
    <p:sldId id="4438" r:id="rId40"/>
    <p:sldId id="3063" r:id="rId41"/>
    <p:sldId id="3069" r:id="rId42"/>
    <p:sldId id="4441" r:id="rId43"/>
    <p:sldId id="4443" r:id="rId44"/>
    <p:sldId id="1974" r:id="rId45"/>
    <p:sldId id="2003" r:id="rId46"/>
    <p:sldId id="3077" r:id="rId47"/>
    <p:sldId id="4454" r:id="rId48"/>
    <p:sldId id="4457" r:id="rId49"/>
    <p:sldId id="4458" r:id="rId50"/>
    <p:sldId id="4435" r:id="rId51"/>
    <p:sldId id="4436" r:id="rId52"/>
    <p:sldId id="4432" r:id="rId53"/>
    <p:sldId id="266" r:id="rId54"/>
    <p:sldId id="3076" r:id="rId55"/>
    <p:sldId id="4456" r:id="rId56"/>
  </p:sldIdLst>
  <p:sldSz cx="12192000" cy="6858000"/>
  <p:notesSz cx="6858000" cy="25527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S2019 messaging" id="{31F6B2F5-9607-4946-8BB0-71303498D8E2}">
          <p14:sldIdLst>
            <p14:sldId id="4455"/>
            <p14:sldId id="922"/>
            <p14:sldId id="3149"/>
            <p14:sldId id="4420"/>
          </p14:sldIdLst>
        </p14:section>
        <p14:section name="Hybrid" id="{7FDAA228-49C6-4E87-8EB2-0012113E260E}">
          <p14:sldIdLst>
            <p14:sldId id="3056"/>
            <p14:sldId id="4428"/>
            <p14:sldId id="2014"/>
            <p14:sldId id="268"/>
            <p14:sldId id="1863"/>
            <p14:sldId id="261"/>
            <p14:sldId id="358"/>
            <p14:sldId id="1868"/>
            <p14:sldId id="1869"/>
            <p14:sldId id="1886"/>
            <p14:sldId id="2216"/>
            <p14:sldId id="1826"/>
            <p14:sldId id="2227"/>
            <p14:sldId id="1993"/>
            <p14:sldId id="1994"/>
            <p14:sldId id="1995"/>
            <p14:sldId id="2000"/>
            <p14:sldId id="613"/>
            <p14:sldId id="558"/>
            <p14:sldId id="559"/>
            <p14:sldId id="560"/>
          </p14:sldIdLst>
        </p14:section>
        <p14:section name="HCI" id="{6661DFB6-7F86-4DD4-BB79-A25C5DCAF0F1}">
          <p14:sldIdLst>
            <p14:sldId id="419"/>
            <p14:sldId id="4437"/>
          </p14:sldIdLst>
        </p14:section>
        <p14:section name="Security" id="{74BE8371-B64F-4181-945C-7DA4CCCAC67F}">
          <p14:sldIdLst>
            <p14:sldId id="4438"/>
          </p14:sldIdLst>
        </p14:section>
        <p14:section name="App Platform" id="{054810DE-5A74-4A12-AE27-CBD381DB3139}">
          <p14:sldIdLst>
            <p14:sldId id="3063"/>
            <p14:sldId id="3069"/>
            <p14:sldId id="4441"/>
            <p14:sldId id="4443"/>
          </p14:sldIdLst>
        </p14:section>
        <p14:section name="SC2019" id="{0849787B-73DF-4C3A-A0DD-69685345A34C}">
          <p14:sldIdLst>
            <p14:sldId id="1974"/>
            <p14:sldId id="2003"/>
          </p14:sldIdLst>
        </p14:section>
        <p14:section name="Marketing" id="{DBA8B328-132A-470E-9BC8-5A067C29626B}">
          <p14:sldIdLst>
            <p14:sldId id="3077"/>
            <p14:sldId id="4454"/>
            <p14:sldId id="4457"/>
            <p14:sldId id="4458"/>
            <p14:sldId id="4435"/>
            <p14:sldId id="4436"/>
            <p14:sldId id="4432"/>
            <p14:sldId id="266"/>
            <p14:sldId id="3076"/>
            <p14:sldId id="44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E78561"/>
    <a:srgbClr val="163E6A"/>
    <a:srgbClr val="0078D4"/>
    <a:srgbClr val="B2B2B2"/>
    <a:srgbClr val="FFFFFF"/>
    <a:srgbClr val="737373"/>
    <a:srgbClr val="505050"/>
    <a:srgbClr val="F3F3F3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74" autoAdjust="0"/>
    <p:restoredTop sz="76872" autoAdjust="0"/>
  </p:normalViewPr>
  <p:slideViewPr>
    <p:cSldViewPr snapToGrid="0">
      <p:cViewPr varScale="1">
        <p:scale>
          <a:sx n="77" d="100"/>
          <a:sy n="77" d="100"/>
        </p:scale>
        <p:origin x="1530" y="84"/>
      </p:cViewPr>
      <p:guideLst>
        <p:guide orient="horz" pos="2160"/>
        <p:guide pos="3840"/>
      </p:guideLst>
    </p:cSldViewPr>
  </p:slideViewPr>
  <p:notesTextViewPr>
    <p:cViewPr>
      <p:scale>
        <a:sx n="153" d="100"/>
        <a:sy n="153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10/29/2018 10:54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7AFC687-C1B9-024E-AC93-5918C04F4CA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297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040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0622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44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815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10/29/2018 10:53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18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2997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6D9BB-1887-4387-858E-2640384E7C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131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47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13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800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08412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41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6057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464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7589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426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386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69504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63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26816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5161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May Leadership Summit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268161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887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28E0D0-E01D-4FB6-A96B-D302712F48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96371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03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72628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206B87-2AFC-47DA-91A7-270E07D18E4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7141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16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10/29/2018 10:53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1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478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Aft>
                <a:spcPts val="1400"/>
              </a:spcAft>
              <a:buNone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696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10/29/2018 10:53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63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FA3381-478E-4303-8CD8-12A9F2D1F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0031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FA3381-478E-4303-8CD8-12A9F2D1F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73956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FA3381-478E-4303-8CD8-12A9F2D1FD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59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svg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7.png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32.png"/><Relationship Id="rId4" Type="http://schemas.openxmlformats.org/officeDocument/2006/relationships/image" Target="../media/image24.svg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5.png"/><Relationship Id="rId4" Type="http://schemas.openxmlformats.org/officeDocument/2006/relationships/image" Target="../media/image36.svg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7.pn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36.svg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Master" Target="../slideMasters/slideMaster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4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14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7.pn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4.sv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96965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59257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030161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2914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6749328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50906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59251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2064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035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84146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3921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5882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1658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1178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78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4988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96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5738257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_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373372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0058-332E-4BCE-8EEB-18B1921B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F7CC-2F99-461C-A903-F9C27713E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E2C64F-658B-4835-8368-B1371A4A7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B7FD3-D94A-4B04-B0F1-AD869BDF6BEC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C3362-4349-41CF-ACD5-90954E619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A0826-F1CF-4ABD-972A-F64DA3FE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9730F5-C8D8-4260-83BF-D57380529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496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3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2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80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80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29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384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4" y="3183754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84455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41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2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90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3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42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2297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30033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91494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16622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21973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72154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397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2" y="292102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3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50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2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70457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2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2" y="292102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38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5842334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7" y="3977321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613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243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7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7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337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00228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0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8449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90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2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82383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20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016">
              <a:defRPr/>
            </a:pPr>
            <a:fld id="{14EBC79A-627E-43EF-8C18-CE3A23C7EF99}" type="datetime1">
              <a:rPr lang="en-US" smtClean="0">
                <a:solidFill>
                  <a:srgbClr val="1A1A1A"/>
                </a:solidFill>
              </a:rPr>
              <a:pPr defTabSz="914016">
                <a:defRPr/>
              </a:pPr>
              <a:t>10/29/2018</a:t>
            </a:fld>
            <a:endParaRPr lang="en-US">
              <a:solidFill>
                <a:srgbClr val="1A1A1A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16">
              <a:defRPr/>
            </a:pPr>
            <a:r>
              <a:rPr lang="en-US">
                <a:solidFill>
                  <a:srgbClr val="1A1A1A"/>
                </a:solidFill>
              </a:rPr>
              <a:t>Microsoft Confidential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016">
              <a:defRPr/>
            </a:pPr>
            <a:fld id="{EE166925-D6B2-434E-AAFE-1961E77F94B4}" type="slidenum">
              <a:rPr lang="en-US" smtClean="0">
                <a:solidFill>
                  <a:srgbClr val="1A1A1A"/>
                </a:solidFill>
              </a:rPr>
              <a:pPr defTabSz="914016">
                <a:defRPr/>
              </a:pPr>
              <a:t>‹#›</a:t>
            </a:fld>
            <a:endParaRPr lang="en-US">
              <a:solidFill>
                <a:srgbClr val="1A1A1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7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0550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308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28077-7188-48C5-8679-2287FAC952E9}" type="datetime1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B4B5F7-F300-450A-AF7F-C6B0F3C9A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0536" t="31731" r="51061" b="49044"/>
          <a:stretch/>
        </p:blipFill>
        <p:spPr>
          <a:xfrm>
            <a:off x="2626620" y="2322575"/>
            <a:ext cx="7027743" cy="23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41572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24" name="Graphic 5">
            <a:extLst>
              <a:ext uri="{FF2B5EF4-FFF2-40B4-BE49-F238E27FC236}">
                <a16:creationId xmlns:a16="http://schemas.microsoft.com/office/drawing/2014/main" id="{CC3BF2E4-CA2F-4638-911C-9F6111EF0AE1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E08DE-888F-4562-A00C-D158A76ED5DB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565590-7C4C-4DE6-9944-0CBA05FF02B1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A3EF96-624A-4D74-886B-2EDAF53059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55613F-F26C-46FD-9871-A734C4C4D878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F4ACC3-7D8A-44F4-B724-6FDD018DCA5A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DA36F5-3366-4940-9886-4897850BF0FF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356A0-B89F-4C46-823F-9CA92D363CB9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215630-859B-48EA-95CD-5A62A89A15B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6592B2-CA25-4805-B8C4-1A1BD0B3D172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64D738-623E-4237-A8EC-055786A9B59E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C8A4D3-08D5-407A-893D-A25F2A5EA59E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E7AA16-9067-4BB9-B47D-BABF292DEBF9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76089A-690A-4159-A5BB-31CF30993F29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1123A9-26D2-4004-BF53-CAC5734AB305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6280953"/>
      </p:ext>
    </p:extLst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1873889-9BD1-4132-84A6-EAF586C25F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4200" y="585788"/>
            <a:ext cx="1415361" cy="301752"/>
          </a:xfrm>
          <a:prstGeom prst="rect">
            <a:avLst/>
          </a:prstGeom>
        </p:spPr>
      </p:pic>
      <p:grpSp>
        <p:nvGrpSpPr>
          <p:cNvPr id="13" name="Graphic 5">
            <a:extLst>
              <a:ext uri="{FF2B5EF4-FFF2-40B4-BE49-F238E27FC236}">
                <a16:creationId xmlns:a16="http://schemas.microsoft.com/office/drawing/2014/main" id="{754814EC-E2F8-40BE-898D-2B54F692D934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06AEC-BBC1-4527-9995-4453C000CFD4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82BCBD-B359-4144-A48E-975CE3CE8C6E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9F7A76-59EA-49B6-9B42-47B0B17868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9C5B85-86C5-4502-AABE-42B24C465584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E8D794-78F0-40E0-9389-4B563A1EB5C1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B6CB2E-7A5D-415F-987C-DE36F055711D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3FF653-BE77-4509-96E9-A23DA114D334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24AABD-CDAE-45FD-83E8-56E7C2733E7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C23429-8AB4-4B2D-A3C7-5DDF7D4A48EE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E4EEA7-2BBF-4DFC-BA80-D5BF1F586AAD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886DB0-C8D2-4B00-9022-011227EB4246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B65FF26-A909-4CEE-BB15-9ED6C66CBFDA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F25A6D-4355-43A5-8FA4-6CF43F4D129E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3936DD-4B75-4519-BCD0-38D01D26C52B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5936F-5175-493D-A06E-2FF3A6FF2DF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91377" y="2406774"/>
            <a:ext cx="6860256" cy="22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537"/>
      </p:ext>
    </p:extLst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3EF19-F8D4-4540-AD76-9DCC5C7F628A}"/>
              </a:ext>
            </a:extLst>
          </p:cNvPr>
          <p:cNvGrpSpPr/>
          <p:nvPr userDrawn="1"/>
        </p:nvGrpSpPr>
        <p:grpSpPr>
          <a:xfrm>
            <a:off x="5334000" y="0"/>
            <a:ext cx="6858000" cy="6858000"/>
            <a:chOff x="3911600" y="0"/>
            <a:chExt cx="6858000" cy="6858000"/>
          </a:xfrm>
        </p:grpSpPr>
        <p:pic>
          <p:nvPicPr>
            <p:cNvPr id="15" name="Picture 14" descr="A picture containing sky, outdoor, boat, water&#10;&#10;Description generated with very high confidence">
              <a:extLst>
                <a:ext uri="{FF2B5EF4-FFF2-40B4-BE49-F238E27FC236}">
                  <a16:creationId xmlns:a16="http://schemas.microsoft.com/office/drawing/2014/main" id="{896EB23A-2464-456B-AF2C-03C2DEBB92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3750"/>
            <a:stretch/>
          </p:blipFill>
          <p:spPr>
            <a:xfrm>
              <a:off x="3911600" y="0"/>
              <a:ext cx="6857999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FBC15-8F85-4830-AB10-E0C18C9FC131}"/>
                </a:ext>
              </a:extLst>
            </p:cNvPr>
            <p:cNvSpPr/>
            <p:nvPr userDrawn="1"/>
          </p:nvSpPr>
          <p:spPr bwMode="auto">
            <a:xfrm>
              <a:off x="3911600" y="0"/>
              <a:ext cx="6858000" cy="6858000"/>
            </a:xfrm>
            <a:prstGeom prst="rect">
              <a:avLst/>
            </a:prstGeom>
            <a:solidFill>
              <a:schemeClr val="accent5">
                <a:alpha val="6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invGray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670742-A8D8-4BE4-A53B-09464421BC4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38331" y="585788"/>
            <a:ext cx="2569469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34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553BFFE-463D-4EE5-9EBB-CB3BDDC1A5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5788"/>
            <a:ext cx="1415361" cy="3017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99A441-B7E0-4167-B146-CECAF458B4D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 bwMode="black">
          <a:xfrm>
            <a:off x="9038331" y="585788"/>
            <a:ext cx="2569469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74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438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246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032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998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73007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9389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124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49028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05613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7723374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9074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38410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9526660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353769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0027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199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757221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32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5119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invGray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90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59361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785232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024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605504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17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0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6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5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429576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3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1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2284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321215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6706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7842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32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0302" y="289511"/>
            <a:ext cx="6904778" cy="899665"/>
          </a:xfrm>
        </p:spPr>
        <p:txBody>
          <a:bodyPr/>
          <a:lstStyle>
            <a:lvl1pPr>
              <a:defRPr sz="392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20303" y="4773828"/>
            <a:ext cx="6904016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1961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3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11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13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8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6287460"/>
      </p:ext>
    </p:extLst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320828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9761425"/>
      </p:ext>
    </p:extLst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8219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Slid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597055" y="430915"/>
            <a:ext cx="10985343" cy="7059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4615"/>
              </a:lnSpc>
              <a:spcBef>
                <a:spcPts val="0"/>
              </a:spcBef>
              <a:buClr>
                <a:srgbClr val="63666A"/>
              </a:buClr>
              <a:buFont typeface="Arial"/>
              <a:buNone/>
              <a:defRPr sz="3467" b="1" i="0" u="none" strike="noStrike" cap="none">
                <a:solidFill>
                  <a:srgbClr val="63666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400"/>
            </a:lvl2pPr>
            <a:lvl3pPr lvl="2" indent="0">
              <a:spcBef>
                <a:spcPts val="0"/>
              </a:spcBef>
              <a:buNone/>
              <a:defRPr sz="2400"/>
            </a:lvl3pPr>
            <a:lvl4pPr lvl="3" indent="0">
              <a:spcBef>
                <a:spcPts val="0"/>
              </a:spcBef>
              <a:buNone/>
              <a:defRPr sz="2400"/>
            </a:lvl4pPr>
            <a:lvl5pPr lvl="4" indent="0">
              <a:spcBef>
                <a:spcPts val="0"/>
              </a:spcBef>
              <a:buNone/>
              <a:defRPr sz="2400"/>
            </a:lvl5pPr>
            <a:lvl6pPr lvl="5" indent="0">
              <a:spcBef>
                <a:spcPts val="0"/>
              </a:spcBef>
              <a:buNone/>
              <a:defRPr sz="2400"/>
            </a:lvl6pPr>
            <a:lvl7pPr lvl="6" indent="0">
              <a:spcBef>
                <a:spcPts val="0"/>
              </a:spcBef>
              <a:buNone/>
              <a:defRPr sz="2400"/>
            </a:lvl7pPr>
            <a:lvl8pPr lvl="7" indent="0">
              <a:spcBef>
                <a:spcPts val="0"/>
              </a:spcBef>
              <a:buNone/>
              <a:defRPr sz="2400"/>
            </a:lvl8pPr>
            <a:lvl9pPr lvl="8" indent="0">
              <a:spcBef>
                <a:spcPts val="0"/>
              </a:spcBef>
              <a:buNone/>
              <a:defRPr sz="2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596901" y="1711071"/>
            <a:ext cx="10985500" cy="5539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04792" marR="0" lvl="0" indent="-137157" algn="l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ct val="109999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6494" marR="0" lvl="1" indent="-176525" algn="l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Arial"/>
              <a:buChar char="–"/>
              <a:defRPr sz="18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445648" marR="0" lvl="2" indent="-114721" algn="l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057349" marR="0" lvl="3" indent="-126149" algn="l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Arial"/>
              <a:buChar char="–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666933" marR="0" lvl="4" indent="-126149" algn="l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ct val="110000"/>
              <a:buFont typeface="Arial"/>
              <a:buChar char="»"/>
              <a:defRPr sz="14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2632" marR="0" lvl="5" indent="-152312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2202" marR="0" lvl="6" indent="-15229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1771" marR="0" lvl="7" indent="-152280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1341" marR="0" lvl="8" indent="-152267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Shape 122"/>
          <p:cNvCxnSpPr/>
          <p:nvPr/>
        </p:nvCxnSpPr>
        <p:spPr>
          <a:xfrm rot="10800000">
            <a:off x="543877" y="1292221"/>
            <a:ext cx="11090840" cy="0"/>
          </a:xfrm>
          <a:prstGeom prst="straightConnector1">
            <a:avLst/>
          </a:prstGeom>
          <a:noFill/>
          <a:ln w="9525" cap="flat" cmpd="sng">
            <a:solidFill>
              <a:srgbClr val="E0E0E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4232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90"/>
            <a:ext cx="1366440" cy="29260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B4B5F7-F300-450A-AF7F-C6B0F3C9A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6" t="31731" r="51061" b="49044"/>
          <a:stretch/>
        </p:blipFill>
        <p:spPr>
          <a:xfrm>
            <a:off x="2626622" y="2322575"/>
            <a:ext cx="7027743" cy="23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58560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90"/>
            <a:ext cx="1366440" cy="292608"/>
          </a:xfrm>
          <a:prstGeom prst="rect">
            <a:avLst/>
          </a:prstGeom>
        </p:spPr>
      </p:pic>
      <p:grpSp>
        <p:nvGrpSpPr>
          <p:cNvPr id="24" name="Graphic 5">
            <a:extLst>
              <a:ext uri="{FF2B5EF4-FFF2-40B4-BE49-F238E27FC236}">
                <a16:creationId xmlns:a16="http://schemas.microsoft.com/office/drawing/2014/main" id="{CC3BF2E4-CA2F-4638-911C-9F6111EF0AE1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E08DE-888F-4562-A00C-D158A76ED5DB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565590-7C4C-4DE6-9944-0CBA05FF02B1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A3EF96-624A-4D74-886B-2EDAF53059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55613F-F26C-46FD-9871-A734C4C4D878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F4ACC3-7D8A-44F4-B724-6FDD018DCA5A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DA36F5-3366-4940-9886-4897850BF0FF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356A0-B89F-4C46-823F-9CA92D363CB9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215630-859B-48EA-95CD-5A62A89A15B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6592B2-CA25-4805-B8C4-1A1BD0B3D172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64D738-623E-4237-A8EC-055786A9B59E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C8A4D3-08D5-407A-893D-A25F2A5EA59E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E7AA16-9067-4BB9-B47D-BABF292DEBF9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76089A-690A-4159-A5BB-31CF30993F29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1123A9-26D2-4004-BF53-CAC5734AB305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912163785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1873889-9BD1-4132-84A6-EAF586C25F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4202" y="585790"/>
            <a:ext cx="1415361" cy="301752"/>
          </a:xfrm>
          <a:prstGeom prst="rect">
            <a:avLst/>
          </a:prstGeom>
        </p:spPr>
      </p:pic>
      <p:grpSp>
        <p:nvGrpSpPr>
          <p:cNvPr id="13" name="Graphic 5">
            <a:extLst>
              <a:ext uri="{FF2B5EF4-FFF2-40B4-BE49-F238E27FC236}">
                <a16:creationId xmlns:a16="http://schemas.microsoft.com/office/drawing/2014/main" id="{754814EC-E2F8-40BE-898D-2B54F692D934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06AEC-BBC1-4527-9995-4453C000CFD4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82BCBD-B359-4144-A48E-975CE3CE8C6E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9F7A76-59EA-49B6-9B42-47B0B17868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9C5B85-86C5-4502-AABE-42B24C465584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E8D794-78F0-40E0-9389-4B563A1EB5C1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B6CB2E-7A5D-415F-987C-DE36F055711D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3FF653-BE77-4509-96E9-A23DA114D334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24AABD-CDAE-45FD-83E8-56E7C2733E7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C23429-8AB4-4B2D-A3C7-5DDF7D4A48EE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E4EEA7-2BBF-4DFC-BA80-D5BF1F586AAD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886DB0-C8D2-4B00-9022-011227EB4246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B65FF26-A909-4CEE-BB15-9ED6C66CBFDA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F25A6D-4355-43A5-8FA4-6CF43F4D129E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3936DD-4B75-4519-BCD0-38D01D26C52B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5936F-5175-493D-A06E-2FF3A6FF2D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377" y="2406774"/>
            <a:ext cx="6860256" cy="22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44352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3EF19-F8D4-4540-AD76-9DCC5C7F628A}"/>
              </a:ext>
            </a:extLst>
          </p:cNvPr>
          <p:cNvGrpSpPr/>
          <p:nvPr userDrawn="1"/>
        </p:nvGrpSpPr>
        <p:grpSpPr>
          <a:xfrm>
            <a:off x="5334002" y="0"/>
            <a:ext cx="6858000" cy="6858000"/>
            <a:chOff x="3911600" y="0"/>
            <a:chExt cx="6858000" cy="6858000"/>
          </a:xfrm>
        </p:grpSpPr>
        <p:pic>
          <p:nvPicPr>
            <p:cNvPr id="15" name="Picture 14" descr="A picture containing sky, outdoor, boat, water&#10;&#10;Description generated with very high confidence">
              <a:extLst>
                <a:ext uri="{FF2B5EF4-FFF2-40B4-BE49-F238E27FC236}">
                  <a16:creationId xmlns:a16="http://schemas.microsoft.com/office/drawing/2014/main" id="{896EB23A-2464-456B-AF2C-03C2DEBB92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1600" y="0"/>
              <a:ext cx="6857999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FBC15-8F85-4830-AB10-E0C18C9FC131}"/>
                </a:ext>
              </a:extLst>
            </p:cNvPr>
            <p:cNvSpPr/>
            <p:nvPr userDrawn="1"/>
          </p:nvSpPr>
          <p:spPr bwMode="auto">
            <a:xfrm>
              <a:off x="3911600" y="0"/>
              <a:ext cx="6858000" cy="6858000"/>
            </a:xfrm>
            <a:prstGeom prst="rect">
              <a:avLst/>
            </a:prstGeom>
            <a:solidFill>
              <a:schemeClr val="accent5">
                <a:alpha val="6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114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90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2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670742-A8D8-4BE4-A53B-09464421BC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333" y="585790"/>
            <a:ext cx="2569469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356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553BFFE-463D-4EE5-9EBB-CB3BDDC1A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2" y="585790"/>
            <a:ext cx="1415361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51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79943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00025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044726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685" indent="-231685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874" indent="-171384">
              <a:buFont typeface="Wingdings" panose="05000000000000000000" pitchFamily="2" charset="2"/>
              <a:buChar char=""/>
              <a:defRPr sz="2000" b="0"/>
            </a:lvl2pPr>
            <a:lvl3pPr marL="639517" indent="-188840">
              <a:buFont typeface="Wingdings" panose="05000000000000000000" pitchFamily="2" charset="2"/>
              <a:buChar char=""/>
              <a:tabLst/>
              <a:defRPr sz="1600" b="0"/>
            </a:lvl3pPr>
            <a:lvl4pPr marL="828356" indent="-176146">
              <a:buFont typeface="Wingdings" panose="05000000000000000000" pitchFamily="2" charset="2"/>
              <a:buChar char=""/>
              <a:defRPr sz="1400" b="0"/>
            </a:lvl4pPr>
            <a:lvl5pPr marL="1023544" indent="-169798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021799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38117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2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304261"/>
            <a:ext cx="11582400" cy="476851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667"/>
              </a:spcBef>
              <a:buFont typeface="Arial" charset="0"/>
              <a:buNone/>
              <a:defRPr sz="5333" baseline="0">
                <a:solidFill>
                  <a:schemeClr val="bg1"/>
                </a:solidFill>
                <a:latin typeface="Segoe UI Light"/>
                <a:cs typeface="Segoe UI Light"/>
              </a:defRPr>
            </a:lvl1pPr>
            <a:lvl2pPr marL="365751" indent="0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None/>
              <a:defRPr sz="4800">
                <a:solidFill>
                  <a:schemeClr val="bg1"/>
                </a:solidFill>
                <a:latin typeface="Segoe UI Light"/>
                <a:cs typeface="Segoe UI Light"/>
              </a:defRPr>
            </a:lvl2pPr>
            <a:lvl3pPr marL="670543" indent="0">
              <a:lnSpc>
                <a:spcPct val="100000"/>
              </a:lnSpc>
              <a:spcBef>
                <a:spcPts val="667"/>
              </a:spcBef>
              <a:buFont typeface="Arial"/>
              <a:buNone/>
              <a:defRPr sz="4800">
                <a:solidFill>
                  <a:schemeClr val="bg1"/>
                </a:solidFill>
                <a:latin typeface="Segoe UI Light"/>
                <a:cs typeface="Segoe UI Light"/>
              </a:defRPr>
            </a:lvl3pPr>
            <a:lvl4pPr marL="975336" marR="0" indent="0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4267" baseline="0">
                <a:solidFill>
                  <a:schemeClr val="bg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 dirty="0"/>
              <a:t>Bullet first level</a:t>
            </a:r>
          </a:p>
          <a:p>
            <a:pPr lvl="1"/>
            <a:r>
              <a:rPr lang="en-US" dirty="0"/>
              <a:t>Bullet second level</a:t>
            </a:r>
          </a:p>
          <a:p>
            <a:pPr lvl="2"/>
            <a:r>
              <a:rPr lang="en-US" dirty="0"/>
              <a:t>Bullet third level</a:t>
            </a:r>
          </a:p>
          <a:p>
            <a:pPr lvl="3"/>
            <a:r>
              <a:rPr lang="en-US" dirty="0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55846318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95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5772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2" y="2025652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4699605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7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6447019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87835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134454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48515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0872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2673537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0968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 noChangeAspect="1"/>
          </p:cNvSpPr>
          <p:nvPr>
            <p:ph type="title"/>
          </p:nvPr>
        </p:nvSpPr>
        <p:spPr>
          <a:xfrm>
            <a:off x="304800" y="1955800"/>
            <a:ext cx="11582400" cy="2491376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720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4439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6470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3497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9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90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495811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44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10854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2084176"/>
            <a:ext cx="11653523" cy="1511952"/>
          </a:xfrm>
          <a:noFill/>
        </p:spPr>
        <p:txBody>
          <a:bodyPr tIns="91440" bIns="91440" anchor="t" anchorCtr="0"/>
          <a:lstStyle>
            <a:lvl1pPr>
              <a:defRPr sz="862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68640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light gra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429418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_gra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12899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06F87-9620-43BE-8F4F-144EBF47B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FF23F4-CA3D-4C4B-A5BC-9240D3EE1B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E63F4-274A-45DE-B861-64B72A637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BCA7B-8274-483A-A92D-6B1EEB370A59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6E5EA-A704-4C97-B7C0-634481151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F121D-8B24-4401-B405-CC8E6614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53477-BD8A-4B68-8FE5-6BEF1940B0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05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9" cy="161274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4301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041682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70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T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424155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0" y="1170431"/>
            <a:ext cx="11897668" cy="4522193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6311"/>
          <a:stretch/>
        </p:blipFill>
        <p:spPr>
          <a:xfrm>
            <a:off x="8717519" y="1170431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90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25027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155370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1346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84264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333309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42197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41390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47554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419125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9072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57319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60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296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01088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4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54999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268" y="291068"/>
            <a:ext cx="6769045" cy="55399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29267" y="4773828"/>
            <a:ext cx="6769045" cy="1793104"/>
          </a:xfrm>
        </p:spPr>
        <p:txBody>
          <a:bodyPr wrap="square">
            <a:noAutofit/>
          </a:bodyPr>
          <a:lstStyle>
            <a:lvl1pPr marL="0" indent="0">
              <a:spcBef>
                <a:spcPts val="1765"/>
              </a:spcBef>
              <a:buNone/>
              <a:defRPr sz="2000"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0" y="-1"/>
            <a:ext cx="4828867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4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2D572-1EA3-4391-8C97-5652A9DED9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E24AF-A412-4201-9A41-3A960031A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78CA2-ABD8-48B1-85D8-F58B3F9E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2FD3A-3F66-44E1-81D1-415EBB4E846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5B0C2-0283-43F6-B15A-018936A8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E175A5-E590-424F-9574-4976B0B1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7638E-367E-4835-BFE9-D127373F6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942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B5DE4-E39F-491B-A499-DF6C9BA2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1C8D3-E189-45AD-A378-C6B3DAB36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4D4F6-7D4C-4D04-B59F-A3E0C2C7C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2FD3A-3F66-44E1-81D1-415EBB4E846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8C0D0-F22F-4CBE-9EE1-879F543F7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B74AA-41AF-43C9-9A57-6DFEBDA9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7638E-367E-4835-BFE9-D127373F6E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719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LOADED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55909" y="1687686"/>
            <a:ext cx="8213523" cy="36576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buFontTx/>
              <a:buNone/>
              <a:defRPr sz="1800" baseline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1</a:t>
            </a:r>
          </a:p>
          <a:p>
            <a:pPr lvl="0"/>
            <a:r>
              <a:rPr lang="en-US"/>
              <a:t>2</a:t>
            </a:r>
          </a:p>
          <a:p>
            <a:pPr lvl="0"/>
            <a:r>
              <a:rPr lang="en-US"/>
              <a:t>3</a:t>
            </a:r>
          </a:p>
          <a:p>
            <a:pPr lvl="0"/>
            <a:r>
              <a:rPr lang="en-US"/>
              <a:t>4</a:t>
            </a:r>
          </a:p>
          <a:p>
            <a:pPr lvl="0"/>
            <a:r>
              <a:rPr lang="en-US"/>
              <a:t>5</a:t>
            </a:r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755910" y="773286"/>
            <a:ext cx="8213523" cy="914400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FontTx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914400" indent="0">
              <a:buFontTx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 marL="1371600" indent="0">
              <a:buFontTx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 marL="1828800" indent="0">
              <a:buFontTx/>
              <a:buNone/>
              <a:defRPr sz="30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242553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71800"/>
            <a:ext cx="12192000" cy="9144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marL="914400" indent="0" algn="ctr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marL="1371600" indent="0" algn="ctr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marL="1828800" indent="0" algn="ctr">
              <a:buFontTx/>
              <a:buNone/>
              <a:defRPr sz="36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Bold statement.</a:t>
            </a:r>
          </a:p>
        </p:txBody>
      </p:sp>
    </p:spTree>
    <p:extLst>
      <p:ext uri="{BB962C8B-B14F-4D97-AF65-F5344CB8AC3E}">
        <p14:creationId xmlns:p14="http://schemas.microsoft.com/office/powerpoint/2010/main" val="168341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005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RANGE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2783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76573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20C272-8E66-429C-A9F7-1C4E612DB65F}"/>
              </a:ext>
            </a:extLst>
          </p:cNvPr>
          <p:cNvCxnSpPr>
            <a:cxnSpLocks/>
          </p:cNvCxnSpPr>
          <p:nvPr userDrawn="1"/>
        </p:nvCxnSpPr>
        <p:spPr>
          <a:xfrm>
            <a:off x="11895763" y="1817370"/>
            <a:ext cx="0" cy="710565"/>
          </a:xfrm>
          <a:prstGeom prst="line">
            <a:avLst/>
          </a:prstGeom>
          <a:ln>
            <a:solidFill>
              <a:srgbClr val="D83B0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6210CF-A0F8-409C-A4D3-027E8C0B2F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r="6311"/>
          <a:stretch/>
        </p:blipFill>
        <p:spPr>
          <a:xfrm>
            <a:off x="8717519" y="1816159"/>
            <a:ext cx="3474481" cy="414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60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36EA2AC-FEA2-4901-8495-272A5FA7FC20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096FE2B-3270-4E2C-AD0E-3AB4FD1B86F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4A5D7CE-1FED-4CEA-810D-4198E992429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9BF408BE-3FB0-4FA0-B683-0E647B7E04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9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180349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899345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856096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16962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936592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13036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405056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9E07265-7E47-481D-9C2B-6C8BF221FAA5}"/>
              </a:ext>
            </a:extLst>
          </p:cNvPr>
          <p:cNvGrpSpPr/>
          <p:nvPr userDrawn="1"/>
        </p:nvGrpSpPr>
        <p:grpSpPr>
          <a:xfrm>
            <a:off x="6194603" y="-1"/>
            <a:ext cx="5997398" cy="6858001"/>
            <a:chOff x="6194603" y="-1"/>
            <a:chExt cx="5997398" cy="6858001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5AE405F-E300-4B3D-9110-B06B7584150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73" b="6474"/>
            <a:stretch/>
          </p:blipFill>
          <p:spPr>
            <a:xfrm>
              <a:off x="8502819" y="1461694"/>
              <a:ext cx="3689182" cy="539630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8D0436A-7978-419B-9760-5EFC6747DD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821"/>
            <a:stretch/>
          </p:blipFill>
          <p:spPr>
            <a:xfrm>
              <a:off x="7548652" y="-1"/>
              <a:ext cx="1182753" cy="107669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7C68831-B0BD-42C1-AB2F-BEAC8CFD1F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214"/>
            <a:stretch/>
          </p:blipFill>
          <p:spPr>
            <a:xfrm>
              <a:off x="6194603" y="5896894"/>
              <a:ext cx="1182753" cy="961106"/>
            </a:xfrm>
            <a:prstGeom prst="rect">
              <a:avLst/>
            </a:prstGeom>
          </p:spPr>
        </p:pic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60163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2B071B18-AE3E-4C1A-8C40-38A79DBA86AA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874D211-CD8A-4B0E-B9C0-C2FF7D72BEE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71513C0-489E-4E2E-9C12-D1DC6B98AB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4DC410-B12F-4706-B9C8-EBBBA766DA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4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2602808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765DB89-7B31-44F9-9B76-2E06E7805A5E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8E8D605-B082-4C02-839C-9C18EA6541D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E9382F8-B3AE-4F98-8782-19AA597713F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D3278C9-22EA-4588-8125-8F64C455E53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9225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ECE3688-F7FF-4D8A-BE15-6CEE4046B621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DA126B3-3793-49DF-951A-6BEC5934FFC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7DE8673A-798E-4BFA-88EE-4BCCF0BF21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5970F2A-65AD-4C60-92A1-97326C8B61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0637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147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62138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60037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014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52072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269302" y="1646860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4500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4421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007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7925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328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9861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7312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6523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992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06715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69356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b="1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15288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67698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6789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35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48789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8658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0754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113960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21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42129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4 Categories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28" y="291102"/>
            <a:ext cx="11655840" cy="737413"/>
          </a:xfrm>
        </p:spPr>
        <p:txBody>
          <a:bodyPr/>
          <a:lstStyle>
            <a:lvl1pPr>
              <a:defRPr sz="3529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30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89"/>
            <a:ext cx="1366440" cy="29260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B4B5F7-F300-450A-AF7F-C6B0F3C9A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6" t="31731" r="51061" b="49044"/>
          <a:stretch/>
        </p:blipFill>
        <p:spPr>
          <a:xfrm>
            <a:off x="2626621" y="2322575"/>
            <a:ext cx="7027743" cy="23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0648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2A07545A-C983-442D-B2DA-4FB202D2D40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89"/>
            <a:ext cx="1366440" cy="292608"/>
          </a:xfrm>
          <a:prstGeom prst="rect">
            <a:avLst/>
          </a:prstGeom>
        </p:spPr>
      </p:pic>
      <p:grpSp>
        <p:nvGrpSpPr>
          <p:cNvPr id="24" name="Graphic 5">
            <a:extLst>
              <a:ext uri="{FF2B5EF4-FFF2-40B4-BE49-F238E27FC236}">
                <a16:creationId xmlns:a16="http://schemas.microsoft.com/office/drawing/2014/main" id="{CC3BF2E4-CA2F-4638-911C-9F6111EF0AE1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B8E08DE-888F-4562-A00C-D158A76ED5DB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A565590-7C4C-4DE6-9944-0CBA05FF02B1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DA3EF96-624A-4D74-886B-2EDAF53059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255613F-F26C-46FD-9871-A734C4C4D878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BF4ACC3-7D8A-44F4-B724-6FDD018DCA5A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2DA36F5-3366-4940-9886-4897850BF0FF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356A0-B89F-4C46-823F-9CA92D363CB9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D215630-859B-48EA-95CD-5A62A89A15B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26592B2-CA25-4805-B8C4-1A1BD0B3D172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E64D738-623E-4237-A8EC-055786A9B59E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CC8A4D3-08D5-407A-893D-A25F2A5EA59E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EE7AA16-9067-4BB9-B47D-BABF292DEBF9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076089A-690A-4159-A5BB-31CF30993F29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D1123A9-26D2-4004-BF53-CAC5734AB305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7605642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D1873889-9BD1-4132-84A6-EAF586C25F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4201" y="585789"/>
            <a:ext cx="1415361" cy="301752"/>
          </a:xfrm>
          <a:prstGeom prst="rect">
            <a:avLst/>
          </a:prstGeom>
        </p:spPr>
      </p:pic>
      <p:grpSp>
        <p:nvGrpSpPr>
          <p:cNvPr id="13" name="Graphic 5">
            <a:extLst>
              <a:ext uri="{FF2B5EF4-FFF2-40B4-BE49-F238E27FC236}">
                <a16:creationId xmlns:a16="http://schemas.microsoft.com/office/drawing/2014/main" id="{754814EC-E2F8-40BE-898D-2B54F692D934}"/>
              </a:ext>
            </a:extLst>
          </p:cNvPr>
          <p:cNvGrpSpPr/>
          <p:nvPr userDrawn="1"/>
        </p:nvGrpSpPr>
        <p:grpSpPr>
          <a:xfrm>
            <a:off x="2673350" y="2375239"/>
            <a:ext cx="6911080" cy="2303693"/>
            <a:chOff x="2678676" y="2375240"/>
            <a:chExt cx="6856977" cy="228565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FD06AEC-BBC1-4527-9995-4453C000CFD4}"/>
                </a:ext>
              </a:extLst>
            </p:cNvPr>
            <p:cNvSpPr/>
            <p:nvPr/>
          </p:nvSpPr>
          <p:spPr>
            <a:xfrm>
              <a:off x="2704090" y="3339044"/>
              <a:ext cx="6793486" cy="1282509"/>
            </a:xfrm>
            <a:custGeom>
              <a:avLst/>
              <a:gdLst>
                <a:gd name="connsiteX0" fmla="*/ 13950 w 6793486"/>
                <a:gd name="connsiteY0" fmla="*/ 1213921 h 1282508"/>
                <a:gd name="connsiteX1" fmla="*/ 13950 w 6793486"/>
                <a:gd name="connsiteY1" fmla="*/ 1004403 h 1282508"/>
                <a:gd name="connsiteX2" fmla="*/ 81250 w 6793486"/>
                <a:gd name="connsiteY2" fmla="*/ 1050116 h 1282508"/>
                <a:gd name="connsiteX3" fmla="*/ 163788 w 6793486"/>
                <a:gd name="connsiteY3" fmla="*/ 1084401 h 1282508"/>
                <a:gd name="connsiteX4" fmla="*/ 251405 w 6793486"/>
                <a:gd name="connsiteY4" fmla="*/ 1105987 h 1282508"/>
                <a:gd name="connsiteX5" fmla="*/ 331403 w 6793486"/>
                <a:gd name="connsiteY5" fmla="*/ 1113606 h 1282508"/>
                <a:gd name="connsiteX6" fmla="*/ 523144 w 6793486"/>
                <a:gd name="connsiteY6" fmla="*/ 1070433 h 1282508"/>
                <a:gd name="connsiteX7" fmla="*/ 586635 w 6793486"/>
                <a:gd name="connsiteY7" fmla="*/ 945991 h 1282508"/>
                <a:gd name="connsiteX8" fmla="*/ 565048 w 6793486"/>
                <a:gd name="connsiteY8" fmla="*/ 869803 h 1282508"/>
                <a:gd name="connsiteX9" fmla="*/ 506637 w 6793486"/>
                <a:gd name="connsiteY9" fmla="*/ 811391 h 1282508"/>
                <a:gd name="connsiteX10" fmla="*/ 417750 w 6793486"/>
                <a:gd name="connsiteY10" fmla="*/ 760599 h 1282508"/>
                <a:gd name="connsiteX11" fmla="*/ 308546 w 6793486"/>
                <a:gd name="connsiteY11" fmla="*/ 709807 h 1282508"/>
                <a:gd name="connsiteX12" fmla="*/ 191724 w 6793486"/>
                <a:gd name="connsiteY12" fmla="*/ 642507 h 1282508"/>
                <a:gd name="connsiteX13" fmla="*/ 97758 w 6793486"/>
                <a:gd name="connsiteY13" fmla="*/ 566318 h 1282508"/>
                <a:gd name="connsiteX14" fmla="*/ 35537 w 6793486"/>
                <a:gd name="connsiteY14" fmla="*/ 472352 h 1282508"/>
                <a:gd name="connsiteX15" fmla="*/ 12680 w 6793486"/>
                <a:gd name="connsiteY15" fmla="*/ 350450 h 1282508"/>
                <a:gd name="connsiteX16" fmla="*/ 52045 w 6793486"/>
                <a:gd name="connsiteY16" fmla="*/ 200612 h 1282508"/>
                <a:gd name="connsiteX17" fmla="*/ 154899 w 6793486"/>
                <a:gd name="connsiteY17" fmla="*/ 95218 h 1282508"/>
                <a:gd name="connsiteX18" fmla="*/ 299658 w 6793486"/>
                <a:gd name="connsiteY18" fmla="*/ 32997 h 1282508"/>
                <a:gd name="connsiteX19" fmla="*/ 466003 w 6793486"/>
                <a:gd name="connsiteY19" fmla="*/ 12680 h 1282508"/>
                <a:gd name="connsiteX20" fmla="*/ 746631 w 6793486"/>
                <a:gd name="connsiteY20" fmla="*/ 55854 h 1282508"/>
                <a:gd name="connsiteX21" fmla="*/ 746631 w 6793486"/>
                <a:gd name="connsiteY21" fmla="*/ 256484 h 1282508"/>
                <a:gd name="connsiteX22" fmla="*/ 477431 w 6793486"/>
                <a:gd name="connsiteY22" fmla="*/ 181565 h 1282508"/>
                <a:gd name="connsiteX23" fmla="*/ 387275 w 6793486"/>
                <a:gd name="connsiteY23" fmla="*/ 190454 h 1282508"/>
                <a:gd name="connsiteX24" fmla="*/ 307277 w 6793486"/>
                <a:gd name="connsiteY24" fmla="*/ 218390 h 1282508"/>
                <a:gd name="connsiteX25" fmla="*/ 250135 w 6793486"/>
                <a:gd name="connsiteY25" fmla="*/ 269182 h 1282508"/>
                <a:gd name="connsiteX26" fmla="*/ 227278 w 6793486"/>
                <a:gd name="connsiteY26" fmla="*/ 344101 h 1282508"/>
                <a:gd name="connsiteX27" fmla="*/ 243786 w 6793486"/>
                <a:gd name="connsiteY27" fmla="*/ 415210 h 1282508"/>
                <a:gd name="connsiteX28" fmla="*/ 293309 w 6793486"/>
                <a:gd name="connsiteY28" fmla="*/ 469812 h 1282508"/>
                <a:gd name="connsiteX29" fmla="*/ 373307 w 6793486"/>
                <a:gd name="connsiteY29" fmla="*/ 518065 h 1282508"/>
                <a:gd name="connsiteX30" fmla="*/ 483780 w 6793486"/>
                <a:gd name="connsiteY30" fmla="*/ 568857 h 1282508"/>
                <a:gd name="connsiteX31" fmla="*/ 604412 w 6793486"/>
                <a:gd name="connsiteY31" fmla="*/ 638697 h 1282508"/>
                <a:gd name="connsiteX32" fmla="*/ 704727 w 6793486"/>
                <a:gd name="connsiteY32" fmla="*/ 719965 h 1282508"/>
                <a:gd name="connsiteX33" fmla="*/ 773297 w 6793486"/>
                <a:gd name="connsiteY33" fmla="*/ 819010 h 1282508"/>
                <a:gd name="connsiteX34" fmla="*/ 798693 w 6793486"/>
                <a:gd name="connsiteY34" fmla="*/ 942182 h 1282508"/>
                <a:gd name="connsiteX35" fmla="*/ 760599 w 6793486"/>
                <a:gd name="connsiteY35" fmla="*/ 1099638 h 1282508"/>
                <a:gd name="connsiteX36" fmla="*/ 659014 w 6793486"/>
                <a:gd name="connsiteY36" fmla="*/ 1203763 h 1282508"/>
                <a:gd name="connsiteX37" fmla="*/ 511716 w 6793486"/>
                <a:gd name="connsiteY37" fmla="*/ 1262174 h 1282508"/>
                <a:gd name="connsiteX38" fmla="*/ 336482 w 6793486"/>
                <a:gd name="connsiteY38" fmla="*/ 1279951 h 1282508"/>
                <a:gd name="connsiteX39" fmla="*/ 260294 w 6793486"/>
                <a:gd name="connsiteY39" fmla="*/ 1274872 h 1282508"/>
                <a:gd name="connsiteX40" fmla="*/ 168867 w 6793486"/>
                <a:gd name="connsiteY40" fmla="*/ 1260904 h 1282508"/>
                <a:gd name="connsiteX41" fmla="*/ 79980 w 6793486"/>
                <a:gd name="connsiteY41" fmla="*/ 1239318 h 1282508"/>
                <a:gd name="connsiteX42" fmla="*/ 13950 w 6793486"/>
                <a:gd name="connsiteY42" fmla="*/ 1213921 h 1282508"/>
                <a:gd name="connsiteX43" fmla="*/ 1968189 w 6793486"/>
                <a:gd name="connsiteY43" fmla="*/ 765678 h 1282508"/>
                <a:gd name="connsiteX44" fmla="*/ 1479312 w 6793486"/>
                <a:gd name="connsiteY44" fmla="*/ 1282491 h 1282508"/>
                <a:gd name="connsiteX45" fmla="*/ 1010752 w 6793486"/>
                <a:gd name="connsiteY45" fmla="*/ 785995 h 1282508"/>
                <a:gd name="connsiteX46" fmla="*/ 1010752 w 6793486"/>
                <a:gd name="connsiteY46" fmla="*/ 35537 h 1282508"/>
                <a:gd name="connsiteX47" fmla="*/ 1213921 w 6793486"/>
                <a:gd name="connsiteY47" fmla="*/ 35537 h 1282508"/>
                <a:gd name="connsiteX48" fmla="*/ 1213921 w 6793486"/>
                <a:gd name="connsiteY48" fmla="*/ 744091 h 1282508"/>
                <a:gd name="connsiteX49" fmla="*/ 1494549 w 6793486"/>
                <a:gd name="connsiteY49" fmla="*/ 1104718 h 1282508"/>
                <a:gd name="connsiteX50" fmla="*/ 1765019 w 6793486"/>
                <a:gd name="connsiteY50" fmla="*/ 756789 h 1282508"/>
                <a:gd name="connsiteX51" fmla="*/ 1765019 w 6793486"/>
                <a:gd name="connsiteY51" fmla="*/ 35537 h 1282508"/>
                <a:gd name="connsiteX52" fmla="*/ 1968189 w 6793486"/>
                <a:gd name="connsiteY52" fmla="*/ 35537 h 1282508"/>
                <a:gd name="connsiteX53" fmla="*/ 1968189 w 6793486"/>
                <a:gd name="connsiteY53" fmla="*/ 765678 h 1282508"/>
                <a:gd name="connsiteX54" fmla="*/ 3573229 w 6793486"/>
                <a:gd name="connsiteY54" fmla="*/ 1262174 h 1282508"/>
                <a:gd name="connsiteX55" fmla="*/ 3371330 w 6793486"/>
                <a:gd name="connsiteY55" fmla="*/ 1262174 h 1282508"/>
                <a:gd name="connsiteX56" fmla="*/ 3371330 w 6793486"/>
                <a:gd name="connsiteY56" fmla="*/ 468542 h 1282508"/>
                <a:gd name="connsiteX57" fmla="*/ 3382758 w 6793486"/>
                <a:gd name="connsiteY57" fmla="*/ 229818 h 1282508"/>
                <a:gd name="connsiteX58" fmla="*/ 3378948 w 6793486"/>
                <a:gd name="connsiteY58" fmla="*/ 229818 h 1282508"/>
                <a:gd name="connsiteX59" fmla="*/ 3345933 w 6793486"/>
                <a:gd name="connsiteY59" fmla="*/ 345371 h 1282508"/>
                <a:gd name="connsiteX60" fmla="*/ 2980228 w 6793486"/>
                <a:gd name="connsiteY60" fmla="*/ 1262174 h 1282508"/>
                <a:gd name="connsiteX61" fmla="*/ 2839279 w 6793486"/>
                <a:gd name="connsiteY61" fmla="*/ 1262174 h 1282508"/>
                <a:gd name="connsiteX62" fmla="*/ 2472304 w 6793486"/>
                <a:gd name="connsiteY62" fmla="*/ 351720 h 1282508"/>
                <a:gd name="connsiteX63" fmla="*/ 2439289 w 6793486"/>
                <a:gd name="connsiteY63" fmla="*/ 229818 h 1282508"/>
                <a:gd name="connsiteX64" fmla="*/ 2438019 w 6793486"/>
                <a:gd name="connsiteY64" fmla="*/ 229818 h 1282508"/>
                <a:gd name="connsiteX65" fmla="*/ 2444368 w 6793486"/>
                <a:gd name="connsiteY65" fmla="*/ 469812 h 1282508"/>
                <a:gd name="connsiteX66" fmla="*/ 2444368 w 6793486"/>
                <a:gd name="connsiteY66" fmla="*/ 1262174 h 1282508"/>
                <a:gd name="connsiteX67" fmla="*/ 2256436 w 6793486"/>
                <a:gd name="connsiteY67" fmla="*/ 1262174 h 1282508"/>
                <a:gd name="connsiteX68" fmla="*/ 2256436 w 6793486"/>
                <a:gd name="connsiteY68" fmla="*/ 35537 h 1282508"/>
                <a:gd name="connsiteX69" fmla="*/ 2543413 w 6793486"/>
                <a:gd name="connsiteY69" fmla="*/ 35537 h 1282508"/>
                <a:gd name="connsiteX70" fmla="*/ 2865945 w 6793486"/>
                <a:gd name="connsiteY70" fmla="*/ 853295 h 1282508"/>
                <a:gd name="connsiteX71" fmla="*/ 2914198 w 6793486"/>
                <a:gd name="connsiteY71" fmla="*/ 994244 h 1282508"/>
                <a:gd name="connsiteX72" fmla="*/ 2918007 w 6793486"/>
                <a:gd name="connsiteY72" fmla="*/ 994244 h 1282508"/>
                <a:gd name="connsiteX73" fmla="*/ 2968800 w 6793486"/>
                <a:gd name="connsiteY73" fmla="*/ 850755 h 1282508"/>
                <a:gd name="connsiteX74" fmla="*/ 3297681 w 6793486"/>
                <a:gd name="connsiteY74" fmla="*/ 36807 h 1282508"/>
                <a:gd name="connsiteX75" fmla="*/ 3574499 w 6793486"/>
                <a:gd name="connsiteY75" fmla="*/ 36807 h 1282508"/>
                <a:gd name="connsiteX76" fmla="*/ 3574499 w 6793486"/>
                <a:gd name="connsiteY76" fmla="*/ 1262174 h 1282508"/>
                <a:gd name="connsiteX77" fmla="*/ 5193508 w 6793486"/>
                <a:gd name="connsiteY77" fmla="*/ 1262174 h 1282508"/>
                <a:gd name="connsiteX78" fmla="*/ 4991608 w 6793486"/>
                <a:gd name="connsiteY78" fmla="*/ 1262174 h 1282508"/>
                <a:gd name="connsiteX79" fmla="*/ 4991608 w 6793486"/>
                <a:gd name="connsiteY79" fmla="*/ 468542 h 1282508"/>
                <a:gd name="connsiteX80" fmla="*/ 5003036 w 6793486"/>
                <a:gd name="connsiteY80" fmla="*/ 229818 h 1282508"/>
                <a:gd name="connsiteX81" fmla="*/ 4999227 w 6793486"/>
                <a:gd name="connsiteY81" fmla="*/ 229818 h 1282508"/>
                <a:gd name="connsiteX82" fmla="*/ 4966212 w 6793486"/>
                <a:gd name="connsiteY82" fmla="*/ 345371 h 1282508"/>
                <a:gd name="connsiteX83" fmla="*/ 4600506 w 6793486"/>
                <a:gd name="connsiteY83" fmla="*/ 1262174 h 1282508"/>
                <a:gd name="connsiteX84" fmla="*/ 4459557 w 6793486"/>
                <a:gd name="connsiteY84" fmla="*/ 1262174 h 1282508"/>
                <a:gd name="connsiteX85" fmla="*/ 4092582 w 6793486"/>
                <a:gd name="connsiteY85" fmla="*/ 351720 h 1282508"/>
                <a:gd name="connsiteX86" fmla="*/ 4059567 w 6793486"/>
                <a:gd name="connsiteY86" fmla="*/ 229818 h 1282508"/>
                <a:gd name="connsiteX87" fmla="*/ 4055757 w 6793486"/>
                <a:gd name="connsiteY87" fmla="*/ 229818 h 1282508"/>
                <a:gd name="connsiteX88" fmla="*/ 4062106 w 6793486"/>
                <a:gd name="connsiteY88" fmla="*/ 469812 h 1282508"/>
                <a:gd name="connsiteX89" fmla="*/ 4062106 w 6793486"/>
                <a:gd name="connsiteY89" fmla="*/ 1262174 h 1282508"/>
                <a:gd name="connsiteX90" fmla="*/ 3874175 w 6793486"/>
                <a:gd name="connsiteY90" fmla="*/ 1262174 h 1282508"/>
                <a:gd name="connsiteX91" fmla="*/ 3874175 w 6793486"/>
                <a:gd name="connsiteY91" fmla="*/ 35537 h 1282508"/>
                <a:gd name="connsiteX92" fmla="*/ 4161152 w 6793486"/>
                <a:gd name="connsiteY92" fmla="*/ 35537 h 1282508"/>
                <a:gd name="connsiteX93" fmla="*/ 4483684 w 6793486"/>
                <a:gd name="connsiteY93" fmla="*/ 853295 h 1282508"/>
                <a:gd name="connsiteX94" fmla="*/ 4531936 w 6793486"/>
                <a:gd name="connsiteY94" fmla="*/ 994244 h 1282508"/>
                <a:gd name="connsiteX95" fmla="*/ 4535746 w 6793486"/>
                <a:gd name="connsiteY95" fmla="*/ 994244 h 1282508"/>
                <a:gd name="connsiteX96" fmla="*/ 4586538 w 6793486"/>
                <a:gd name="connsiteY96" fmla="*/ 850755 h 1282508"/>
                <a:gd name="connsiteX97" fmla="*/ 4915419 w 6793486"/>
                <a:gd name="connsiteY97" fmla="*/ 36807 h 1282508"/>
                <a:gd name="connsiteX98" fmla="*/ 5193508 w 6793486"/>
                <a:gd name="connsiteY98" fmla="*/ 36807 h 1282508"/>
                <a:gd name="connsiteX99" fmla="*/ 5193508 w 6793486"/>
                <a:gd name="connsiteY99" fmla="*/ 1262174 h 1282508"/>
                <a:gd name="connsiteX100" fmla="*/ 5703972 w 6793486"/>
                <a:gd name="connsiteY100" fmla="*/ 1262174 h 1282508"/>
                <a:gd name="connsiteX101" fmla="*/ 5494453 w 6793486"/>
                <a:gd name="connsiteY101" fmla="*/ 1262174 h 1282508"/>
                <a:gd name="connsiteX102" fmla="*/ 5494453 w 6793486"/>
                <a:gd name="connsiteY102" fmla="*/ 35537 h 1282508"/>
                <a:gd name="connsiteX103" fmla="*/ 5703972 w 6793486"/>
                <a:gd name="connsiteY103" fmla="*/ 35537 h 1282508"/>
                <a:gd name="connsiteX104" fmla="*/ 5703972 w 6793486"/>
                <a:gd name="connsiteY104" fmla="*/ 1262174 h 1282508"/>
                <a:gd name="connsiteX105" fmla="*/ 6793469 w 6793486"/>
                <a:gd name="connsiteY105" fmla="*/ 208231 h 1282508"/>
                <a:gd name="connsiteX106" fmla="*/ 6440462 w 6793486"/>
                <a:gd name="connsiteY106" fmla="*/ 208231 h 1282508"/>
                <a:gd name="connsiteX107" fmla="*/ 6440462 w 6793486"/>
                <a:gd name="connsiteY107" fmla="*/ 1262174 h 1282508"/>
                <a:gd name="connsiteX108" fmla="*/ 6237292 w 6793486"/>
                <a:gd name="connsiteY108" fmla="*/ 1262174 h 1282508"/>
                <a:gd name="connsiteX109" fmla="*/ 6237292 w 6793486"/>
                <a:gd name="connsiteY109" fmla="*/ 208231 h 1282508"/>
                <a:gd name="connsiteX110" fmla="*/ 5885555 w 6793486"/>
                <a:gd name="connsiteY110" fmla="*/ 208231 h 1282508"/>
                <a:gd name="connsiteX111" fmla="*/ 5885555 w 6793486"/>
                <a:gd name="connsiteY111" fmla="*/ 35537 h 1282508"/>
                <a:gd name="connsiteX112" fmla="*/ 6793469 w 6793486"/>
                <a:gd name="connsiteY112" fmla="*/ 35537 h 1282508"/>
                <a:gd name="connsiteX113" fmla="*/ 6793469 w 6793486"/>
                <a:gd name="connsiteY113" fmla="*/ 208231 h 128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6793486" h="1282508">
                  <a:moveTo>
                    <a:pt x="13950" y="1213921"/>
                  </a:moveTo>
                  <a:lnTo>
                    <a:pt x="13950" y="1004403"/>
                  </a:lnTo>
                  <a:cubicBezTo>
                    <a:pt x="32997" y="1020910"/>
                    <a:pt x="54584" y="1037418"/>
                    <a:pt x="81250" y="1050116"/>
                  </a:cubicBezTo>
                  <a:cubicBezTo>
                    <a:pt x="106646" y="1064084"/>
                    <a:pt x="134582" y="1075512"/>
                    <a:pt x="163788" y="1084401"/>
                  </a:cubicBezTo>
                  <a:cubicBezTo>
                    <a:pt x="192994" y="1093289"/>
                    <a:pt x="222199" y="1100908"/>
                    <a:pt x="251405" y="1105987"/>
                  </a:cubicBezTo>
                  <a:cubicBezTo>
                    <a:pt x="280611" y="1111067"/>
                    <a:pt x="307277" y="1113606"/>
                    <a:pt x="331403" y="1113606"/>
                  </a:cubicBezTo>
                  <a:cubicBezTo>
                    <a:pt x="416480" y="1113606"/>
                    <a:pt x="481241" y="1099638"/>
                    <a:pt x="523144" y="1070433"/>
                  </a:cubicBezTo>
                  <a:cubicBezTo>
                    <a:pt x="565048" y="1042497"/>
                    <a:pt x="586635" y="1000593"/>
                    <a:pt x="586635" y="945991"/>
                  </a:cubicBezTo>
                  <a:cubicBezTo>
                    <a:pt x="586635" y="916786"/>
                    <a:pt x="579016" y="891389"/>
                    <a:pt x="565048" y="869803"/>
                  </a:cubicBezTo>
                  <a:cubicBezTo>
                    <a:pt x="551080" y="848216"/>
                    <a:pt x="532033" y="829169"/>
                    <a:pt x="506637" y="811391"/>
                  </a:cubicBezTo>
                  <a:cubicBezTo>
                    <a:pt x="481241" y="793614"/>
                    <a:pt x="452035" y="777107"/>
                    <a:pt x="417750" y="760599"/>
                  </a:cubicBezTo>
                  <a:cubicBezTo>
                    <a:pt x="383465" y="744091"/>
                    <a:pt x="347910" y="727584"/>
                    <a:pt x="308546" y="709807"/>
                  </a:cubicBezTo>
                  <a:cubicBezTo>
                    <a:pt x="266643" y="686950"/>
                    <a:pt x="228548" y="665363"/>
                    <a:pt x="191724" y="642507"/>
                  </a:cubicBezTo>
                  <a:cubicBezTo>
                    <a:pt x="156169" y="619650"/>
                    <a:pt x="124424" y="594254"/>
                    <a:pt x="97758" y="566318"/>
                  </a:cubicBezTo>
                  <a:cubicBezTo>
                    <a:pt x="71092" y="538382"/>
                    <a:pt x="50775" y="507907"/>
                    <a:pt x="35537" y="472352"/>
                  </a:cubicBezTo>
                  <a:cubicBezTo>
                    <a:pt x="20299" y="438067"/>
                    <a:pt x="12680" y="396163"/>
                    <a:pt x="12680" y="350450"/>
                  </a:cubicBezTo>
                  <a:cubicBezTo>
                    <a:pt x="12680" y="293309"/>
                    <a:pt x="25379" y="242516"/>
                    <a:pt x="52045" y="200612"/>
                  </a:cubicBezTo>
                  <a:cubicBezTo>
                    <a:pt x="77441" y="158709"/>
                    <a:pt x="111726" y="123154"/>
                    <a:pt x="154899" y="95218"/>
                  </a:cubicBezTo>
                  <a:cubicBezTo>
                    <a:pt x="196803" y="67282"/>
                    <a:pt x="246326" y="46965"/>
                    <a:pt x="299658" y="32997"/>
                  </a:cubicBezTo>
                  <a:cubicBezTo>
                    <a:pt x="354260" y="19030"/>
                    <a:pt x="408861" y="12680"/>
                    <a:pt x="466003" y="12680"/>
                  </a:cubicBezTo>
                  <a:cubicBezTo>
                    <a:pt x="594254" y="12680"/>
                    <a:pt x="688220" y="26648"/>
                    <a:pt x="746631" y="55854"/>
                  </a:cubicBezTo>
                  <a:lnTo>
                    <a:pt x="746631" y="256484"/>
                  </a:lnTo>
                  <a:cubicBezTo>
                    <a:pt x="676791" y="205692"/>
                    <a:pt x="587905" y="181565"/>
                    <a:pt x="477431" y="181565"/>
                  </a:cubicBezTo>
                  <a:cubicBezTo>
                    <a:pt x="446956" y="181565"/>
                    <a:pt x="416480" y="184105"/>
                    <a:pt x="387275" y="190454"/>
                  </a:cubicBezTo>
                  <a:cubicBezTo>
                    <a:pt x="356799" y="195533"/>
                    <a:pt x="330133" y="205692"/>
                    <a:pt x="307277" y="218390"/>
                  </a:cubicBezTo>
                  <a:cubicBezTo>
                    <a:pt x="283150" y="231088"/>
                    <a:pt x="264103" y="248865"/>
                    <a:pt x="250135" y="269182"/>
                  </a:cubicBezTo>
                  <a:cubicBezTo>
                    <a:pt x="234897" y="289499"/>
                    <a:pt x="227278" y="314895"/>
                    <a:pt x="227278" y="344101"/>
                  </a:cubicBezTo>
                  <a:cubicBezTo>
                    <a:pt x="227278" y="372037"/>
                    <a:pt x="232358" y="394893"/>
                    <a:pt x="243786" y="415210"/>
                  </a:cubicBezTo>
                  <a:cubicBezTo>
                    <a:pt x="255214" y="435527"/>
                    <a:pt x="271722" y="453305"/>
                    <a:pt x="293309" y="469812"/>
                  </a:cubicBezTo>
                  <a:cubicBezTo>
                    <a:pt x="314895" y="486320"/>
                    <a:pt x="341561" y="502827"/>
                    <a:pt x="373307" y="518065"/>
                  </a:cubicBezTo>
                  <a:cubicBezTo>
                    <a:pt x="405052" y="533303"/>
                    <a:pt x="441876" y="551080"/>
                    <a:pt x="483780" y="568857"/>
                  </a:cubicBezTo>
                  <a:cubicBezTo>
                    <a:pt x="526954" y="591714"/>
                    <a:pt x="566318" y="614571"/>
                    <a:pt x="604412" y="638697"/>
                  </a:cubicBezTo>
                  <a:cubicBezTo>
                    <a:pt x="642507" y="662824"/>
                    <a:pt x="675522" y="690759"/>
                    <a:pt x="704727" y="719965"/>
                  </a:cubicBezTo>
                  <a:cubicBezTo>
                    <a:pt x="733933" y="749171"/>
                    <a:pt x="756789" y="782186"/>
                    <a:pt x="773297" y="819010"/>
                  </a:cubicBezTo>
                  <a:cubicBezTo>
                    <a:pt x="789805" y="855835"/>
                    <a:pt x="798693" y="896469"/>
                    <a:pt x="798693" y="942182"/>
                  </a:cubicBezTo>
                  <a:cubicBezTo>
                    <a:pt x="798693" y="1004403"/>
                    <a:pt x="785995" y="1056465"/>
                    <a:pt x="760599" y="1099638"/>
                  </a:cubicBezTo>
                  <a:cubicBezTo>
                    <a:pt x="735203" y="1142812"/>
                    <a:pt x="702188" y="1177097"/>
                    <a:pt x="659014" y="1203763"/>
                  </a:cubicBezTo>
                  <a:cubicBezTo>
                    <a:pt x="617110" y="1230429"/>
                    <a:pt x="567588" y="1249476"/>
                    <a:pt x="511716" y="1262174"/>
                  </a:cubicBezTo>
                  <a:cubicBezTo>
                    <a:pt x="455844" y="1273602"/>
                    <a:pt x="397433" y="1279951"/>
                    <a:pt x="336482" y="1279951"/>
                  </a:cubicBezTo>
                  <a:cubicBezTo>
                    <a:pt x="316165" y="1279951"/>
                    <a:pt x="290769" y="1278682"/>
                    <a:pt x="260294" y="1274872"/>
                  </a:cubicBezTo>
                  <a:cubicBezTo>
                    <a:pt x="229818" y="1272333"/>
                    <a:pt x="199343" y="1267253"/>
                    <a:pt x="168867" y="1260904"/>
                  </a:cubicBezTo>
                  <a:cubicBezTo>
                    <a:pt x="137122" y="1254555"/>
                    <a:pt x="107916" y="1248206"/>
                    <a:pt x="79980" y="1239318"/>
                  </a:cubicBezTo>
                  <a:cubicBezTo>
                    <a:pt x="53314" y="1234238"/>
                    <a:pt x="30458" y="1224080"/>
                    <a:pt x="13950" y="1213921"/>
                  </a:cubicBezTo>
                  <a:close/>
                  <a:moveTo>
                    <a:pt x="1968189" y="765678"/>
                  </a:moveTo>
                  <a:cubicBezTo>
                    <a:pt x="1968189" y="1109797"/>
                    <a:pt x="1805653" y="1282491"/>
                    <a:pt x="1479312" y="1282491"/>
                  </a:cubicBezTo>
                  <a:cubicBezTo>
                    <a:pt x="1166938" y="1282491"/>
                    <a:pt x="1010752" y="1117416"/>
                    <a:pt x="1010752" y="785995"/>
                  </a:cubicBezTo>
                  <a:lnTo>
                    <a:pt x="1010752" y="35537"/>
                  </a:lnTo>
                  <a:lnTo>
                    <a:pt x="1213921" y="35537"/>
                  </a:lnTo>
                  <a:lnTo>
                    <a:pt x="1213921" y="744091"/>
                  </a:lnTo>
                  <a:cubicBezTo>
                    <a:pt x="1213921" y="985355"/>
                    <a:pt x="1307887" y="1104718"/>
                    <a:pt x="1494549" y="1104718"/>
                  </a:cubicBezTo>
                  <a:cubicBezTo>
                    <a:pt x="1674862" y="1104718"/>
                    <a:pt x="1765019" y="989165"/>
                    <a:pt x="1765019" y="756789"/>
                  </a:cubicBezTo>
                  <a:lnTo>
                    <a:pt x="1765019" y="35537"/>
                  </a:lnTo>
                  <a:lnTo>
                    <a:pt x="1968189" y="35537"/>
                  </a:lnTo>
                  <a:lnTo>
                    <a:pt x="1968189" y="765678"/>
                  </a:lnTo>
                  <a:close/>
                  <a:moveTo>
                    <a:pt x="3573229" y="1262174"/>
                  </a:moveTo>
                  <a:lnTo>
                    <a:pt x="3371330" y="1262174"/>
                  </a:lnTo>
                  <a:lnTo>
                    <a:pt x="3371330" y="468542"/>
                  </a:lnTo>
                  <a:cubicBezTo>
                    <a:pt x="3371330" y="403782"/>
                    <a:pt x="3375139" y="323784"/>
                    <a:pt x="3382758" y="229818"/>
                  </a:cubicBezTo>
                  <a:lnTo>
                    <a:pt x="3378948" y="229818"/>
                  </a:lnTo>
                  <a:cubicBezTo>
                    <a:pt x="3366250" y="283150"/>
                    <a:pt x="3354822" y="322514"/>
                    <a:pt x="3345933" y="345371"/>
                  </a:cubicBezTo>
                  <a:lnTo>
                    <a:pt x="2980228" y="1262174"/>
                  </a:lnTo>
                  <a:lnTo>
                    <a:pt x="2839279" y="1262174"/>
                  </a:lnTo>
                  <a:lnTo>
                    <a:pt x="2472304" y="351720"/>
                  </a:lnTo>
                  <a:cubicBezTo>
                    <a:pt x="2462145" y="325054"/>
                    <a:pt x="2450717" y="284420"/>
                    <a:pt x="2439289" y="229818"/>
                  </a:cubicBezTo>
                  <a:lnTo>
                    <a:pt x="2438019" y="229818"/>
                  </a:lnTo>
                  <a:cubicBezTo>
                    <a:pt x="2443098" y="279341"/>
                    <a:pt x="2444368" y="359339"/>
                    <a:pt x="2444368" y="469812"/>
                  </a:cubicBezTo>
                  <a:lnTo>
                    <a:pt x="2444368" y="1262174"/>
                  </a:lnTo>
                  <a:lnTo>
                    <a:pt x="2256436" y="1262174"/>
                  </a:lnTo>
                  <a:lnTo>
                    <a:pt x="2256436" y="35537"/>
                  </a:lnTo>
                  <a:lnTo>
                    <a:pt x="2543413" y="35537"/>
                  </a:lnTo>
                  <a:lnTo>
                    <a:pt x="2865945" y="853295"/>
                  </a:lnTo>
                  <a:cubicBezTo>
                    <a:pt x="2890071" y="915516"/>
                    <a:pt x="2906579" y="962499"/>
                    <a:pt x="2914198" y="994244"/>
                  </a:cubicBezTo>
                  <a:lnTo>
                    <a:pt x="2918007" y="994244"/>
                  </a:lnTo>
                  <a:cubicBezTo>
                    <a:pt x="2939594" y="929484"/>
                    <a:pt x="2956102" y="882501"/>
                    <a:pt x="2968800" y="850755"/>
                  </a:cubicBezTo>
                  <a:lnTo>
                    <a:pt x="3297681" y="36807"/>
                  </a:lnTo>
                  <a:lnTo>
                    <a:pt x="3574499" y="36807"/>
                  </a:lnTo>
                  <a:lnTo>
                    <a:pt x="3574499" y="1262174"/>
                  </a:lnTo>
                  <a:close/>
                  <a:moveTo>
                    <a:pt x="5193508" y="1262174"/>
                  </a:moveTo>
                  <a:lnTo>
                    <a:pt x="4991608" y="1262174"/>
                  </a:lnTo>
                  <a:lnTo>
                    <a:pt x="4991608" y="468542"/>
                  </a:lnTo>
                  <a:cubicBezTo>
                    <a:pt x="4991608" y="403782"/>
                    <a:pt x="4995417" y="323784"/>
                    <a:pt x="5003036" y="229818"/>
                  </a:cubicBezTo>
                  <a:lnTo>
                    <a:pt x="4999227" y="229818"/>
                  </a:lnTo>
                  <a:cubicBezTo>
                    <a:pt x="4986529" y="283150"/>
                    <a:pt x="4975100" y="322514"/>
                    <a:pt x="4966212" y="345371"/>
                  </a:cubicBezTo>
                  <a:lnTo>
                    <a:pt x="4600506" y="1262174"/>
                  </a:lnTo>
                  <a:lnTo>
                    <a:pt x="4459557" y="1262174"/>
                  </a:lnTo>
                  <a:lnTo>
                    <a:pt x="4092582" y="351720"/>
                  </a:lnTo>
                  <a:cubicBezTo>
                    <a:pt x="4082423" y="325054"/>
                    <a:pt x="4070995" y="284420"/>
                    <a:pt x="4059567" y="229818"/>
                  </a:cubicBezTo>
                  <a:lnTo>
                    <a:pt x="4055757" y="229818"/>
                  </a:lnTo>
                  <a:cubicBezTo>
                    <a:pt x="4060836" y="279341"/>
                    <a:pt x="4062106" y="359339"/>
                    <a:pt x="4062106" y="469812"/>
                  </a:cubicBezTo>
                  <a:lnTo>
                    <a:pt x="4062106" y="1262174"/>
                  </a:lnTo>
                  <a:lnTo>
                    <a:pt x="3874175" y="1262174"/>
                  </a:lnTo>
                  <a:lnTo>
                    <a:pt x="3874175" y="35537"/>
                  </a:lnTo>
                  <a:lnTo>
                    <a:pt x="4161152" y="35537"/>
                  </a:lnTo>
                  <a:lnTo>
                    <a:pt x="4483684" y="853295"/>
                  </a:lnTo>
                  <a:cubicBezTo>
                    <a:pt x="4507810" y="915516"/>
                    <a:pt x="4524317" y="962499"/>
                    <a:pt x="4531936" y="994244"/>
                  </a:cubicBezTo>
                  <a:lnTo>
                    <a:pt x="4535746" y="994244"/>
                  </a:lnTo>
                  <a:cubicBezTo>
                    <a:pt x="4557333" y="929484"/>
                    <a:pt x="4573840" y="882501"/>
                    <a:pt x="4586538" y="850755"/>
                  </a:cubicBezTo>
                  <a:lnTo>
                    <a:pt x="4915419" y="36807"/>
                  </a:lnTo>
                  <a:lnTo>
                    <a:pt x="5193508" y="36807"/>
                  </a:lnTo>
                  <a:lnTo>
                    <a:pt x="5193508" y="1262174"/>
                  </a:lnTo>
                  <a:close/>
                  <a:moveTo>
                    <a:pt x="5703972" y="1262174"/>
                  </a:moveTo>
                  <a:lnTo>
                    <a:pt x="5494453" y="1262174"/>
                  </a:lnTo>
                  <a:lnTo>
                    <a:pt x="5494453" y="35537"/>
                  </a:lnTo>
                  <a:lnTo>
                    <a:pt x="5703972" y="35537"/>
                  </a:lnTo>
                  <a:lnTo>
                    <a:pt x="5703972" y="1262174"/>
                  </a:lnTo>
                  <a:close/>
                  <a:moveTo>
                    <a:pt x="6793469" y="208231"/>
                  </a:moveTo>
                  <a:lnTo>
                    <a:pt x="6440462" y="208231"/>
                  </a:lnTo>
                  <a:lnTo>
                    <a:pt x="6440462" y="1262174"/>
                  </a:lnTo>
                  <a:lnTo>
                    <a:pt x="6237292" y="1262174"/>
                  </a:lnTo>
                  <a:lnTo>
                    <a:pt x="6237292" y="208231"/>
                  </a:lnTo>
                  <a:lnTo>
                    <a:pt x="5885555" y="208231"/>
                  </a:lnTo>
                  <a:lnTo>
                    <a:pt x="5885555" y="35537"/>
                  </a:lnTo>
                  <a:lnTo>
                    <a:pt x="6793469" y="35537"/>
                  </a:lnTo>
                  <a:lnTo>
                    <a:pt x="6793469" y="208231"/>
                  </a:lnTo>
                  <a:close/>
                </a:path>
              </a:pathLst>
            </a:custGeom>
            <a:solidFill>
              <a:srgbClr val="0078D4"/>
            </a:solidFill>
            <a:ln w="126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82BCBD-B359-4144-A48E-975CE3CE8C6E}"/>
                </a:ext>
              </a:extLst>
            </p:cNvPr>
            <p:cNvSpPr/>
            <p:nvPr/>
          </p:nvSpPr>
          <p:spPr>
            <a:xfrm>
              <a:off x="2681851" y="2426667"/>
              <a:ext cx="596811" cy="469830"/>
            </a:xfrm>
            <a:custGeom>
              <a:avLst/>
              <a:gdLst>
                <a:gd name="connsiteX0" fmla="*/ 455227 w 596810"/>
                <a:gd name="connsiteY0" fmla="*/ 471735 h 469829"/>
                <a:gd name="connsiteX1" fmla="*/ 410784 w 596810"/>
                <a:gd name="connsiteY1" fmla="*/ 471735 h 469829"/>
                <a:gd name="connsiteX2" fmla="*/ 311738 w 596810"/>
                <a:gd name="connsiteY2" fmla="*/ 128886 h 469829"/>
                <a:gd name="connsiteX3" fmla="*/ 306659 w 596810"/>
                <a:gd name="connsiteY3" fmla="*/ 104759 h 469829"/>
                <a:gd name="connsiteX4" fmla="*/ 304120 w 596810"/>
                <a:gd name="connsiteY4" fmla="*/ 83173 h 469829"/>
                <a:gd name="connsiteX5" fmla="*/ 301580 w 596810"/>
                <a:gd name="connsiteY5" fmla="*/ 83173 h 469829"/>
                <a:gd name="connsiteX6" fmla="*/ 292691 w 596810"/>
                <a:gd name="connsiteY6" fmla="*/ 127616 h 469829"/>
                <a:gd name="connsiteX7" fmla="*/ 189837 w 596810"/>
                <a:gd name="connsiteY7" fmla="*/ 470465 h 469829"/>
                <a:gd name="connsiteX8" fmla="*/ 145393 w 596810"/>
                <a:gd name="connsiteY8" fmla="*/ 470465 h 469829"/>
                <a:gd name="connsiteX9" fmla="*/ 9524 w 596810"/>
                <a:gd name="connsiteY9" fmla="*/ 9524 h 469829"/>
                <a:gd name="connsiteX10" fmla="*/ 57776 w 596810"/>
                <a:gd name="connsiteY10" fmla="*/ 9524 h 469829"/>
                <a:gd name="connsiteX11" fmla="*/ 159361 w 596810"/>
                <a:gd name="connsiteY11" fmla="*/ 372689 h 469829"/>
                <a:gd name="connsiteX12" fmla="*/ 164440 w 596810"/>
                <a:gd name="connsiteY12" fmla="*/ 395546 h 469829"/>
                <a:gd name="connsiteX13" fmla="*/ 168250 w 596810"/>
                <a:gd name="connsiteY13" fmla="*/ 415863 h 469829"/>
                <a:gd name="connsiteX14" fmla="*/ 169520 w 596810"/>
                <a:gd name="connsiteY14" fmla="*/ 415863 h 469829"/>
                <a:gd name="connsiteX15" fmla="*/ 179678 w 596810"/>
                <a:gd name="connsiteY15" fmla="*/ 372689 h 469829"/>
                <a:gd name="connsiteX16" fmla="*/ 287612 w 596810"/>
                <a:gd name="connsiteY16" fmla="*/ 9524 h 469829"/>
                <a:gd name="connsiteX17" fmla="*/ 321897 w 596810"/>
                <a:gd name="connsiteY17" fmla="*/ 9524 h 469829"/>
                <a:gd name="connsiteX18" fmla="*/ 423482 w 596810"/>
                <a:gd name="connsiteY18" fmla="*/ 373959 h 469829"/>
                <a:gd name="connsiteX19" fmla="*/ 428561 w 596810"/>
                <a:gd name="connsiteY19" fmla="*/ 395546 h 469829"/>
                <a:gd name="connsiteX20" fmla="*/ 432371 w 596810"/>
                <a:gd name="connsiteY20" fmla="*/ 415863 h 469829"/>
                <a:gd name="connsiteX21" fmla="*/ 433640 w 596810"/>
                <a:gd name="connsiteY21" fmla="*/ 415863 h 469829"/>
                <a:gd name="connsiteX22" fmla="*/ 436180 w 596810"/>
                <a:gd name="connsiteY22" fmla="*/ 401895 h 469829"/>
                <a:gd name="connsiteX23" fmla="*/ 441259 w 596810"/>
                <a:gd name="connsiteY23" fmla="*/ 384118 h 469829"/>
                <a:gd name="connsiteX24" fmla="*/ 542844 w 596810"/>
                <a:gd name="connsiteY24" fmla="*/ 10793 h 469829"/>
                <a:gd name="connsiteX25" fmla="*/ 589827 w 596810"/>
                <a:gd name="connsiteY25" fmla="*/ 10793 h 469829"/>
                <a:gd name="connsiteX26" fmla="*/ 455227 w 596810"/>
                <a:gd name="connsiteY26" fmla="*/ 471735 h 469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96810" h="469829">
                  <a:moveTo>
                    <a:pt x="455227" y="471735"/>
                  </a:moveTo>
                  <a:lnTo>
                    <a:pt x="410784" y="471735"/>
                  </a:lnTo>
                  <a:lnTo>
                    <a:pt x="311738" y="128886"/>
                  </a:lnTo>
                  <a:cubicBezTo>
                    <a:pt x="309199" y="121267"/>
                    <a:pt x="307929" y="112378"/>
                    <a:pt x="306659" y="104759"/>
                  </a:cubicBezTo>
                  <a:cubicBezTo>
                    <a:pt x="305389" y="97141"/>
                    <a:pt x="304120" y="89522"/>
                    <a:pt x="304120" y="83173"/>
                  </a:cubicBezTo>
                  <a:lnTo>
                    <a:pt x="301580" y="83173"/>
                  </a:lnTo>
                  <a:cubicBezTo>
                    <a:pt x="300310" y="95871"/>
                    <a:pt x="297771" y="111108"/>
                    <a:pt x="292691" y="127616"/>
                  </a:cubicBezTo>
                  <a:lnTo>
                    <a:pt x="189837" y="470465"/>
                  </a:lnTo>
                  <a:lnTo>
                    <a:pt x="145393" y="470465"/>
                  </a:lnTo>
                  <a:lnTo>
                    <a:pt x="9524" y="9524"/>
                  </a:lnTo>
                  <a:lnTo>
                    <a:pt x="57776" y="9524"/>
                  </a:lnTo>
                  <a:lnTo>
                    <a:pt x="159361" y="372689"/>
                  </a:lnTo>
                  <a:cubicBezTo>
                    <a:pt x="161901" y="380308"/>
                    <a:pt x="163171" y="387927"/>
                    <a:pt x="164440" y="395546"/>
                  </a:cubicBezTo>
                  <a:cubicBezTo>
                    <a:pt x="165710" y="403165"/>
                    <a:pt x="166980" y="409514"/>
                    <a:pt x="168250" y="415863"/>
                  </a:cubicBezTo>
                  <a:lnTo>
                    <a:pt x="169520" y="415863"/>
                  </a:lnTo>
                  <a:cubicBezTo>
                    <a:pt x="170790" y="405704"/>
                    <a:pt x="174599" y="391737"/>
                    <a:pt x="179678" y="372689"/>
                  </a:cubicBezTo>
                  <a:lnTo>
                    <a:pt x="287612" y="9524"/>
                  </a:lnTo>
                  <a:lnTo>
                    <a:pt x="321897" y="9524"/>
                  </a:lnTo>
                  <a:lnTo>
                    <a:pt x="423482" y="373959"/>
                  </a:lnTo>
                  <a:cubicBezTo>
                    <a:pt x="426021" y="381578"/>
                    <a:pt x="427291" y="387927"/>
                    <a:pt x="428561" y="395546"/>
                  </a:cubicBezTo>
                  <a:cubicBezTo>
                    <a:pt x="429831" y="403165"/>
                    <a:pt x="431101" y="409514"/>
                    <a:pt x="432371" y="415863"/>
                  </a:cubicBezTo>
                  <a:lnTo>
                    <a:pt x="433640" y="415863"/>
                  </a:lnTo>
                  <a:cubicBezTo>
                    <a:pt x="433640" y="412054"/>
                    <a:pt x="434910" y="406974"/>
                    <a:pt x="436180" y="401895"/>
                  </a:cubicBezTo>
                  <a:cubicBezTo>
                    <a:pt x="437450" y="396816"/>
                    <a:pt x="438720" y="390467"/>
                    <a:pt x="441259" y="384118"/>
                  </a:cubicBezTo>
                  <a:lnTo>
                    <a:pt x="542844" y="10793"/>
                  </a:lnTo>
                  <a:lnTo>
                    <a:pt x="589827" y="10793"/>
                  </a:lnTo>
                  <a:lnTo>
                    <a:pt x="455227" y="471735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9F7A76-59EA-49B6-9B42-47B0B178688E}"/>
                </a:ext>
              </a:extLst>
            </p:cNvPr>
            <p:cNvSpPr/>
            <p:nvPr/>
          </p:nvSpPr>
          <p:spPr>
            <a:xfrm>
              <a:off x="3316756" y="2416509"/>
              <a:ext cx="76189" cy="482528"/>
            </a:xfrm>
            <a:custGeom>
              <a:avLst/>
              <a:gdLst>
                <a:gd name="connsiteX0" fmla="*/ 38729 w 76188"/>
                <a:gd name="connsiteY0" fmla="*/ 67935 h 482528"/>
                <a:gd name="connsiteX1" fmla="*/ 18412 w 76188"/>
                <a:gd name="connsiteY1" fmla="*/ 59046 h 482528"/>
                <a:gd name="connsiteX2" fmla="*/ 9524 w 76188"/>
                <a:gd name="connsiteY2" fmla="*/ 37459 h 482528"/>
                <a:gd name="connsiteX3" fmla="*/ 18412 w 76188"/>
                <a:gd name="connsiteY3" fmla="*/ 17142 h 482528"/>
                <a:gd name="connsiteX4" fmla="*/ 38729 w 76188"/>
                <a:gd name="connsiteY4" fmla="*/ 9524 h 482528"/>
                <a:gd name="connsiteX5" fmla="*/ 51427 w 76188"/>
                <a:gd name="connsiteY5" fmla="*/ 10793 h 482528"/>
                <a:gd name="connsiteX6" fmla="*/ 60316 w 76188"/>
                <a:gd name="connsiteY6" fmla="*/ 17142 h 482528"/>
                <a:gd name="connsiteX7" fmla="*/ 66665 w 76188"/>
                <a:gd name="connsiteY7" fmla="*/ 26031 h 482528"/>
                <a:gd name="connsiteX8" fmla="*/ 69205 w 76188"/>
                <a:gd name="connsiteY8" fmla="*/ 37459 h 482528"/>
                <a:gd name="connsiteX9" fmla="*/ 66665 w 76188"/>
                <a:gd name="connsiteY9" fmla="*/ 48888 h 482528"/>
                <a:gd name="connsiteX10" fmla="*/ 60316 w 76188"/>
                <a:gd name="connsiteY10" fmla="*/ 57776 h 482528"/>
                <a:gd name="connsiteX11" fmla="*/ 51427 w 76188"/>
                <a:gd name="connsiteY11" fmla="*/ 64125 h 482528"/>
                <a:gd name="connsiteX12" fmla="*/ 38729 w 76188"/>
                <a:gd name="connsiteY12" fmla="*/ 67935 h 482528"/>
                <a:gd name="connsiteX13" fmla="*/ 18412 w 76188"/>
                <a:gd name="connsiteY13" fmla="*/ 481893 h 482528"/>
                <a:gd name="connsiteX14" fmla="*/ 18412 w 76188"/>
                <a:gd name="connsiteY14" fmla="*/ 151742 h 482528"/>
                <a:gd name="connsiteX15" fmla="*/ 60316 w 76188"/>
                <a:gd name="connsiteY15" fmla="*/ 151742 h 482528"/>
                <a:gd name="connsiteX16" fmla="*/ 60316 w 76188"/>
                <a:gd name="connsiteY16" fmla="*/ 481893 h 482528"/>
                <a:gd name="connsiteX17" fmla="*/ 18412 w 76188"/>
                <a:gd name="connsiteY17" fmla="*/ 481893 h 4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6188" h="482528">
                  <a:moveTo>
                    <a:pt x="38729" y="67935"/>
                  </a:moveTo>
                  <a:cubicBezTo>
                    <a:pt x="31110" y="67935"/>
                    <a:pt x="23491" y="65395"/>
                    <a:pt x="18412" y="59046"/>
                  </a:cubicBezTo>
                  <a:cubicBezTo>
                    <a:pt x="12063" y="53967"/>
                    <a:pt x="9524" y="46348"/>
                    <a:pt x="9524" y="37459"/>
                  </a:cubicBezTo>
                  <a:cubicBezTo>
                    <a:pt x="9524" y="28571"/>
                    <a:pt x="12063" y="22222"/>
                    <a:pt x="18412" y="17142"/>
                  </a:cubicBezTo>
                  <a:cubicBezTo>
                    <a:pt x="24761" y="12063"/>
                    <a:pt x="31110" y="9524"/>
                    <a:pt x="38729" y="9524"/>
                  </a:cubicBezTo>
                  <a:cubicBezTo>
                    <a:pt x="43808" y="9524"/>
                    <a:pt x="47618" y="9524"/>
                    <a:pt x="51427" y="10793"/>
                  </a:cubicBezTo>
                  <a:cubicBezTo>
                    <a:pt x="55237" y="12063"/>
                    <a:pt x="57776" y="14603"/>
                    <a:pt x="60316" y="17142"/>
                  </a:cubicBezTo>
                  <a:cubicBezTo>
                    <a:pt x="62856" y="19682"/>
                    <a:pt x="65395" y="22222"/>
                    <a:pt x="66665" y="26031"/>
                  </a:cubicBezTo>
                  <a:cubicBezTo>
                    <a:pt x="67935" y="29841"/>
                    <a:pt x="69205" y="33650"/>
                    <a:pt x="69205" y="37459"/>
                  </a:cubicBezTo>
                  <a:cubicBezTo>
                    <a:pt x="69205" y="41269"/>
                    <a:pt x="67935" y="45078"/>
                    <a:pt x="66665" y="48888"/>
                  </a:cubicBezTo>
                  <a:cubicBezTo>
                    <a:pt x="65395" y="52697"/>
                    <a:pt x="62856" y="55237"/>
                    <a:pt x="60316" y="57776"/>
                  </a:cubicBezTo>
                  <a:cubicBezTo>
                    <a:pt x="57776" y="60316"/>
                    <a:pt x="53967" y="62856"/>
                    <a:pt x="51427" y="64125"/>
                  </a:cubicBezTo>
                  <a:cubicBezTo>
                    <a:pt x="47618" y="66665"/>
                    <a:pt x="43808" y="67935"/>
                    <a:pt x="38729" y="67935"/>
                  </a:cubicBezTo>
                  <a:close/>
                  <a:moveTo>
                    <a:pt x="18412" y="481893"/>
                  </a:moveTo>
                  <a:lnTo>
                    <a:pt x="18412" y="151742"/>
                  </a:lnTo>
                  <a:lnTo>
                    <a:pt x="60316" y="151742"/>
                  </a:lnTo>
                  <a:lnTo>
                    <a:pt x="60316" y="481893"/>
                  </a:lnTo>
                  <a:lnTo>
                    <a:pt x="18412" y="4818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09C5B85-86C5-4502-AABE-42B24C465584}"/>
                </a:ext>
              </a:extLst>
            </p:cNvPr>
            <p:cNvSpPr/>
            <p:nvPr/>
          </p:nvSpPr>
          <p:spPr>
            <a:xfrm>
              <a:off x="3472942" y="2551109"/>
              <a:ext cx="279358" cy="355547"/>
            </a:xfrm>
            <a:custGeom>
              <a:avLst/>
              <a:gdLst>
                <a:gd name="connsiteX0" fmla="*/ 233010 w 279358"/>
                <a:gd name="connsiteY0" fmla="*/ 347293 h 355546"/>
                <a:gd name="connsiteX1" fmla="*/ 233010 w 279358"/>
                <a:gd name="connsiteY1" fmla="*/ 156822 h 355546"/>
                <a:gd name="connsiteX2" fmla="*/ 151742 w 279358"/>
                <a:gd name="connsiteY2" fmla="*/ 45078 h 355546"/>
                <a:gd name="connsiteX3" fmla="*/ 112378 w 279358"/>
                <a:gd name="connsiteY3" fmla="*/ 53967 h 355546"/>
                <a:gd name="connsiteX4" fmla="*/ 80633 w 279358"/>
                <a:gd name="connsiteY4" fmla="*/ 78093 h 355546"/>
                <a:gd name="connsiteX5" fmla="*/ 59046 w 279358"/>
                <a:gd name="connsiteY5" fmla="*/ 113648 h 355546"/>
                <a:gd name="connsiteX6" fmla="*/ 51427 w 279358"/>
                <a:gd name="connsiteY6" fmla="*/ 158091 h 355546"/>
                <a:gd name="connsiteX7" fmla="*/ 51427 w 279358"/>
                <a:gd name="connsiteY7" fmla="*/ 347293 h 355546"/>
                <a:gd name="connsiteX8" fmla="*/ 9524 w 279358"/>
                <a:gd name="connsiteY8" fmla="*/ 347293 h 355546"/>
                <a:gd name="connsiteX9" fmla="*/ 9524 w 279358"/>
                <a:gd name="connsiteY9" fmla="*/ 17142 h 355546"/>
                <a:gd name="connsiteX10" fmla="*/ 51427 w 279358"/>
                <a:gd name="connsiteY10" fmla="*/ 17142 h 355546"/>
                <a:gd name="connsiteX11" fmla="*/ 51427 w 279358"/>
                <a:gd name="connsiteY11" fmla="*/ 74284 h 355546"/>
                <a:gd name="connsiteX12" fmla="*/ 52697 w 279358"/>
                <a:gd name="connsiteY12" fmla="*/ 74284 h 355546"/>
                <a:gd name="connsiteX13" fmla="*/ 163171 w 279358"/>
                <a:gd name="connsiteY13" fmla="*/ 9524 h 355546"/>
                <a:gd name="connsiteX14" fmla="*/ 245708 w 279358"/>
                <a:gd name="connsiteY14" fmla="*/ 45078 h 355546"/>
                <a:gd name="connsiteX15" fmla="*/ 273644 w 279358"/>
                <a:gd name="connsiteY15" fmla="*/ 146663 h 355546"/>
                <a:gd name="connsiteX16" fmla="*/ 273644 w 279358"/>
                <a:gd name="connsiteY16" fmla="*/ 347293 h 355546"/>
                <a:gd name="connsiteX17" fmla="*/ 233010 w 279358"/>
                <a:gd name="connsiteY17" fmla="*/ 347293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9358" h="355546">
                  <a:moveTo>
                    <a:pt x="233010" y="347293"/>
                  </a:moveTo>
                  <a:lnTo>
                    <a:pt x="233010" y="156822"/>
                  </a:lnTo>
                  <a:cubicBezTo>
                    <a:pt x="233010" y="81903"/>
                    <a:pt x="206344" y="45078"/>
                    <a:pt x="151742" y="45078"/>
                  </a:cubicBezTo>
                  <a:cubicBezTo>
                    <a:pt x="137774" y="45078"/>
                    <a:pt x="123807" y="47618"/>
                    <a:pt x="112378" y="53967"/>
                  </a:cubicBezTo>
                  <a:cubicBezTo>
                    <a:pt x="99680" y="59046"/>
                    <a:pt x="89522" y="67935"/>
                    <a:pt x="80633" y="78093"/>
                  </a:cubicBezTo>
                  <a:cubicBezTo>
                    <a:pt x="71744" y="88252"/>
                    <a:pt x="64125" y="99680"/>
                    <a:pt x="59046" y="113648"/>
                  </a:cubicBezTo>
                  <a:cubicBezTo>
                    <a:pt x="53967" y="127616"/>
                    <a:pt x="51427" y="142854"/>
                    <a:pt x="51427" y="158091"/>
                  </a:cubicBezTo>
                  <a:lnTo>
                    <a:pt x="51427" y="347293"/>
                  </a:lnTo>
                  <a:lnTo>
                    <a:pt x="9524" y="347293"/>
                  </a:lnTo>
                  <a:lnTo>
                    <a:pt x="9524" y="17142"/>
                  </a:lnTo>
                  <a:lnTo>
                    <a:pt x="51427" y="17142"/>
                  </a:lnTo>
                  <a:lnTo>
                    <a:pt x="51427" y="74284"/>
                  </a:lnTo>
                  <a:lnTo>
                    <a:pt x="52697" y="74284"/>
                  </a:lnTo>
                  <a:cubicBezTo>
                    <a:pt x="76824" y="31110"/>
                    <a:pt x="113648" y="9524"/>
                    <a:pt x="163171" y="9524"/>
                  </a:cubicBezTo>
                  <a:cubicBezTo>
                    <a:pt x="198725" y="9524"/>
                    <a:pt x="226661" y="20952"/>
                    <a:pt x="245708" y="45078"/>
                  </a:cubicBezTo>
                  <a:cubicBezTo>
                    <a:pt x="264756" y="67935"/>
                    <a:pt x="273644" y="102220"/>
                    <a:pt x="273644" y="146663"/>
                  </a:cubicBezTo>
                  <a:lnTo>
                    <a:pt x="273644" y="347293"/>
                  </a:lnTo>
                  <a:lnTo>
                    <a:pt x="233010" y="34729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AE8D794-78F0-40E0-9389-4B563A1EB5C1}"/>
                </a:ext>
              </a:extLst>
            </p:cNvPr>
            <p:cNvSpPr/>
            <p:nvPr/>
          </p:nvSpPr>
          <p:spPr>
            <a:xfrm>
              <a:off x="3814522" y="2400001"/>
              <a:ext cx="304755" cy="507924"/>
            </a:xfrm>
            <a:custGeom>
              <a:avLst/>
              <a:gdLst>
                <a:gd name="connsiteX0" fmla="*/ 263486 w 304754"/>
                <a:gd name="connsiteY0" fmla="*/ 498401 h 507924"/>
                <a:gd name="connsiteX1" fmla="*/ 263486 w 304754"/>
                <a:gd name="connsiteY1" fmla="*/ 439989 h 507924"/>
                <a:gd name="connsiteX2" fmla="*/ 262216 w 304754"/>
                <a:gd name="connsiteY2" fmla="*/ 439989 h 507924"/>
                <a:gd name="connsiteX3" fmla="*/ 215233 w 304754"/>
                <a:gd name="connsiteY3" fmla="*/ 488242 h 507924"/>
                <a:gd name="connsiteX4" fmla="*/ 146663 w 304754"/>
                <a:gd name="connsiteY4" fmla="*/ 506020 h 507924"/>
                <a:gd name="connsiteX5" fmla="*/ 90791 w 304754"/>
                <a:gd name="connsiteY5" fmla="*/ 494591 h 507924"/>
                <a:gd name="connsiteX6" fmla="*/ 47618 w 304754"/>
                <a:gd name="connsiteY6" fmla="*/ 461576 h 507924"/>
                <a:gd name="connsiteX7" fmla="*/ 19682 w 304754"/>
                <a:gd name="connsiteY7" fmla="*/ 409514 h 507924"/>
                <a:gd name="connsiteX8" fmla="*/ 9524 w 304754"/>
                <a:gd name="connsiteY8" fmla="*/ 339674 h 507924"/>
                <a:gd name="connsiteX9" fmla="*/ 20952 w 304754"/>
                <a:gd name="connsiteY9" fmla="*/ 266025 h 507924"/>
                <a:gd name="connsiteX10" fmla="*/ 51427 w 304754"/>
                <a:gd name="connsiteY10" fmla="*/ 208884 h 507924"/>
                <a:gd name="connsiteX11" fmla="*/ 99680 w 304754"/>
                <a:gd name="connsiteY11" fmla="*/ 172059 h 507924"/>
                <a:gd name="connsiteX12" fmla="*/ 161901 w 304754"/>
                <a:gd name="connsiteY12" fmla="*/ 159361 h 507924"/>
                <a:gd name="connsiteX13" fmla="*/ 263486 w 304754"/>
                <a:gd name="connsiteY13" fmla="*/ 216503 h 507924"/>
                <a:gd name="connsiteX14" fmla="*/ 264756 w 304754"/>
                <a:gd name="connsiteY14" fmla="*/ 216503 h 507924"/>
                <a:gd name="connsiteX15" fmla="*/ 264756 w 304754"/>
                <a:gd name="connsiteY15" fmla="*/ 9524 h 507924"/>
                <a:gd name="connsiteX16" fmla="*/ 306659 w 304754"/>
                <a:gd name="connsiteY16" fmla="*/ 9524 h 507924"/>
                <a:gd name="connsiteX17" fmla="*/ 306659 w 304754"/>
                <a:gd name="connsiteY17" fmla="*/ 498401 h 507924"/>
                <a:gd name="connsiteX18" fmla="*/ 263486 w 304754"/>
                <a:gd name="connsiteY18" fmla="*/ 498401 h 507924"/>
                <a:gd name="connsiteX19" fmla="*/ 263486 w 304754"/>
                <a:gd name="connsiteY19" fmla="*/ 299040 h 507924"/>
                <a:gd name="connsiteX20" fmla="*/ 255867 w 304754"/>
                <a:gd name="connsiteY20" fmla="*/ 258406 h 507924"/>
                <a:gd name="connsiteX21" fmla="*/ 235550 w 304754"/>
                <a:gd name="connsiteY21" fmla="*/ 225391 h 507924"/>
                <a:gd name="connsiteX22" fmla="*/ 203805 w 304754"/>
                <a:gd name="connsiteY22" fmla="*/ 203805 h 507924"/>
                <a:gd name="connsiteX23" fmla="*/ 163171 w 304754"/>
                <a:gd name="connsiteY23" fmla="*/ 196186 h 507924"/>
                <a:gd name="connsiteX24" fmla="*/ 117457 w 304754"/>
                <a:gd name="connsiteY24" fmla="*/ 206344 h 507924"/>
                <a:gd name="connsiteX25" fmla="*/ 81903 w 304754"/>
                <a:gd name="connsiteY25" fmla="*/ 234280 h 507924"/>
                <a:gd name="connsiteX26" fmla="*/ 59046 w 304754"/>
                <a:gd name="connsiteY26" fmla="*/ 278723 h 507924"/>
                <a:gd name="connsiteX27" fmla="*/ 51427 w 304754"/>
                <a:gd name="connsiteY27" fmla="*/ 338405 h 507924"/>
                <a:gd name="connsiteX28" fmla="*/ 59046 w 304754"/>
                <a:gd name="connsiteY28" fmla="*/ 394276 h 507924"/>
                <a:gd name="connsiteX29" fmla="*/ 80633 w 304754"/>
                <a:gd name="connsiteY29" fmla="*/ 436180 h 507924"/>
                <a:gd name="connsiteX30" fmla="*/ 113648 w 304754"/>
                <a:gd name="connsiteY30" fmla="*/ 462846 h 507924"/>
                <a:gd name="connsiteX31" fmla="*/ 155552 w 304754"/>
                <a:gd name="connsiteY31" fmla="*/ 471735 h 507924"/>
                <a:gd name="connsiteX32" fmla="*/ 201265 w 304754"/>
                <a:gd name="connsiteY32" fmla="*/ 462846 h 507924"/>
                <a:gd name="connsiteX33" fmla="*/ 235550 w 304754"/>
                <a:gd name="connsiteY33" fmla="*/ 437450 h 507924"/>
                <a:gd name="connsiteX34" fmla="*/ 257137 w 304754"/>
                <a:gd name="connsiteY34" fmla="*/ 400625 h 507924"/>
                <a:gd name="connsiteX35" fmla="*/ 264756 w 304754"/>
                <a:gd name="connsiteY35" fmla="*/ 354912 h 507924"/>
                <a:gd name="connsiteX36" fmla="*/ 264756 w 304754"/>
                <a:gd name="connsiteY36" fmla="*/ 299040 h 50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54" h="507924">
                  <a:moveTo>
                    <a:pt x="263486" y="498401"/>
                  </a:moveTo>
                  <a:lnTo>
                    <a:pt x="263486" y="439989"/>
                  </a:lnTo>
                  <a:lnTo>
                    <a:pt x="262216" y="439989"/>
                  </a:lnTo>
                  <a:cubicBezTo>
                    <a:pt x="250788" y="460306"/>
                    <a:pt x="235550" y="476814"/>
                    <a:pt x="215233" y="488242"/>
                  </a:cubicBezTo>
                  <a:cubicBezTo>
                    <a:pt x="194916" y="499670"/>
                    <a:pt x="172059" y="506020"/>
                    <a:pt x="146663" y="506020"/>
                  </a:cubicBezTo>
                  <a:cubicBezTo>
                    <a:pt x="126346" y="506020"/>
                    <a:pt x="107299" y="502210"/>
                    <a:pt x="90791" y="494591"/>
                  </a:cubicBezTo>
                  <a:cubicBezTo>
                    <a:pt x="74284" y="486972"/>
                    <a:pt x="59046" y="475544"/>
                    <a:pt x="47618" y="461576"/>
                  </a:cubicBezTo>
                  <a:cubicBezTo>
                    <a:pt x="36190" y="447608"/>
                    <a:pt x="26031" y="429831"/>
                    <a:pt x="19682" y="409514"/>
                  </a:cubicBezTo>
                  <a:cubicBezTo>
                    <a:pt x="13333" y="389197"/>
                    <a:pt x="9524" y="366340"/>
                    <a:pt x="9524" y="339674"/>
                  </a:cubicBezTo>
                  <a:cubicBezTo>
                    <a:pt x="9524" y="313008"/>
                    <a:pt x="13333" y="288882"/>
                    <a:pt x="20952" y="266025"/>
                  </a:cubicBezTo>
                  <a:cubicBezTo>
                    <a:pt x="28571" y="244439"/>
                    <a:pt x="38729" y="225391"/>
                    <a:pt x="51427" y="208884"/>
                  </a:cubicBezTo>
                  <a:cubicBezTo>
                    <a:pt x="64125" y="192376"/>
                    <a:pt x="80633" y="180948"/>
                    <a:pt x="99680" y="172059"/>
                  </a:cubicBezTo>
                  <a:cubicBezTo>
                    <a:pt x="118727" y="163171"/>
                    <a:pt x="139044" y="159361"/>
                    <a:pt x="161901" y="159361"/>
                  </a:cubicBezTo>
                  <a:cubicBezTo>
                    <a:pt x="208884" y="159361"/>
                    <a:pt x="243169" y="178408"/>
                    <a:pt x="263486" y="216503"/>
                  </a:cubicBezTo>
                  <a:lnTo>
                    <a:pt x="264756" y="216503"/>
                  </a:lnTo>
                  <a:lnTo>
                    <a:pt x="264756" y="9524"/>
                  </a:lnTo>
                  <a:lnTo>
                    <a:pt x="306659" y="9524"/>
                  </a:lnTo>
                  <a:lnTo>
                    <a:pt x="306659" y="498401"/>
                  </a:lnTo>
                  <a:lnTo>
                    <a:pt x="263486" y="498401"/>
                  </a:lnTo>
                  <a:close/>
                  <a:moveTo>
                    <a:pt x="263486" y="299040"/>
                  </a:moveTo>
                  <a:cubicBezTo>
                    <a:pt x="263486" y="285072"/>
                    <a:pt x="260946" y="271105"/>
                    <a:pt x="255867" y="258406"/>
                  </a:cubicBezTo>
                  <a:cubicBezTo>
                    <a:pt x="250788" y="245708"/>
                    <a:pt x="244439" y="235550"/>
                    <a:pt x="235550" y="225391"/>
                  </a:cubicBezTo>
                  <a:cubicBezTo>
                    <a:pt x="226661" y="216503"/>
                    <a:pt x="216503" y="208884"/>
                    <a:pt x="203805" y="203805"/>
                  </a:cubicBezTo>
                  <a:cubicBezTo>
                    <a:pt x="191107" y="198725"/>
                    <a:pt x="178408" y="196186"/>
                    <a:pt x="163171" y="196186"/>
                  </a:cubicBezTo>
                  <a:cubicBezTo>
                    <a:pt x="146663" y="196186"/>
                    <a:pt x="131425" y="199995"/>
                    <a:pt x="117457" y="206344"/>
                  </a:cubicBezTo>
                  <a:cubicBezTo>
                    <a:pt x="103490" y="212693"/>
                    <a:pt x="92061" y="221582"/>
                    <a:pt x="81903" y="234280"/>
                  </a:cubicBezTo>
                  <a:cubicBezTo>
                    <a:pt x="71744" y="246978"/>
                    <a:pt x="64125" y="260946"/>
                    <a:pt x="59046" y="278723"/>
                  </a:cubicBezTo>
                  <a:cubicBezTo>
                    <a:pt x="53967" y="296501"/>
                    <a:pt x="51427" y="315548"/>
                    <a:pt x="51427" y="338405"/>
                  </a:cubicBezTo>
                  <a:cubicBezTo>
                    <a:pt x="51427" y="358722"/>
                    <a:pt x="53967" y="377769"/>
                    <a:pt x="59046" y="394276"/>
                  </a:cubicBezTo>
                  <a:cubicBezTo>
                    <a:pt x="64125" y="410784"/>
                    <a:pt x="70475" y="424752"/>
                    <a:pt x="80633" y="436180"/>
                  </a:cubicBezTo>
                  <a:cubicBezTo>
                    <a:pt x="89522" y="447608"/>
                    <a:pt x="100950" y="456497"/>
                    <a:pt x="113648" y="462846"/>
                  </a:cubicBezTo>
                  <a:cubicBezTo>
                    <a:pt x="126346" y="469195"/>
                    <a:pt x="140314" y="471735"/>
                    <a:pt x="155552" y="471735"/>
                  </a:cubicBezTo>
                  <a:cubicBezTo>
                    <a:pt x="172059" y="471735"/>
                    <a:pt x="187297" y="469195"/>
                    <a:pt x="201265" y="462846"/>
                  </a:cubicBezTo>
                  <a:cubicBezTo>
                    <a:pt x="215233" y="456497"/>
                    <a:pt x="226661" y="448878"/>
                    <a:pt x="235550" y="437450"/>
                  </a:cubicBezTo>
                  <a:cubicBezTo>
                    <a:pt x="244439" y="427291"/>
                    <a:pt x="252057" y="414593"/>
                    <a:pt x="257137" y="400625"/>
                  </a:cubicBezTo>
                  <a:cubicBezTo>
                    <a:pt x="262216" y="386657"/>
                    <a:pt x="264756" y="371420"/>
                    <a:pt x="264756" y="354912"/>
                  </a:cubicBezTo>
                  <a:lnTo>
                    <a:pt x="264756" y="299040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9B6CB2E-7A5D-415F-987C-DE36F055711D}"/>
                </a:ext>
              </a:extLst>
            </p:cNvPr>
            <p:cNvSpPr/>
            <p:nvPr/>
          </p:nvSpPr>
          <p:spPr>
            <a:xfrm>
              <a:off x="4192925" y="2551109"/>
              <a:ext cx="330151" cy="355547"/>
            </a:xfrm>
            <a:custGeom>
              <a:avLst/>
              <a:gdLst>
                <a:gd name="connsiteX0" fmla="*/ 168250 w 330150"/>
                <a:gd name="connsiteY0" fmla="*/ 354912 h 355546"/>
                <a:gd name="connsiteX1" fmla="*/ 102220 w 330150"/>
                <a:gd name="connsiteY1" fmla="*/ 342214 h 355546"/>
                <a:gd name="connsiteX2" fmla="*/ 52697 w 330150"/>
                <a:gd name="connsiteY2" fmla="*/ 307929 h 355546"/>
                <a:gd name="connsiteX3" fmla="*/ 20952 w 330150"/>
                <a:gd name="connsiteY3" fmla="*/ 254597 h 355546"/>
                <a:gd name="connsiteX4" fmla="*/ 9524 w 330150"/>
                <a:gd name="connsiteY4" fmla="*/ 184757 h 355546"/>
                <a:gd name="connsiteX5" fmla="*/ 20952 w 330150"/>
                <a:gd name="connsiteY5" fmla="*/ 111108 h 355546"/>
                <a:gd name="connsiteX6" fmla="*/ 53967 w 330150"/>
                <a:gd name="connsiteY6" fmla="*/ 55237 h 355546"/>
                <a:gd name="connsiteX7" fmla="*/ 106029 w 330150"/>
                <a:gd name="connsiteY7" fmla="*/ 20952 h 355546"/>
                <a:gd name="connsiteX8" fmla="*/ 173329 w 330150"/>
                <a:gd name="connsiteY8" fmla="*/ 9524 h 355546"/>
                <a:gd name="connsiteX9" fmla="*/ 238089 w 330150"/>
                <a:gd name="connsiteY9" fmla="*/ 20952 h 355546"/>
                <a:gd name="connsiteX10" fmla="*/ 286342 w 330150"/>
                <a:gd name="connsiteY10" fmla="*/ 55237 h 355546"/>
                <a:gd name="connsiteX11" fmla="*/ 316818 w 330150"/>
                <a:gd name="connsiteY11" fmla="*/ 109839 h 355546"/>
                <a:gd name="connsiteX12" fmla="*/ 326976 w 330150"/>
                <a:gd name="connsiteY12" fmla="*/ 182218 h 355546"/>
                <a:gd name="connsiteX13" fmla="*/ 315548 w 330150"/>
                <a:gd name="connsiteY13" fmla="*/ 252057 h 355546"/>
                <a:gd name="connsiteX14" fmla="*/ 283803 w 330150"/>
                <a:gd name="connsiteY14" fmla="*/ 306659 h 355546"/>
                <a:gd name="connsiteX15" fmla="*/ 233010 w 330150"/>
                <a:gd name="connsiteY15" fmla="*/ 342214 h 355546"/>
                <a:gd name="connsiteX16" fmla="*/ 168250 w 330150"/>
                <a:gd name="connsiteY16" fmla="*/ 354912 h 355546"/>
                <a:gd name="connsiteX17" fmla="*/ 170789 w 330150"/>
                <a:gd name="connsiteY17" fmla="*/ 45078 h 355546"/>
                <a:gd name="connsiteX18" fmla="*/ 121267 w 330150"/>
                <a:gd name="connsiteY18" fmla="*/ 53967 h 355546"/>
                <a:gd name="connsiteX19" fmla="*/ 83173 w 330150"/>
                <a:gd name="connsiteY19" fmla="*/ 80633 h 355546"/>
                <a:gd name="connsiteX20" fmla="*/ 59046 w 330150"/>
                <a:gd name="connsiteY20" fmla="*/ 125076 h 355546"/>
                <a:gd name="connsiteX21" fmla="*/ 50157 w 330150"/>
                <a:gd name="connsiteY21" fmla="*/ 183488 h 355546"/>
                <a:gd name="connsiteX22" fmla="*/ 59046 w 330150"/>
                <a:gd name="connsiteY22" fmla="*/ 239359 h 355546"/>
                <a:gd name="connsiteX23" fmla="*/ 83173 w 330150"/>
                <a:gd name="connsiteY23" fmla="*/ 282533 h 355546"/>
                <a:gd name="connsiteX24" fmla="*/ 119997 w 330150"/>
                <a:gd name="connsiteY24" fmla="*/ 309199 h 355546"/>
                <a:gd name="connsiteX25" fmla="*/ 169520 w 330150"/>
                <a:gd name="connsiteY25" fmla="*/ 318088 h 355546"/>
                <a:gd name="connsiteX26" fmla="*/ 219042 w 330150"/>
                <a:gd name="connsiteY26" fmla="*/ 309199 h 355546"/>
                <a:gd name="connsiteX27" fmla="*/ 254597 w 330150"/>
                <a:gd name="connsiteY27" fmla="*/ 282533 h 355546"/>
                <a:gd name="connsiteX28" fmla="*/ 277454 w 330150"/>
                <a:gd name="connsiteY28" fmla="*/ 239359 h 355546"/>
                <a:gd name="connsiteX29" fmla="*/ 285072 w 330150"/>
                <a:gd name="connsiteY29" fmla="*/ 180948 h 355546"/>
                <a:gd name="connsiteX30" fmla="*/ 255867 w 330150"/>
                <a:gd name="connsiteY30" fmla="*/ 79363 h 355546"/>
                <a:gd name="connsiteX31" fmla="*/ 170789 w 330150"/>
                <a:gd name="connsiteY31" fmla="*/ 45078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30150" h="355546">
                  <a:moveTo>
                    <a:pt x="168250" y="354912"/>
                  </a:moveTo>
                  <a:cubicBezTo>
                    <a:pt x="144124" y="354912"/>
                    <a:pt x="121267" y="351103"/>
                    <a:pt x="102220" y="342214"/>
                  </a:cubicBezTo>
                  <a:cubicBezTo>
                    <a:pt x="83173" y="333325"/>
                    <a:pt x="66665" y="321897"/>
                    <a:pt x="52697" y="307929"/>
                  </a:cubicBezTo>
                  <a:cubicBezTo>
                    <a:pt x="38729" y="292691"/>
                    <a:pt x="28571" y="274914"/>
                    <a:pt x="20952" y="254597"/>
                  </a:cubicBezTo>
                  <a:cubicBezTo>
                    <a:pt x="13333" y="234280"/>
                    <a:pt x="9524" y="210154"/>
                    <a:pt x="9524" y="184757"/>
                  </a:cubicBezTo>
                  <a:cubicBezTo>
                    <a:pt x="9524" y="156822"/>
                    <a:pt x="13333" y="132695"/>
                    <a:pt x="20952" y="111108"/>
                  </a:cubicBezTo>
                  <a:cubicBezTo>
                    <a:pt x="28571" y="89522"/>
                    <a:pt x="39999" y="70474"/>
                    <a:pt x="53967" y="55237"/>
                  </a:cubicBezTo>
                  <a:cubicBezTo>
                    <a:pt x="67935" y="39999"/>
                    <a:pt x="85712" y="28571"/>
                    <a:pt x="106029" y="20952"/>
                  </a:cubicBezTo>
                  <a:cubicBezTo>
                    <a:pt x="126346" y="13333"/>
                    <a:pt x="149203" y="9524"/>
                    <a:pt x="173329" y="9524"/>
                  </a:cubicBezTo>
                  <a:cubicBezTo>
                    <a:pt x="197456" y="9524"/>
                    <a:pt x="219042" y="13333"/>
                    <a:pt x="238089" y="20952"/>
                  </a:cubicBezTo>
                  <a:cubicBezTo>
                    <a:pt x="257137" y="28571"/>
                    <a:pt x="273644" y="39999"/>
                    <a:pt x="286342" y="55237"/>
                  </a:cubicBezTo>
                  <a:cubicBezTo>
                    <a:pt x="299040" y="70474"/>
                    <a:pt x="310469" y="88252"/>
                    <a:pt x="316818" y="109839"/>
                  </a:cubicBezTo>
                  <a:cubicBezTo>
                    <a:pt x="323167" y="131425"/>
                    <a:pt x="326976" y="155552"/>
                    <a:pt x="326976" y="182218"/>
                  </a:cubicBezTo>
                  <a:cubicBezTo>
                    <a:pt x="326976" y="207614"/>
                    <a:pt x="323167" y="231740"/>
                    <a:pt x="315548" y="252057"/>
                  </a:cubicBezTo>
                  <a:cubicBezTo>
                    <a:pt x="307929" y="273644"/>
                    <a:pt x="297771" y="291422"/>
                    <a:pt x="283803" y="306659"/>
                  </a:cubicBezTo>
                  <a:cubicBezTo>
                    <a:pt x="269835" y="321897"/>
                    <a:pt x="253327" y="333325"/>
                    <a:pt x="233010" y="342214"/>
                  </a:cubicBezTo>
                  <a:cubicBezTo>
                    <a:pt x="212693" y="351103"/>
                    <a:pt x="193646" y="354912"/>
                    <a:pt x="168250" y="354912"/>
                  </a:cubicBezTo>
                  <a:close/>
                  <a:moveTo>
                    <a:pt x="170789" y="45078"/>
                  </a:moveTo>
                  <a:cubicBezTo>
                    <a:pt x="153012" y="45078"/>
                    <a:pt x="136505" y="47618"/>
                    <a:pt x="121267" y="53967"/>
                  </a:cubicBezTo>
                  <a:cubicBezTo>
                    <a:pt x="106029" y="60316"/>
                    <a:pt x="94601" y="69205"/>
                    <a:pt x="83173" y="80633"/>
                  </a:cubicBezTo>
                  <a:cubicBezTo>
                    <a:pt x="71744" y="92061"/>
                    <a:pt x="64125" y="107299"/>
                    <a:pt x="59046" y="125076"/>
                  </a:cubicBezTo>
                  <a:cubicBezTo>
                    <a:pt x="53967" y="142854"/>
                    <a:pt x="50157" y="161901"/>
                    <a:pt x="50157" y="183488"/>
                  </a:cubicBezTo>
                  <a:cubicBezTo>
                    <a:pt x="50157" y="203805"/>
                    <a:pt x="52697" y="222852"/>
                    <a:pt x="59046" y="239359"/>
                  </a:cubicBezTo>
                  <a:cubicBezTo>
                    <a:pt x="64125" y="255867"/>
                    <a:pt x="73014" y="269835"/>
                    <a:pt x="83173" y="282533"/>
                  </a:cubicBezTo>
                  <a:cubicBezTo>
                    <a:pt x="93331" y="293961"/>
                    <a:pt x="106029" y="302850"/>
                    <a:pt x="119997" y="309199"/>
                  </a:cubicBezTo>
                  <a:cubicBezTo>
                    <a:pt x="135235" y="315548"/>
                    <a:pt x="150473" y="318088"/>
                    <a:pt x="169520" y="318088"/>
                  </a:cubicBezTo>
                  <a:cubicBezTo>
                    <a:pt x="188567" y="318088"/>
                    <a:pt x="203805" y="315548"/>
                    <a:pt x="219042" y="309199"/>
                  </a:cubicBezTo>
                  <a:cubicBezTo>
                    <a:pt x="234280" y="302850"/>
                    <a:pt x="245708" y="293961"/>
                    <a:pt x="254597" y="282533"/>
                  </a:cubicBezTo>
                  <a:cubicBezTo>
                    <a:pt x="264756" y="271105"/>
                    <a:pt x="272374" y="255867"/>
                    <a:pt x="277454" y="239359"/>
                  </a:cubicBezTo>
                  <a:cubicBezTo>
                    <a:pt x="282533" y="222852"/>
                    <a:pt x="285072" y="202535"/>
                    <a:pt x="285072" y="180948"/>
                  </a:cubicBezTo>
                  <a:cubicBezTo>
                    <a:pt x="285072" y="136505"/>
                    <a:pt x="274914" y="102220"/>
                    <a:pt x="255867" y="79363"/>
                  </a:cubicBezTo>
                  <a:cubicBezTo>
                    <a:pt x="236820" y="56507"/>
                    <a:pt x="207614" y="45078"/>
                    <a:pt x="170789" y="45078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3FF653-BE77-4509-96E9-A23DA114D334}"/>
                </a:ext>
              </a:extLst>
            </p:cNvPr>
            <p:cNvSpPr/>
            <p:nvPr/>
          </p:nvSpPr>
          <p:spPr>
            <a:xfrm>
              <a:off x="4548472" y="2557458"/>
              <a:ext cx="457132" cy="342849"/>
            </a:xfrm>
            <a:custGeom>
              <a:avLst/>
              <a:gdLst>
                <a:gd name="connsiteX0" fmla="*/ 353642 w 457131"/>
                <a:gd name="connsiteY0" fmla="*/ 340944 h 342848"/>
                <a:gd name="connsiteX1" fmla="*/ 311739 w 457131"/>
                <a:gd name="connsiteY1" fmla="*/ 340944 h 342848"/>
                <a:gd name="connsiteX2" fmla="*/ 241899 w 457131"/>
                <a:gd name="connsiteY2" fmla="*/ 98410 h 342848"/>
                <a:gd name="connsiteX3" fmla="*/ 236820 w 457131"/>
                <a:gd name="connsiteY3" fmla="*/ 69205 h 342848"/>
                <a:gd name="connsiteX4" fmla="*/ 235550 w 457131"/>
                <a:gd name="connsiteY4" fmla="*/ 69205 h 342848"/>
                <a:gd name="connsiteX5" fmla="*/ 233010 w 457131"/>
                <a:gd name="connsiteY5" fmla="*/ 80633 h 342848"/>
                <a:gd name="connsiteX6" fmla="*/ 227931 w 457131"/>
                <a:gd name="connsiteY6" fmla="*/ 97141 h 342848"/>
                <a:gd name="connsiteX7" fmla="*/ 150473 w 457131"/>
                <a:gd name="connsiteY7" fmla="*/ 339674 h 342848"/>
                <a:gd name="connsiteX8" fmla="*/ 109839 w 457131"/>
                <a:gd name="connsiteY8" fmla="*/ 339674 h 342848"/>
                <a:gd name="connsiteX9" fmla="*/ 9524 w 457131"/>
                <a:gd name="connsiteY9" fmla="*/ 9524 h 342848"/>
                <a:gd name="connsiteX10" fmla="*/ 53967 w 457131"/>
                <a:gd name="connsiteY10" fmla="*/ 9524 h 342848"/>
                <a:gd name="connsiteX11" fmla="*/ 126346 w 457131"/>
                <a:gd name="connsiteY11" fmla="*/ 266025 h 342848"/>
                <a:gd name="connsiteX12" fmla="*/ 131425 w 457131"/>
                <a:gd name="connsiteY12" fmla="*/ 295231 h 342848"/>
                <a:gd name="connsiteX13" fmla="*/ 133965 w 457131"/>
                <a:gd name="connsiteY13" fmla="*/ 295231 h 342848"/>
                <a:gd name="connsiteX14" fmla="*/ 136505 w 457131"/>
                <a:gd name="connsiteY14" fmla="*/ 282533 h 342848"/>
                <a:gd name="connsiteX15" fmla="*/ 140314 w 457131"/>
                <a:gd name="connsiteY15" fmla="*/ 267295 h 342848"/>
                <a:gd name="connsiteX16" fmla="*/ 220312 w 457131"/>
                <a:gd name="connsiteY16" fmla="*/ 12063 h 342848"/>
                <a:gd name="connsiteX17" fmla="*/ 254597 w 457131"/>
                <a:gd name="connsiteY17" fmla="*/ 12063 h 342848"/>
                <a:gd name="connsiteX18" fmla="*/ 325706 w 457131"/>
                <a:gd name="connsiteY18" fmla="*/ 268565 h 342848"/>
                <a:gd name="connsiteX19" fmla="*/ 330786 w 457131"/>
                <a:gd name="connsiteY19" fmla="*/ 297771 h 342848"/>
                <a:gd name="connsiteX20" fmla="*/ 333325 w 457131"/>
                <a:gd name="connsiteY20" fmla="*/ 297771 h 342848"/>
                <a:gd name="connsiteX21" fmla="*/ 334595 w 457131"/>
                <a:gd name="connsiteY21" fmla="*/ 285072 h 342848"/>
                <a:gd name="connsiteX22" fmla="*/ 338404 w 457131"/>
                <a:gd name="connsiteY22" fmla="*/ 268565 h 342848"/>
                <a:gd name="connsiteX23" fmla="*/ 410784 w 457131"/>
                <a:gd name="connsiteY23" fmla="*/ 12063 h 342848"/>
                <a:gd name="connsiteX24" fmla="*/ 452687 w 457131"/>
                <a:gd name="connsiteY24" fmla="*/ 12063 h 342848"/>
                <a:gd name="connsiteX25" fmla="*/ 353642 w 457131"/>
                <a:gd name="connsiteY25" fmla="*/ 34094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57131" h="342848">
                  <a:moveTo>
                    <a:pt x="353642" y="340944"/>
                  </a:moveTo>
                  <a:lnTo>
                    <a:pt x="311739" y="340944"/>
                  </a:lnTo>
                  <a:lnTo>
                    <a:pt x="241899" y="98410"/>
                  </a:lnTo>
                  <a:cubicBezTo>
                    <a:pt x="239359" y="90791"/>
                    <a:pt x="238089" y="80633"/>
                    <a:pt x="236820" y="69205"/>
                  </a:cubicBezTo>
                  <a:lnTo>
                    <a:pt x="235550" y="69205"/>
                  </a:lnTo>
                  <a:cubicBezTo>
                    <a:pt x="235550" y="73014"/>
                    <a:pt x="234280" y="76824"/>
                    <a:pt x="233010" y="80633"/>
                  </a:cubicBezTo>
                  <a:cubicBezTo>
                    <a:pt x="231740" y="85712"/>
                    <a:pt x="230471" y="90791"/>
                    <a:pt x="227931" y="97141"/>
                  </a:cubicBezTo>
                  <a:lnTo>
                    <a:pt x="150473" y="339674"/>
                  </a:lnTo>
                  <a:lnTo>
                    <a:pt x="109839" y="339674"/>
                  </a:lnTo>
                  <a:lnTo>
                    <a:pt x="9524" y="9524"/>
                  </a:lnTo>
                  <a:lnTo>
                    <a:pt x="53967" y="9524"/>
                  </a:lnTo>
                  <a:lnTo>
                    <a:pt x="126346" y="266025"/>
                  </a:lnTo>
                  <a:cubicBezTo>
                    <a:pt x="128886" y="273644"/>
                    <a:pt x="130156" y="282533"/>
                    <a:pt x="131425" y="295231"/>
                  </a:cubicBezTo>
                  <a:lnTo>
                    <a:pt x="133965" y="295231"/>
                  </a:lnTo>
                  <a:cubicBezTo>
                    <a:pt x="133965" y="291422"/>
                    <a:pt x="135235" y="286342"/>
                    <a:pt x="136505" y="282533"/>
                  </a:cubicBezTo>
                  <a:cubicBezTo>
                    <a:pt x="137775" y="277454"/>
                    <a:pt x="139044" y="272374"/>
                    <a:pt x="140314" y="267295"/>
                  </a:cubicBezTo>
                  <a:lnTo>
                    <a:pt x="220312" y="12063"/>
                  </a:lnTo>
                  <a:lnTo>
                    <a:pt x="254597" y="12063"/>
                  </a:lnTo>
                  <a:lnTo>
                    <a:pt x="325706" y="268565"/>
                  </a:lnTo>
                  <a:cubicBezTo>
                    <a:pt x="328246" y="276184"/>
                    <a:pt x="329516" y="285072"/>
                    <a:pt x="330786" y="297771"/>
                  </a:cubicBezTo>
                  <a:lnTo>
                    <a:pt x="333325" y="297771"/>
                  </a:lnTo>
                  <a:cubicBezTo>
                    <a:pt x="333325" y="293961"/>
                    <a:pt x="333325" y="290152"/>
                    <a:pt x="334595" y="285072"/>
                  </a:cubicBezTo>
                  <a:cubicBezTo>
                    <a:pt x="335865" y="279993"/>
                    <a:pt x="337135" y="274914"/>
                    <a:pt x="338404" y="268565"/>
                  </a:cubicBezTo>
                  <a:lnTo>
                    <a:pt x="410784" y="12063"/>
                  </a:lnTo>
                  <a:lnTo>
                    <a:pt x="452687" y="12063"/>
                  </a:lnTo>
                  <a:lnTo>
                    <a:pt x="353642" y="34094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D24AABD-CDAE-45FD-83E8-56E7C2733E7E}"/>
                </a:ext>
              </a:extLst>
            </p:cNvPr>
            <p:cNvSpPr/>
            <p:nvPr/>
          </p:nvSpPr>
          <p:spPr>
            <a:xfrm>
              <a:off x="5038619" y="2549839"/>
              <a:ext cx="215868" cy="355547"/>
            </a:xfrm>
            <a:custGeom>
              <a:avLst/>
              <a:gdLst>
                <a:gd name="connsiteX0" fmla="*/ 9524 w 215867"/>
                <a:gd name="connsiteY0" fmla="*/ 288882 h 355546"/>
                <a:gd name="connsiteX1" fmla="*/ 29840 w 215867"/>
                <a:gd name="connsiteY1" fmla="*/ 301580 h 355546"/>
                <a:gd name="connsiteX2" fmla="*/ 52697 w 215867"/>
                <a:gd name="connsiteY2" fmla="*/ 311738 h 355546"/>
                <a:gd name="connsiteX3" fmla="*/ 75554 w 215867"/>
                <a:gd name="connsiteY3" fmla="*/ 318088 h 355546"/>
                <a:gd name="connsiteX4" fmla="*/ 98410 w 215867"/>
                <a:gd name="connsiteY4" fmla="*/ 320627 h 355546"/>
                <a:gd name="connsiteX5" fmla="*/ 172059 w 215867"/>
                <a:gd name="connsiteY5" fmla="*/ 266025 h 355546"/>
                <a:gd name="connsiteX6" fmla="*/ 166980 w 215867"/>
                <a:gd name="connsiteY6" fmla="*/ 244439 h 355546"/>
                <a:gd name="connsiteX7" fmla="*/ 151742 w 215867"/>
                <a:gd name="connsiteY7" fmla="*/ 227931 h 355546"/>
                <a:gd name="connsiteX8" fmla="*/ 128886 w 215867"/>
                <a:gd name="connsiteY8" fmla="*/ 213963 h 355546"/>
                <a:gd name="connsiteX9" fmla="*/ 98410 w 215867"/>
                <a:gd name="connsiteY9" fmla="*/ 199995 h 355546"/>
                <a:gd name="connsiteX10" fmla="*/ 59046 w 215867"/>
                <a:gd name="connsiteY10" fmla="*/ 180948 h 355546"/>
                <a:gd name="connsiteX11" fmla="*/ 32380 w 215867"/>
                <a:gd name="connsiteY11" fmla="*/ 159361 h 355546"/>
                <a:gd name="connsiteX12" fmla="*/ 17142 w 215867"/>
                <a:gd name="connsiteY12" fmla="*/ 133965 h 355546"/>
                <a:gd name="connsiteX13" fmla="*/ 12063 w 215867"/>
                <a:gd name="connsiteY13" fmla="*/ 102220 h 355546"/>
                <a:gd name="connsiteX14" fmla="*/ 20952 w 215867"/>
                <a:gd name="connsiteY14" fmla="*/ 62856 h 355546"/>
                <a:gd name="connsiteX15" fmla="*/ 46348 w 215867"/>
                <a:gd name="connsiteY15" fmla="*/ 33650 h 355546"/>
                <a:gd name="connsiteX16" fmla="*/ 83172 w 215867"/>
                <a:gd name="connsiteY16" fmla="*/ 15873 h 355546"/>
                <a:gd name="connsiteX17" fmla="*/ 127616 w 215867"/>
                <a:gd name="connsiteY17" fmla="*/ 9524 h 355546"/>
                <a:gd name="connsiteX18" fmla="*/ 202535 w 215867"/>
                <a:gd name="connsiteY18" fmla="*/ 26031 h 355546"/>
                <a:gd name="connsiteX19" fmla="*/ 202535 w 215867"/>
                <a:gd name="connsiteY19" fmla="*/ 69205 h 355546"/>
                <a:gd name="connsiteX20" fmla="*/ 122537 w 215867"/>
                <a:gd name="connsiteY20" fmla="*/ 45078 h 355546"/>
                <a:gd name="connsiteX21" fmla="*/ 94601 w 215867"/>
                <a:gd name="connsiteY21" fmla="*/ 48888 h 355546"/>
                <a:gd name="connsiteX22" fmla="*/ 73014 w 215867"/>
                <a:gd name="connsiteY22" fmla="*/ 60316 h 355546"/>
                <a:gd name="connsiteX23" fmla="*/ 59046 w 215867"/>
                <a:gd name="connsiteY23" fmla="*/ 76824 h 355546"/>
                <a:gd name="connsiteX24" fmla="*/ 53967 w 215867"/>
                <a:gd name="connsiteY24" fmla="*/ 98410 h 355546"/>
                <a:gd name="connsiteX25" fmla="*/ 57776 w 215867"/>
                <a:gd name="connsiteY25" fmla="*/ 119997 h 355546"/>
                <a:gd name="connsiteX26" fmla="*/ 70474 w 215867"/>
                <a:gd name="connsiteY26" fmla="*/ 136505 h 355546"/>
                <a:gd name="connsiteX27" fmla="*/ 92061 w 215867"/>
                <a:gd name="connsiteY27" fmla="*/ 150473 h 355546"/>
                <a:gd name="connsiteX28" fmla="*/ 123807 w 215867"/>
                <a:gd name="connsiteY28" fmla="*/ 164440 h 355546"/>
                <a:gd name="connsiteX29" fmla="*/ 165710 w 215867"/>
                <a:gd name="connsiteY29" fmla="*/ 183488 h 355546"/>
                <a:gd name="connsiteX30" fmla="*/ 194916 w 215867"/>
                <a:gd name="connsiteY30" fmla="*/ 203805 h 355546"/>
                <a:gd name="connsiteX31" fmla="*/ 211423 w 215867"/>
                <a:gd name="connsiteY31" fmla="*/ 229201 h 355546"/>
                <a:gd name="connsiteX32" fmla="*/ 216503 w 215867"/>
                <a:gd name="connsiteY32" fmla="*/ 260946 h 355546"/>
                <a:gd name="connsiteX33" fmla="*/ 207614 w 215867"/>
                <a:gd name="connsiteY33" fmla="*/ 300310 h 355546"/>
                <a:gd name="connsiteX34" fmla="*/ 182218 w 215867"/>
                <a:gd name="connsiteY34" fmla="*/ 329516 h 355546"/>
                <a:gd name="connsiteX35" fmla="*/ 144123 w 215867"/>
                <a:gd name="connsiteY35" fmla="*/ 347293 h 355546"/>
                <a:gd name="connsiteX36" fmla="*/ 95871 w 215867"/>
                <a:gd name="connsiteY36" fmla="*/ 353642 h 355546"/>
                <a:gd name="connsiteX37" fmla="*/ 12063 w 215867"/>
                <a:gd name="connsiteY37" fmla="*/ 332055 h 355546"/>
                <a:gd name="connsiteX38" fmla="*/ 12063 w 215867"/>
                <a:gd name="connsiteY38" fmla="*/ 2888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215867" h="355546">
                  <a:moveTo>
                    <a:pt x="9524" y="288882"/>
                  </a:moveTo>
                  <a:cubicBezTo>
                    <a:pt x="15873" y="293961"/>
                    <a:pt x="22222" y="297771"/>
                    <a:pt x="29840" y="301580"/>
                  </a:cubicBezTo>
                  <a:cubicBezTo>
                    <a:pt x="37459" y="305389"/>
                    <a:pt x="45078" y="309199"/>
                    <a:pt x="52697" y="311738"/>
                  </a:cubicBezTo>
                  <a:cubicBezTo>
                    <a:pt x="60316" y="314278"/>
                    <a:pt x="67935" y="316818"/>
                    <a:pt x="75554" y="318088"/>
                  </a:cubicBezTo>
                  <a:cubicBezTo>
                    <a:pt x="83172" y="319357"/>
                    <a:pt x="90791" y="320627"/>
                    <a:pt x="98410" y="320627"/>
                  </a:cubicBezTo>
                  <a:cubicBezTo>
                    <a:pt x="147933" y="320627"/>
                    <a:pt x="172059" y="302850"/>
                    <a:pt x="172059" y="266025"/>
                  </a:cubicBezTo>
                  <a:cubicBezTo>
                    <a:pt x="172059" y="257137"/>
                    <a:pt x="170789" y="250788"/>
                    <a:pt x="166980" y="244439"/>
                  </a:cubicBezTo>
                  <a:cubicBezTo>
                    <a:pt x="163171" y="238089"/>
                    <a:pt x="158091" y="233010"/>
                    <a:pt x="151742" y="227931"/>
                  </a:cubicBezTo>
                  <a:cubicBezTo>
                    <a:pt x="145393" y="222852"/>
                    <a:pt x="137774" y="217773"/>
                    <a:pt x="128886" y="213963"/>
                  </a:cubicBezTo>
                  <a:cubicBezTo>
                    <a:pt x="119997" y="210154"/>
                    <a:pt x="109839" y="205074"/>
                    <a:pt x="98410" y="199995"/>
                  </a:cubicBezTo>
                  <a:cubicBezTo>
                    <a:pt x="83172" y="193646"/>
                    <a:pt x="70474" y="187297"/>
                    <a:pt x="59046" y="180948"/>
                  </a:cubicBezTo>
                  <a:cubicBezTo>
                    <a:pt x="47618" y="174599"/>
                    <a:pt x="38729" y="166980"/>
                    <a:pt x="32380" y="159361"/>
                  </a:cubicBezTo>
                  <a:cubicBezTo>
                    <a:pt x="24761" y="151742"/>
                    <a:pt x="19682" y="142854"/>
                    <a:pt x="17142" y="133965"/>
                  </a:cubicBezTo>
                  <a:cubicBezTo>
                    <a:pt x="13333" y="125076"/>
                    <a:pt x="12063" y="114918"/>
                    <a:pt x="12063" y="102220"/>
                  </a:cubicBezTo>
                  <a:cubicBezTo>
                    <a:pt x="12063" y="86982"/>
                    <a:pt x="15873" y="74284"/>
                    <a:pt x="20952" y="62856"/>
                  </a:cubicBezTo>
                  <a:cubicBezTo>
                    <a:pt x="27301" y="51427"/>
                    <a:pt x="36189" y="41269"/>
                    <a:pt x="46348" y="33650"/>
                  </a:cubicBezTo>
                  <a:cubicBezTo>
                    <a:pt x="56507" y="26031"/>
                    <a:pt x="69205" y="19682"/>
                    <a:pt x="83172" y="15873"/>
                  </a:cubicBezTo>
                  <a:cubicBezTo>
                    <a:pt x="97140" y="12063"/>
                    <a:pt x="112378" y="9524"/>
                    <a:pt x="127616" y="9524"/>
                  </a:cubicBezTo>
                  <a:cubicBezTo>
                    <a:pt x="156821" y="9524"/>
                    <a:pt x="180948" y="14603"/>
                    <a:pt x="202535" y="26031"/>
                  </a:cubicBezTo>
                  <a:lnTo>
                    <a:pt x="202535" y="69205"/>
                  </a:lnTo>
                  <a:cubicBezTo>
                    <a:pt x="178408" y="52697"/>
                    <a:pt x="151742" y="45078"/>
                    <a:pt x="122537" y="45078"/>
                  </a:cubicBezTo>
                  <a:cubicBezTo>
                    <a:pt x="112378" y="45078"/>
                    <a:pt x="102220" y="46348"/>
                    <a:pt x="94601" y="48888"/>
                  </a:cubicBezTo>
                  <a:cubicBezTo>
                    <a:pt x="86982" y="51427"/>
                    <a:pt x="79363" y="55237"/>
                    <a:pt x="73014" y="60316"/>
                  </a:cubicBezTo>
                  <a:cubicBezTo>
                    <a:pt x="66665" y="65395"/>
                    <a:pt x="62856" y="70474"/>
                    <a:pt x="59046" y="76824"/>
                  </a:cubicBezTo>
                  <a:cubicBezTo>
                    <a:pt x="55237" y="83173"/>
                    <a:pt x="53967" y="90791"/>
                    <a:pt x="53967" y="98410"/>
                  </a:cubicBezTo>
                  <a:cubicBezTo>
                    <a:pt x="53967" y="106029"/>
                    <a:pt x="55237" y="113648"/>
                    <a:pt x="57776" y="119997"/>
                  </a:cubicBezTo>
                  <a:cubicBezTo>
                    <a:pt x="60316" y="126346"/>
                    <a:pt x="64125" y="131425"/>
                    <a:pt x="70474" y="136505"/>
                  </a:cubicBezTo>
                  <a:cubicBezTo>
                    <a:pt x="75554" y="141584"/>
                    <a:pt x="83172" y="146663"/>
                    <a:pt x="92061" y="150473"/>
                  </a:cubicBezTo>
                  <a:cubicBezTo>
                    <a:pt x="100950" y="154282"/>
                    <a:pt x="111108" y="159361"/>
                    <a:pt x="123807" y="164440"/>
                  </a:cubicBezTo>
                  <a:cubicBezTo>
                    <a:pt x="140314" y="170790"/>
                    <a:pt x="153012" y="177139"/>
                    <a:pt x="165710" y="183488"/>
                  </a:cubicBezTo>
                  <a:cubicBezTo>
                    <a:pt x="177139" y="189837"/>
                    <a:pt x="187297" y="196186"/>
                    <a:pt x="194916" y="203805"/>
                  </a:cubicBezTo>
                  <a:cubicBezTo>
                    <a:pt x="202535" y="211423"/>
                    <a:pt x="207614" y="219042"/>
                    <a:pt x="211423" y="229201"/>
                  </a:cubicBezTo>
                  <a:cubicBezTo>
                    <a:pt x="215233" y="238089"/>
                    <a:pt x="216503" y="249518"/>
                    <a:pt x="216503" y="260946"/>
                  </a:cubicBezTo>
                  <a:cubicBezTo>
                    <a:pt x="216503" y="276184"/>
                    <a:pt x="213963" y="288882"/>
                    <a:pt x="207614" y="300310"/>
                  </a:cubicBezTo>
                  <a:cubicBezTo>
                    <a:pt x="201265" y="311738"/>
                    <a:pt x="192376" y="321897"/>
                    <a:pt x="182218" y="329516"/>
                  </a:cubicBezTo>
                  <a:cubicBezTo>
                    <a:pt x="170789" y="337135"/>
                    <a:pt x="158091" y="343484"/>
                    <a:pt x="144123" y="347293"/>
                  </a:cubicBezTo>
                  <a:cubicBezTo>
                    <a:pt x="130156" y="351103"/>
                    <a:pt x="113648" y="353642"/>
                    <a:pt x="95871" y="353642"/>
                  </a:cubicBezTo>
                  <a:cubicBezTo>
                    <a:pt x="62856" y="353642"/>
                    <a:pt x="34920" y="346023"/>
                    <a:pt x="12063" y="332055"/>
                  </a:cubicBezTo>
                  <a:lnTo>
                    <a:pt x="12063" y="2888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1C23429-8AB4-4B2D-A3C7-5DDF7D4A48EE}"/>
                </a:ext>
              </a:extLst>
            </p:cNvPr>
            <p:cNvSpPr/>
            <p:nvPr/>
          </p:nvSpPr>
          <p:spPr>
            <a:xfrm>
              <a:off x="5491941" y="2416509"/>
              <a:ext cx="279358" cy="495226"/>
            </a:xfrm>
            <a:custGeom>
              <a:avLst/>
              <a:gdLst>
                <a:gd name="connsiteX0" fmla="*/ 12063 w 279358"/>
                <a:gd name="connsiteY0" fmla="*/ 413323 h 495226"/>
                <a:gd name="connsiteX1" fmla="*/ 37459 w 279358"/>
                <a:gd name="connsiteY1" fmla="*/ 428561 h 495226"/>
                <a:gd name="connsiteX2" fmla="*/ 66665 w 279358"/>
                <a:gd name="connsiteY2" fmla="*/ 439989 h 495226"/>
                <a:gd name="connsiteX3" fmla="*/ 95871 w 279358"/>
                <a:gd name="connsiteY3" fmla="*/ 447608 h 495226"/>
                <a:gd name="connsiteX4" fmla="*/ 123807 w 279358"/>
                <a:gd name="connsiteY4" fmla="*/ 450148 h 495226"/>
                <a:gd name="connsiteX5" fmla="*/ 202535 w 279358"/>
                <a:gd name="connsiteY5" fmla="*/ 429831 h 495226"/>
                <a:gd name="connsiteX6" fmla="*/ 229201 w 279358"/>
                <a:gd name="connsiteY6" fmla="*/ 371420 h 495226"/>
                <a:gd name="connsiteX7" fmla="*/ 222852 w 279358"/>
                <a:gd name="connsiteY7" fmla="*/ 339674 h 495226"/>
                <a:gd name="connsiteX8" fmla="*/ 203805 w 279358"/>
                <a:gd name="connsiteY8" fmla="*/ 314278 h 495226"/>
                <a:gd name="connsiteX9" fmla="*/ 170789 w 279358"/>
                <a:gd name="connsiteY9" fmla="*/ 290152 h 495226"/>
                <a:gd name="connsiteX10" fmla="*/ 123807 w 279358"/>
                <a:gd name="connsiteY10" fmla="*/ 263486 h 495226"/>
                <a:gd name="connsiteX11" fmla="*/ 73014 w 279358"/>
                <a:gd name="connsiteY11" fmla="*/ 233010 h 495226"/>
                <a:gd name="connsiteX12" fmla="*/ 38729 w 279358"/>
                <a:gd name="connsiteY12" fmla="*/ 203805 h 495226"/>
                <a:gd name="connsiteX13" fmla="*/ 19682 w 279358"/>
                <a:gd name="connsiteY13" fmla="*/ 170790 h 495226"/>
                <a:gd name="connsiteX14" fmla="*/ 13333 w 279358"/>
                <a:gd name="connsiteY14" fmla="*/ 131425 h 495226"/>
                <a:gd name="connsiteX15" fmla="*/ 24761 w 279358"/>
                <a:gd name="connsiteY15" fmla="*/ 80633 h 495226"/>
                <a:gd name="connsiteX16" fmla="*/ 56507 w 279358"/>
                <a:gd name="connsiteY16" fmla="*/ 42539 h 495226"/>
                <a:gd name="connsiteX17" fmla="*/ 103489 w 279358"/>
                <a:gd name="connsiteY17" fmla="*/ 18412 h 495226"/>
                <a:gd name="connsiteX18" fmla="*/ 161901 w 279358"/>
                <a:gd name="connsiteY18" fmla="*/ 9524 h 495226"/>
                <a:gd name="connsiteX19" fmla="*/ 253327 w 279358"/>
                <a:gd name="connsiteY19" fmla="*/ 24761 h 495226"/>
                <a:gd name="connsiteX20" fmla="*/ 253327 w 279358"/>
                <a:gd name="connsiteY20" fmla="*/ 71744 h 495226"/>
                <a:gd name="connsiteX21" fmla="*/ 156821 w 279358"/>
                <a:gd name="connsiteY21" fmla="*/ 47618 h 495226"/>
                <a:gd name="connsiteX22" fmla="*/ 117457 w 279358"/>
                <a:gd name="connsiteY22" fmla="*/ 52697 h 495226"/>
                <a:gd name="connsiteX23" fmla="*/ 85712 w 279358"/>
                <a:gd name="connsiteY23" fmla="*/ 67935 h 495226"/>
                <a:gd name="connsiteX24" fmla="*/ 64125 w 279358"/>
                <a:gd name="connsiteY24" fmla="*/ 92061 h 495226"/>
                <a:gd name="connsiteX25" fmla="*/ 56507 w 279358"/>
                <a:gd name="connsiteY25" fmla="*/ 125076 h 495226"/>
                <a:gd name="connsiteX26" fmla="*/ 61586 w 279358"/>
                <a:gd name="connsiteY26" fmla="*/ 156822 h 495226"/>
                <a:gd name="connsiteX27" fmla="*/ 78093 w 279358"/>
                <a:gd name="connsiteY27" fmla="*/ 180948 h 495226"/>
                <a:gd name="connsiteX28" fmla="*/ 108569 w 279358"/>
                <a:gd name="connsiteY28" fmla="*/ 203805 h 495226"/>
                <a:gd name="connsiteX29" fmla="*/ 155552 w 279358"/>
                <a:gd name="connsiteY29" fmla="*/ 230471 h 495226"/>
                <a:gd name="connsiteX30" fmla="*/ 206344 w 279358"/>
                <a:gd name="connsiteY30" fmla="*/ 260946 h 495226"/>
                <a:gd name="connsiteX31" fmla="*/ 241899 w 279358"/>
                <a:gd name="connsiteY31" fmla="*/ 291422 h 495226"/>
                <a:gd name="connsiteX32" fmla="*/ 263486 w 279358"/>
                <a:gd name="connsiteY32" fmla="*/ 325706 h 495226"/>
                <a:gd name="connsiteX33" fmla="*/ 271104 w 279358"/>
                <a:gd name="connsiteY33" fmla="*/ 365071 h 495226"/>
                <a:gd name="connsiteX34" fmla="*/ 259676 w 279358"/>
                <a:gd name="connsiteY34" fmla="*/ 418403 h 495226"/>
                <a:gd name="connsiteX35" fmla="*/ 227931 w 279358"/>
                <a:gd name="connsiteY35" fmla="*/ 456497 h 495226"/>
                <a:gd name="connsiteX36" fmla="*/ 179678 w 279358"/>
                <a:gd name="connsiteY36" fmla="*/ 479354 h 495226"/>
                <a:gd name="connsiteX37" fmla="*/ 118727 w 279358"/>
                <a:gd name="connsiteY37" fmla="*/ 486972 h 495226"/>
                <a:gd name="connsiteX38" fmla="*/ 92061 w 279358"/>
                <a:gd name="connsiteY38" fmla="*/ 485703 h 495226"/>
                <a:gd name="connsiteX39" fmla="*/ 61586 w 279358"/>
                <a:gd name="connsiteY39" fmla="*/ 480623 h 495226"/>
                <a:gd name="connsiteX40" fmla="*/ 32380 w 279358"/>
                <a:gd name="connsiteY40" fmla="*/ 473004 h 495226"/>
                <a:gd name="connsiteX41" fmla="*/ 9524 w 279358"/>
                <a:gd name="connsiteY41" fmla="*/ 462846 h 495226"/>
                <a:gd name="connsiteX42" fmla="*/ 9524 w 279358"/>
                <a:gd name="connsiteY42" fmla="*/ 413323 h 495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79358" h="495226">
                  <a:moveTo>
                    <a:pt x="12063" y="413323"/>
                  </a:moveTo>
                  <a:cubicBezTo>
                    <a:pt x="19682" y="419672"/>
                    <a:pt x="28571" y="424752"/>
                    <a:pt x="37459" y="428561"/>
                  </a:cubicBezTo>
                  <a:cubicBezTo>
                    <a:pt x="46348" y="433640"/>
                    <a:pt x="56507" y="437450"/>
                    <a:pt x="66665" y="439989"/>
                  </a:cubicBezTo>
                  <a:cubicBezTo>
                    <a:pt x="76824" y="442529"/>
                    <a:pt x="85712" y="445069"/>
                    <a:pt x="95871" y="447608"/>
                  </a:cubicBezTo>
                  <a:cubicBezTo>
                    <a:pt x="106029" y="450148"/>
                    <a:pt x="114918" y="450148"/>
                    <a:pt x="123807" y="450148"/>
                  </a:cubicBezTo>
                  <a:cubicBezTo>
                    <a:pt x="159361" y="450148"/>
                    <a:pt x="184757" y="443799"/>
                    <a:pt x="202535" y="429831"/>
                  </a:cubicBezTo>
                  <a:cubicBezTo>
                    <a:pt x="220312" y="415863"/>
                    <a:pt x="229201" y="396816"/>
                    <a:pt x="229201" y="371420"/>
                  </a:cubicBezTo>
                  <a:cubicBezTo>
                    <a:pt x="229201" y="358721"/>
                    <a:pt x="226661" y="348563"/>
                    <a:pt x="222852" y="339674"/>
                  </a:cubicBezTo>
                  <a:cubicBezTo>
                    <a:pt x="219042" y="330786"/>
                    <a:pt x="212693" y="321897"/>
                    <a:pt x="203805" y="314278"/>
                  </a:cubicBezTo>
                  <a:cubicBezTo>
                    <a:pt x="194916" y="306659"/>
                    <a:pt x="184757" y="299040"/>
                    <a:pt x="170789" y="290152"/>
                  </a:cubicBezTo>
                  <a:cubicBezTo>
                    <a:pt x="158091" y="282533"/>
                    <a:pt x="141584" y="273644"/>
                    <a:pt x="123807" y="263486"/>
                  </a:cubicBezTo>
                  <a:cubicBezTo>
                    <a:pt x="103489" y="253327"/>
                    <a:pt x="86982" y="243169"/>
                    <a:pt x="73014" y="233010"/>
                  </a:cubicBezTo>
                  <a:cubicBezTo>
                    <a:pt x="59046" y="222852"/>
                    <a:pt x="47618" y="213963"/>
                    <a:pt x="38729" y="203805"/>
                  </a:cubicBezTo>
                  <a:cubicBezTo>
                    <a:pt x="29840" y="193646"/>
                    <a:pt x="23491" y="183488"/>
                    <a:pt x="19682" y="170790"/>
                  </a:cubicBezTo>
                  <a:cubicBezTo>
                    <a:pt x="15873" y="158091"/>
                    <a:pt x="13333" y="145393"/>
                    <a:pt x="13333" y="131425"/>
                  </a:cubicBezTo>
                  <a:cubicBezTo>
                    <a:pt x="13333" y="112378"/>
                    <a:pt x="17142" y="95871"/>
                    <a:pt x="24761" y="80633"/>
                  </a:cubicBezTo>
                  <a:cubicBezTo>
                    <a:pt x="32380" y="65395"/>
                    <a:pt x="43808" y="52697"/>
                    <a:pt x="56507" y="42539"/>
                  </a:cubicBezTo>
                  <a:cubicBezTo>
                    <a:pt x="70475" y="32380"/>
                    <a:pt x="85712" y="23491"/>
                    <a:pt x="103489" y="18412"/>
                  </a:cubicBezTo>
                  <a:cubicBezTo>
                    <a:pt x="121267" y="13333"/>
                    <a:pt x="141584" y="9524"/>
                    <a:pt x="161901" y="9524"/>
                  </a:cubicBezTo>
                  <a:cubicBezTo>
                    <a:pt x="198725" y="9524"/>
                    <a:pt x="229201" y="14603"/>
                    <a:pt x="253327" y="24761"/>
                  </a:cubicBezTo>
                  <a:lnTo>
                    <a:pt x="253327" y="71744"/>
                  </a:lnTo>
                  <a:cubicBezTo>
                    <a:pt x="226661" y="56507"/>
                    <a:pt x="193646" y="47618"/>
                    <a:pt x="156821" y="47618"/>
                  </a:cubicBezTo>
                  <a:cubicBezTo>
                    <a:pt x="142854" y="47618"/>
                    <a:pt x="130156" y="48888"/>
                    <a:pt x="117457" y="52697"/>
                  </a:cubicBezTo>
                  <a:cubicBezTo>
                    <a:pt x="104759" y="56507"/>
                    <a:pt x="94601" y="60316"/>
                    <a:pt x="85712" y="67935"/>
                  </a:cubicBezTo>
                  <a:cubicBezTo>
                    <a:pt x="76824" y="75554"/>
                    <a:pt x="69205" y="81903"/>
                    <a:pt x="64125" y="92061"/>
                  </a:cubicBezTo>
                  <a:cubicBezTo>
                    <a:pt x="59046" y="102220"/>
                    <a:pt x="56507" y="112378"/>
                    <a:pt x="56507" y="125076"/>
                  </a:cubicBezTo>
                  <a:cubicBezTo>
                    <a:pt x="56507" y="136505"/>
                    <a:pt x="57776" y="147933"/>
                    <a:pt x="61586" y="156822"/>
                  </a:cubicBezTo>
                  <a:cubicBezTo>
                    <a:pt x="65395" y="165710"/>
                    <a:pt x="70475" y="173329"/>
                    <a:pt x="78093" y="180948"/>
                  </a:cubicBezTo>
                  <a:cubicBezTo>
                    <a:pt x="85712" y="188567"/>
                    <a:pt x="95871" y="196186"/>
                    <a:pt x="108569" y="203805"/>
                  </a:cubicBezTo>
                  <a:cubicBezTo>
                    <a:pt x="121267" y="211423"/>
                    <a:pt x="136505" y="220312"/>
                    <a:pt x="155552" y="230471"/>
                  </a:cubicBezTo>
                  <a:cubicBezTo>
                    <a:pt x="174599" y="240629"/>
                    <a:pt x="192376" y="250788"/>
                    <a:pt x="206344" y="260946"/>
                  </a:cubicBezTo>
                  <a:cubicBezTo>
                    <a:pt x="220312" y="271105"/>
                    <a:pt x="233010" y="281263"/>
                    <a:pt x="241899" y="291422"/>
                  </a:cubicBezTo>
                  <a:cubicBezTo>
                    <a:pt x="250788" y="301580"/>
                    <a:pt x="258406" y="313008"/>
                    <a:pt x="263486" y="325706"/>
                  </a:cubicBezTo>
                  <a:cubicBezTo>
                    <a:pt x="268565" y="338405"/>
                    <a:pt x="271104" y="351103"/>
                    <a:pt x="271104" y="365071"/>
                  </a:cubicBezTo>
                  <a:cubicBezTo>
                    <a:pt x="271104" y="385387"/>
                    <a:pt x="267295" y="403165"/>
                    <a:pt x="259676" y="418403"/>
                  </a:cubicBezTo>
                  <a:cubicBezTo>
                    <a:pt x="252057" y="433640"/>
                    <a:pt x="241899" y="446338"/>
                    <a:pt x="227931" y="456497"/>
                  </a:cubicBezTo>
                  <a:cubicBezTo>
                    <a:pt x="213963" y="466655"/>
                    <a:pt x="198725" y="474274"/>
                    <a:pt x="179678" y="479354"/>
                  </a:cubicBezTo>
                  <a:cubicBezTo>
                    <a:pt x="160631" y="484433"/>
                    <a:pt x="140314" y="486972"/>
                    <a:pt x="118727" y="486972"/>
                  </a:cubicBezTo>
                  <a:cubicBezTo>
                    <a:pt x="111108" y="486972"/>
                    <a:pt x="102220" y="486972"/>
                    <a:pt x="92061" y="485703"/>
                  </a:cubicBezTo>
                  <a:cubicBezTo>
                    <a:pt x="81903" y="484433"/>
                    <a:pt x="71744" y="483163"/>
                    <a:pt x="61586" y="480623"/>
                  </a:cubicBezTo>
                  <a:cubicBezTo>
                    <a:pt x="51427" y="478084"/>
                    <a:pt x="41269" y="475544"/>
                    <a:pt x="32380" y="473004"/>
                  </a:cubicBezTo>
                  <a:cubicBezTo>
                    <a:pt x="23491" y="470465"/>
                    <a:pt x="15873" y="466655"/>
                    <a:pt x="9524" y="462846"/>
                  </a:cubicBezTo>
                  <a:lnTo>
                    <a:pt x="9524" y="413323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0E4EEA7-2BBF-4DFC-BA80-D5BF1F586AAD}"/>
                </a:ext>
              </a:extLst>
            </p:cNvPr>
            <p:cNvSpPr/>
            <p:nvPr/>
          </p:nvSpPr>
          <p:spPr>
            <a:xfrm>
              <a:off x="5824632" y="2551109"/>
              <a:ext cx="292056" cy="355547"/>
            </a:xfrm>
            <a:custGeom>
              <a:avLst/>
              <a:gdLst>
                <a:gd name="connsiteX0" fmla="*/ 50157 w 292056"/>
                <a:gd name="connsiteY0" fmla="*/ 189837 h 355546"/>
                <a:gd name="connsiteX1" fmla="*/ 57776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7 w 292056"/>
                <a:gd name="connsiteY21" fmla="*/ 189837 h 355546"/>
                <a:gd name="connsiteX22" fmla="*/ 245708 w 292056"/>
                <a:gd name="connsiteY22" fmla="*/ 153012 h 355546"/>
                <a:gd name="connsiteX23" fmla="*/ 221582 w 292056"/>
                <a:gd name="connsiteY23" fmla="*/ 73014 h 355546"/>
                <a:gd name="connsiteX24" fmla="*/ 155552 w 292056"/>
                <a:gd name="connsiteY24" fmla="*/ 45078 h 355546"/>
                <a:gd name="connsiteX25" fmla="*/ 116188 w 292056"/>
                <a:gd name="connsiteY25" fmla="*/ 52697 h 355546"/>
                <a:gd name="connsiteX26" fmla="*/ 84442 w 292056"/>
                <a:gd name="connsiteY26" fmla="*/ 74284 h 355546"/>
                <a:gd name="connsiteX27" fmla="*/ 61586 w 292056"/>
                <a:gd name="connsiteY27" fmla="*/ 108569 h 355546"/>
                <a:gd name="connsiteX28" fmla="*/ 48888 w 292056"/>
                <a:gd name="connsiteY28" fmla="*/ 154282 h 355546"/>
                <a:gd name="connsiteX29" fmla="*/ 24570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7" y="189837"/>
                  </a:moveTo>
                  <a:cubicBezTo>
                    <a:pt x="50157" y="210154"/>
                    <a:pt x="52697" y="227931"/>
                    <a:pt x="57776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1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5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5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7" y="189837"/>
                  </a:lnTo>
                  <a:close/>
                  <a:moveTo>
                    <a:pt x="245708" y="153012"/>
                  </a:moveTo>
                  <a:cubicBezTo>
                    <a:pt x="244439" y="118727"/>
                    <a:pt x="236820" y="92061"/>
                    <a:pt x="221582" y="73014"/>
                  </a:cubicBezTo>
                  <a:cubicBezTo>
                    <a:pt x="206344" y="53967"/>
                    <a:pt x="183488" y="45078"/>
                    <a:pt x="155552" y="45078"/>
                  </a:cubicBezTo>
                  <a:cubicBezTo>
                    <a:pt x="141584" y="45078"/>
                    <a:pt x="128886" y="47618"/>
                    <a:pt x="116188" y="52697"/>
                  </a:cubicBezTo>
                  <a:cubicBezTo>
                    <a:pt x="104759" y="57776"/>
                    <a:pt x="93331" y="65395"/>
                    <a:pt x="84442" y="74284"/>
                  </a:cubicBezTo>
                  <a:cubicBezTo>
                    <a:pt x="75554" y="83173"/>
                    <a:pt x="67935" y="94601"/>
                    <a:pt x="61586" y="108569"/>
                  </a:cubicBezTo>
                  <a:cubicBezTo>
                    <a:pt x="55237" y="122537"/>
                    <a:pt x="51427" y="136505"/>
                    <a:pt x="48888" y="154282"/>
                  </a:cubicBezTo>
                  <a:lnTo>
                    <a:pt x="24570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886DB0-C8D2-4B00-9022-011227EB4246}"/>
                </a:ext>
              </a:extLst>
            </p:cNvPr>
            <p:cNvSpPr/>
            <p:nvPr/>
          </p:nvSpPr>
          <p:spPr>
            <a:xfrm>
              <a:off x="6186528" y="2551109"/>
              <a:ext cx="177773" cy="342849"/>
            </a:xfrm>
            <a:custGeom>
              <a:avLst/>
              <a:gdLst>
                <a:gd name="connsiteX0" fmla="*/ 172059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2 w 177773"/>
                <a:gd name="connsiteY3" fmla="*/ 71744 h 342848"/>
                <a:gd name="connsiteX4" fmla="*/ 67935 w 177773"/>
                <a:gd name="connsiteY4" fmla="*/ 95871 h 342848"/>
                <a:gd name="connsiteX5" fmla="*/ 57776 w 177773"/>
                <a:gd name="connsiteY5" fmla="*/ 125076 h 342848"/>
                <a:gd name="connsiteX6" fmla="*/ 51427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7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59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0" y="59046"/>
                    <a:pt x="90791" y="65395"/>
                    <a:pt x="84442" y="71744"/>
                  </a:cubicBezTo>
                  <a:cubicBezTo>
                    <a:pt x="78093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6" y="125076"/>
                  </a:cubicBezTo>
                  <a:cubicBezTo>
                    <a:pt x="55237" y="135235"/>
                    <a:pt x="52697" y="145393"/>
                    <a:pt x="51427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7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89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B65FF26-A909-4CEE-BB15-9ED6C66CBFDA}"/>
                </a:ext>
              </a:extLst>
            </p:cNvPr>
            <p:cNvSpPr/>
            <p:nvPr/>
          </p:nvSpPr>
          <p:spPr>
            <a:xfrm>
              <a:off x="6385888" y="2558728"/>
              <a:ext cx="304755" cy="342849"/>
            </a:xfrm>
            <a:custGeom>
              <a:avLst/>
              <a:gdLst>
                <a:gd name="connsiteX0" fmla="*/ 175868 w 304754"/>
                <a:gd name="connsiteY0" fmla="*/ 339674 h 342848"/>
                <a:gd name="connsiteX1" fmla="*/ 136505 w 304754"/>
                <a:gd name="connsiteY1" fmla="*/ 339674 h 342848"/>
                <a:gd name="connsiteX2" fmla="*/ 9524 w 304754"/>
                <a:gd name="connsiteY2" fmla="*/ 9524 h 342848"/>
                <a:gd name="connsiteX3" fmla="*/ 55236 w 304754"/>
                <a:gd name="connsiteY3" fmla="*/ 9524 h 342848"/>
                <a:gd name="connsiteX4" fmla="*/ 146663 w 304754"/>
                <a:gd name="connsiteY4" fmla="*/ 260946 h 342848"/>
                <a:gd name="connsiteX5" fmla="*/ 156821 w 304754"/>
                <a:gd name="connsiteY5" fmla="*/ 301580 h 342848"/>
                <a:gd name="connsiteX6" fmla="*/ 158091 w 304754"/>
                <a:gd name="connsiteY6" fmla="*/ 301580 h 342848"/>
                <a:gd name="connsiteX7" fmla="*/ 168250 w 304754"/>
                <a:gd name="connsiteY7" fmla="*/ 262216 h 342848"/>
                <a:gd name="connsiteX8" fmla="*/ 262216 w 304754"/>
                <a:gd name="connsiteY8" fmla="*/ 9524 h 342848"/>
                <a:gd name="connsiteX9" fmla="*/ 306659 w 304754"/>
                <a:gd name="connsiteY9" fmla="*/ 9524 h 342848"/>
                <a:gd name="connsiteX10" fmla="*/ 175868 w 304754"/>
                <a:gd name="connsiteY10" fmla="*/ 339674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754" h="342848">
                  <a:moveTo>
                    <a:pt x="175868" y="339674"/>
                  </a:moveTo>
                  <a:lnTo>
                    <a:pt x="136505" y="339674"/>
                  </a:lnTo>
                  <a:lnTo>
                    <a:pt x="9524" y="9524"/>
                  </a:lnTo>
                  <a:lnTo>
                    <a:pt x="55236" y="9524"/>
                  </a:lnTo>
                  <a:lnTo>
                    <a:pt x="146663" y="260946"/>
                  </a:lnTo>
                  <a:cubicBezTo>
                    <a:pt x="151742" y="276184"/>
                    <a:pt x="155552" y="290152"/>
                    <a:pt x="156821" y="301580"/>
                  </a:cubicBezTo>
                  <a:lnTo>
                    <a:pt x="158091" y="301580"/>
                  </a:lnTo>
                  <a:cubicBezTo>
                    <a:pt x="160631" y="286342"/>
                    <a:pt x="164440" y="273644"/>
                    <a:pt x="168250" y="262216"/>
                  </a:cubicBezTo>
                  <a:lnTo>
                    <a:pt x="262216" y="9524"/>
                  </a:lnTo>
                  <a:lnTo>
                    <a:pt x="306659" y="9524"/>
                  </a:lnTo>
                  <a:lnTo>
                    <a:pt x="175868" y="339674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5F25A6D-4355-43A5-8FA4-6CF43F4D129E}"/>
                </a:ext>
              </a:extLst>
            </p:cNvPr>
            <p:cNvSpPr/>
            <p:nvPr/>
          </p:nvSpPr>
          <p:spPr>
            <a:xfrm>
              <a:off x="6717308" y="2551109"/>
              <a:ext cx="292056" cy="355547"/>
            </a:xfrm>
            <a:custGeom>
              <a:avLst/>
              <a:gdLst>
                <a:gd name="connsiteX0" fmla="*/ 50158 w 292056"/>
                <a:gd name="connsiteY0" fmla="*/ 189837 h 355546"/>
                <a:gd name="connsiteX1" fmla="*/ 57777 w 292056"/>
                <a:gd name="connsiteY1" fmla="*/ 244439 h 355546"/>
                <a:gd name="connsiteX2" fmla="*/ 80633 w 292056"/>
                <a:gd name="connsiteY2" fmla="*/ 285072 h 355546"/>
                <a:gd name="connsiteX3" fmla="*/ 116188 w 292056"/>
                <a:gd name="connsiteY3" fmla="*/ 310469 h 355546"/>
                <a:gd name="connsiteX4" fmla="*/ 163171 w 292056"/>
                <a:gd name="connsiteY4" fmla="*/ 319357 h 355546"/>
                <a:gd name="connsiteX5" fmla="*/ 268565 w 292056"/>
                <a:gd name="connsiteY5" fmla="*/ 279993 h 355546"/>
                <a:gd name="connsiteX6" fmla="*/ 268565 w 292056"/>
                <a:gd name="connsiteY6" fmla="*/ 320627 h 355546"/>
                <a:gd name="connsiteX7" fmla="*/ 154282 w 292056"/>
                <a:gd name="connsiteY7" fmla="*/ 354912 h 355546"/>
                <a:gd name="connsiteX8" fmla="*/ 94601 w 292056"/>
                <a:gd name="connsiteY8" fmla="*/ 343484 h 355546"/>
                <a:gd name="connsiteX9" fmla="*/ 48888 w 292056"/>
                <a:gd name="connsiteY9" fmla="*/ 309199 h 355546"/>
                <a:gd name="connsiteX10" fmla="*/ 19682 w 292056"/>
                <a:gd name="connsiteY10" fmla="*/ 254597 h 355546"/>
                <a:gd name="connsiteX11" fmla="*/ 9524 w 292056"/>
                <a:gd name="connsiteY11" fmla="*/ 180948 h 355546"/>
                <a:gd name="connsiteX12" fmla="*/ 20952 w 292056"/>
                <a:gd name="connsiteY12" fmla="*/ 112378 h 355546"/>
                <a:gd name="connsiteX13" fmla="*/ 52697 w 292056"/>
                <a:gd name="connsiteY13" fmla="*/ 57776 h 355546"/>
                <a:gd name="connsiteX14" fmla="*/ 99680 w 292056"/>
                <a:gd name="connsiteY14" fmla="*/ 22222 h 355546"/>
                <a:gd name="connsiteX15" fmla="*/ 159361 w 292056"/>
                <a:gd name="connsiteY15" fmla="*/ 9524 h 355546"/>
                <a:gd name="connsiteX16" fmla="*/ 215233 w 292056"/>
                <a:gd name="connsiteY16" fmla="*/ 20952 h 355546"/>
                <a:gd name="connsiteX17" fmla="*/ 255867 w 292056"/>
                <a:gd name="connsiteY17" fmla="*/ 52697 h 355546"/>
                <a:gd name="connsiteX18" fmla="*/ 281263 w 292056"/>
                <a:gd name="connsiteY18" fmla="*/ 103490 h 355546"/>
                <a:gd name="connsiteX19" fmla="*/ 290152 w 292056"/>
                <a:gd name="connsiteY19" fmla="*/ 169520 h 355546"/>
                <a:gd name="connsiteX20" fmla="*/ 290152 w 292056"/>
                <a:gd name="connsiteY20" fmla="*/ 189837 h 355546"/>
                <a:gd name="connsiteX21" fmla="*/ 50158 w 292056"/>
                <a:gd name="connsiteY21" fmla="*/ 189837 h 355546"/>
                <a:gd name="connsiteX22" fmla="*/ 246978 w 292056"/>
                <a:gd name="connsiteY22" fmla="*/ 153012 h 355546"/>
                <a:gd name="connsiteX23" fmla="*/ 222852 w 292056"/>
                <a:gd name="connsiteY23" fmla="*/ 73014 h 355546"/>
                <a:gd name="connsiteX24" fmla="*/ 156822 w 292056"/>
                <a:gd name="connsiteY24" fmla="*/ 45078 h 355546"/>
                <a:gd name="connsiteX25" fmla="*/ 117457 w 292056"/>
                <a:gd name="connsiteY25" fmla="*/ 52697 h 355546"/>
                <a:gd name="connsiteX26" fmla="*/ 85712 w 292056"/>
                <a:gd name="connsiteY26" fmla="*/ 74284 h 355546"/>
                <a:gd name="connsiteX27" fmla="*/ 62856 w 292056"/>
                <a:gd name="connsiteY27" fmla="*/ 108569 h 355546"/>
                <a:gd name="connsiteX28" fmla="*/ 50158 w 292056"/>
                <a:gd name="connsiteY28" fmla="*/ 154282 h 355546"/>
                <a:gd name="connsiteX29" fmla="*/ 246978 w 292056"/>
                <a:gd name="connsiteY29" fmla="*/ 154282 h 35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92056" h="355546">
                  <a:moveTo>
                    <a:pt x="50158" y="189837"/>
                  </a:moveTo>
                  <a:cubicBezTo>
                    <a:pt x="50158" y="210154"/>
                    <a:pt x="52697" y="227931"/>
                    <a:pt x="57777" y="244439"/>
                  </a:cubicBezTo>
                  <a:cubicBezTo>
                    <a:pt x="62856" y="260946"/>
                    <a:pt x="70475" y="273644"/>
                    <a:pt x="80633" y="285072"/>
                  </a:cubicBezTo>
                  <a:cubicBezTo>
                    <a:pt x="90792" y="296501"/>
                    <a:pt x="102220" y="305389"/>
                    <a:pt x="116188" y="310469"/>
                  </a:cubicBezTo>
                  <a:cubicBezTo>
                    <a:pt x="130156" y="316818"/>
                    <a:pt x="145393" y="319357"/>
                    <a:pt x="163171" y="319357"/>
                  </a:cubicBezTo>
                  <a:cubicBezTo>
                    <a:pt x="199995" y="319357"/>
                    <a:pt x="235550" y="306659"/>
                    <a:pt x="268565" y="279993"/>
                  </a:cubicBezTo>
                  <a:lnTo>
                    <a:pt x="268565" y="320627"/>
                  </a:lnTo>
                  <a:cubicBezTo>
                    <a:pt x="236820" y="343484"/>
                    <a:pt x="198726" y="354912"/>
                    <a:pt x="154282" y="354912"/>
                  </a:cubicBezTo>
                  <a:cubicBezTo>
                    <a:pt x="132695" y="354912"/>
                    <a:pt x="112378" y="351103"/>
                    <a:pt x="94601" y="343484"/>
                  </a:cubicBezTo>
                  <a:cubicBezTo>
                    <a:pt x="76824" y="335865"/>
                    <a:pt x="61586" y="324437"/>
                    <a:pt x="48888" y="309199"/>
                  </a:cubicBezTo>
                  <a:cubicBezTo>
                    <a:pt x="36190" y="293961"/>
                    <a:pt x="26031" y="276184"/>
                    <a:pt x="19682" y="254597"/>
                  </a:cubicBezTo>
                  <a:cubicBezTo>
                    <a:pt x="13333" y="233010"/>
                    <a:pt x="9524" y="208884"/>
                    <a:pt x="9524" y="180948"/>
                  </a:cubicBezTo>
                  <a:cubicBezTo>
                    <a:pt x="9524" y="156822"/>
                    <a:pt x="13333" y="133965"/>
                    <a:pt x="20952" y="112378"/>
                  </a:cubicBezTo>
                  <a:cubicBezTo>
                    <a:pt x="28571" y="90791"/>
                    <a:pt x="38729" y="73014"/>
                    <a:pt x="52697" y="57776"/>
                  </a:cubicBezTo>
                  <a:cubicBezTo>
                    <a:pt x="65396" y="42539"/>
                    <a:pt x="81903" y="29841"/>
                    <a:pt x="99680" y="22222"/>
                  </a:cubicBezTo>
                  <a:cubicBezTo>
                    <a:pt x="117457" y="14603"/>
                    <a:pt x="137775" y="9524"/>
                    <a:pt x="159361" y="9524"/>
                  </a:cubicBezTo>
                  <a:cubicBezTo>
                    <a:pt x="180948" y="9524"/>
                    <a:pt x="199995" y="13333"/>
                    <a:pt x="215233" y="20952"/>
                  </a:cubicBezTo>
                  <a:cubicBezTo>
                    <a:pt x="230471" y="28571"/>
                    <a:pt x="245708" y="38729"/>
                    <a:pt x="255867" y="52697"/>
                  </a:cubicBezTo>
                  <a:cubicBezTo>
                    <a:pt x="267295" y="66665"/>
                    <a:pt x="274914" y="83173"/>
                    <a:pt x="281263" y="103490"/>
                  </a:cubicBezTo>
                  <a:cubicBezTo>
                    <a:pt x="287612" y="123807"/>
                    <a:pt x="290152" y="145393"/>
                    <a:pt x="290152" y="169520"/>
                  </a:cubicBezTo>
                  <a:lnTo>
                    <a:pt x="290152" y="189837"/>
                  </a:lnTo>
                  <a:lnTo>
                    <a:pt x="50158" y="189837"/>
                  </a:lnTo>
                  <a:close/>
                  <a:moveTo>
                    <a:pt x="246978" y="153012"/>
                  </a:moveTo>
                  <a:cubicBezTo>
                    <a:pt x="245708" y="118727"/>
                    <a:pt x="238089" y="92061"/>
                    <a:pt x="222852" y="73014"/>
                  </a:cubicBezTo>
                  <a:cubicBezTo>
                    <a:pt x="207614" y="53967"/>
                    <a:pt x="184758" y="45078"/>
                    <a:pt x="156822" y="45078"/>
                  </a:cubicBezTo>
                  <a:cubicBezTo>
                    <a:pt x="142854" y="45078"/>
                    <a:pt x="130156" y="47618"/>
                    <a:pt x="117457" y="52697"/>
                  </a:cubicBezTo>
                  <a:cubicBezTo>
                    <a:pt x="106029" y="57776"/>
                    <a:pt x="94601" y="65395"/>
                    <a:pt x="85712" y="74284"/>
                  </a:cubicBezTo>
                  <a:cubicBezTo>
                    <a:pt x="76824" y="83173"/>
                    <a:pt x="69205" y="94601"/>
                    <a:pt x="62856" y="108569"/>
                  </a:cubicBezTo>
                  <a:cubicBezTo>
                    <a:pt x="56507" y="122537"/>
                    <a:pt x="52697" y="136505"/>
                    <a:pt x="50158" y="154282"/>
                  </a:cubicBezTo>
                  <a:lnTo>
                    <a:pt x="246978" y="154282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3936DD-4B75-4519-BCD0-38D01D26C52B}"/>
                </a:ext>
              </a:extLst>
            </p:cNvPr>
            <p:cNvSpPr/>
            <p:nvPr/>
          </p:nvSpPr>
          <p:spPr>
            <a:xfrm>
              <a:off x="7079204" y="2551109"/>
              <a:ext cx="177773" cy="342849"/>
            </a:xfrm>
            <a:custGeom>
              <a:avLst/>
              <a:gdLst>
                <a:gd name="connsiteX0" fmla="*/ 172060 w 177773"/>
                <a:gd name="connsiteY0" fmla="*/ 59046 h 342848"/>
                <a:gd name="connsiteX1" fmla="*/ 135235 w 177773"/>
                <a:gd name="connsiteY1" fmla="*/ 48888 h 342848"/>
                <a:gd name="connsiteX2" fmla="*/ 106029 w 177773"/>
                <a:gd name="connsiteY2" fmla="*/ 55237 h 342848"/>
                <a:gd name="connsiteX3" fmla="*/ 84443 w 177773"/>
                <a:gd name="connsiteY3" fmla="*/ 71744 h 342848"/>
                <a:gd name="connsiteX4" fmla="*/ 67935 w 177773"/>
                <a:gd name="connsiteY4" fmla="*/ 95871 h 342848"/>
                <a:gd name="connsiteX5" fmla="*/ 57777 w 177773"/>
                <a:gd name="connsiteY5" fmla="*/ 125076 h 342848"/>
                <a:gd name="connsiteX6" fmla="*/ 51428 w 177773"/>
                <a:gd name="connsiteY6" fmla="*/ 155552 h 342848"/>
                <a:gd name="connsiteX7" fmla="*/ 50158 w 177773"/>
                <a:gd name="connsiteY7" fmla="*/ 184757 h 342848"/>
                <a:gd name="connsiteX8" fmla="*/ 50158 w 177773"/>
                <a:gd name="connsiteY8" fmla="*/ 346023 h 342848"/>
                <a:gd name="connsiteX9" fmla="*/ 9524 w 177773"/>
                <a:gd name="connsiteY9" fmla="*/ 346023 h 342848"/>
                <a:gd name="connsiteX10" fmla="*/ 9524 w 177773"/>
                <a:gd name="connsiteY10" fmla="*/ 15873 h 342848"/>
                <a:gd name="connsiteX11" fmla="*/ 50158 w 177773"/>
                <a:gd name="connsiteY11" fmla="*/ 15873 h 342848"/>
                <a:gd name="connsiteX12" fmla="*/ 50158 w 177773"/>
                <a:gd name="connsiteY12" fmla="*/ 86982 h 342848"/>
                <a:gd name="connsiteX13" fmla="*/ 51428 w 177773"/>
                <a:gd name="connsiteY13" fmla="*/ 86982 h 342848"/>
                <a:gd name="connsiteX14" fmla="*/ 66665 w 177773"/>
                <a:gd name="connsiteY14" fmla="*/ 53967 h 342848"/>
                <a:gd name="connsiteX15" fmla="*/ 86982 w 177773"/>
                <a:gd name="connsiteY15" fmla="*/ 29841 h 342848"/>
                <a:gd name="connsiteX16" fmla="*/ 112378 w 177773"/>
                <a:gd name="connsiteY16" fmla="*/ 14603 h 342848"/>
                <a:gd name="connsiteX17" fmla="*/ 141584 w 177773"/>
                <a:gd name="connsiteY17" fmla="*/ 9524 h 342848"/>
                <a:gd name="connsiteX18" fmla="*/ 159361 w 177773"/>
                <a:gd name="connsiteY18" fmla="*/ 10793 h 342848"/>
                <a:gd name="connsiteX19" fmla="*/ 173329 w 177773"/>
                <a:gd name="connsiteY19" fmla="*/ 14603 h 342848"/>
                <a:gd name="connsiteX20" fmla="*/ 173329 w 177773"/>
                <a:gd name="connsiteY20" fmla="*/ 59046 h 34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7773" h="342848">
                  <a:moveTo>
                    <a:pt x="172060" y="59046"/>
                  </a:moveTo>
                  <a:cubicBezTo>
                    <a:pt x="161901" y="51427"/>
                    <a:pt x="150473" y="48888"/>
                    <a:pt x="135235" y="48888"/>
                  </a:cubicBezTo>
                  <a:cubicBezTo>
                    <a:pt x="123807" y="48888"/>
                    <a:pt x="114918" y="51427"/>
                    <a:pt x="106029" y="55237"/>
                  </a:cubicBezTo>
                  <a:cubicBezTo>
                    <a:pt x="97141" y="59046"/>
                    <a:pt x="90792" y="65395"/>
                    <a:pt x="84443" y="71744"/>
                  </a:cubicBezTo>
                  <a:cubicBezTo>
                    <a:pt x="78094" y="78093"/>
                    <a:pt x="73014" y="86982"/>
                    <a:pt x="67935" y="95871"/>
                  </a:cubicBezTo>
                  <a:cubicBezTo>
                    <a:pt x="62856" y="104759"/>
                    <a:pt x="60316" y="114918"/>
                    <a:pt x="57777" y="125076"/>
                  </a:cubicBezTo>
                  <a:cubicBezTo>
                    <a:pt x="55237" y="135235"/>
                    <a:pt x="52697" y="145393"/>
                    <a:pt x="51428" y="155552"/>
                  </a:cubicBezTo>
                  <a:cubicBezTo>
                    <a:pt x="50158" y="165710"/>
                    <a:pt x="50158" y="175869"/>
                    <a:pt x="50158" y="184757"/>
                  </a:cubicBezTo>
                  <a:lnTo>
                    <a:pt x="50158" y="346023"/>
                  </a:lnTo>
                  <a:lnTo>
                    <a:pt x="9524" y="346023"/>
                  </a:lnTo>
                  <a:lnTo>
                    <a:pt x="9524" y="15873"/>
                  </a:lnTo>
                  <a:lnTo>
                    <a:pt x="50158" y="15873"/>
                  </a:lnTo>
                  <a:lnTo>
                    <a:pt x="50158" y="86982"/>
                  </a:lnTo>
                  <a:lnTo>
                    <a:pt x="51428" y="86982"/>
                  </a:lnTo>
                  <a:cubicBezTo>
                    <a:pt x="55237" y="75554"/>
                    <a:pt x="60316" y="64125"/>
                    <a:pt x="66665" y="53967"/>
                  </a:cubicBezTo>
                  <a:cubicBezTo>
                    <a:pt x="73014" y="43808"/>
                    <a:pt x="79363" y="36190"/>
                    <a:pt x="86982" y="29841"/>
                  </a:cubicBezTo>
                  <a:cubicBezTo>
                    <a:pt x="94601" y="23491"/>
                    <a:pt x="103490" y="18412"/>
                    <a:pt x="112378" y="14603"/>
                  </a:cubicBezTo>
                  <a:cubicBezTo>
                    <a:pt x="121267" y="10793"/>
                    <a:pt x="131425" y="9524"/>
                    <a:pt x="141584" y="9524"/>
                  </a:cubicBezTo>
                  <a:cubicBezTo>
                    <a:pt x="147933" y="9524"/>
                    <a:pt x="154282" y="9524"/>
                    <a:pt x="159361" y="10793"/>
                  </a:cubicBezTo>
                  <a:cubicBezTo>
                    <a:pt x="164441" y="12063"/>
                    <a:pt x="169520" y="13333"/>
                    <a:pt x="173329" y="14603"/>
                  </a:cubicBezTo>
                  <a:lnTo>
                    <a:pt x="173329" y="59046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925936F-5175-493D-A06E-2FF3A6FF2DF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1377" y="2406774"/>
            <a:ext cx="6860256" cy="223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286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923EF19-F8D4-4540-AD76-9DCC5C7F628A}"/>
              </a:ext>
            </a:extLst>
          </p:cNvPr>
          <p:cNvGrpSpPr/>
          <p:nvPr userDrawn="1"/>
        </p:nvGrpSpPr>
        <p:grpSpPr>
          <a:xfrm>
            <a:off x="5334001" y="0"/>
            <a:ext cx="6858000" cy="6858000"/>
            <a:chOff x="3911600" y="0"/>
            <a:chExt cx="6858000" cy="6858000"/>
          </a:xfrm>
        </p:grpSpPr>
        <p:pic>
          <p:nvPicPr>
            <p:cNvPr id="15" name="Picture 14" descr="A picture containing sky, outdoor, boat, water&#10;&#10;Description generated with very high confidence">
              <a:extLst>
                <a:ext uri="{FF2B5EF4-FFF2-40B4-BE49-F238E27FC236}">
                  <a16:creationId xmlns:a16="http://schemas.microsoft.com/office/drawing/2014/main" id="{896EB23A-2464-456B-AF2C-03C2DEBB922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11600" y="0"/>
              <a:ext cx="6857999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8FBC15-8F85-4830-AB10-E0C18C9FC131}"/>
                </a:ext>
              </a:extLst>
            </p:cNvPr>
            <p:cNvSpPr/>
            <p:nvPr userDrawn="1"/>
          </p:nvSpPr>
          <p:spPr bwMode="auto">
            <a:xfrm>
              <a:off x="3911600" y="0"/>
              <a:ext cx="6858000" cy="6858000"/>
            </a:xfrm>
            <a:prstGeom prst="rect">
              <a:avLst/>
            </a:prstGeom>
            <a:solidFill>
              <a:schemeClr val="accent5">
                <a:alpha val="6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670742-A8D8-4BE4-A53B-09464421BC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8332" y="585789"/>
            <a:ext cx="2569469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4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553BFFE-463D-4EE5-9EBB-CB3BDDC1A5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5789"/>
            <a:ext cx="1415361" cy="30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68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870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802111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804307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theme" Target="../theme/theme5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theme" Target="../theme/theme6.xml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44.xml"/><Relationship Id="rId21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0" Type="http://schemas.openxmlformats.org/officeDocument/2006/relationships/slideLayout" Target="../slideLayouts/slideLayout161.xml"/><Relationship Id="rId29" Type="http://schemas.openxmlformats.org/officeDocument/2006/relationships/theme" Target="../theme/theme7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image" Target="../media/image1.em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18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72.xml"/><Relationship Id="rId21" Type="http://schemas.openxmlformats.org/officeDocument/2006/relationships/theme" Target="../theme/theme8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85.xml"/><Relationship Id="rId20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79.xml"/><Relationship Id="rId19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83.xml"/><Relationship Id="rId22" Type="http://schemas.openxmlformats.org/officeDocument/2006/relationships/image" Target="../media/image33.emf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7.xml"/><Relationship Id="rId13" Type="http://schemas.openxmlformats.org/officeDocument/2006/relationships/slideLayout" Target="../slideLayouts/slideLayout202.xml"/><Relationship Id="rId18" Type="http://schemas.openxmlformats.org/officeDocument/2006/relationships/slideLayout" Target="../slideLayouts/slideLayout207.xml"/><Relationship Id="rId26" Type="http://schemas.openxmlformats.org/officeDocument/2006/relationships/slideLayout" Target="../slideLayouts/slideLayout215.xml"/><Relationship Id="rId3" Type="http://schemas.openxmlformats.org/officeDocument/2006/relationships/slideLayout" Target="../slideLayouts/slideLayout192.xml"/><Relationship Id="rId21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196.xml"/><Relationship Id="rId12" Type="http://schemas.openxmlformats.org/officeDocument/2006/relationships/slideLayout" Target="../slideLayouts/slideLayout201.xml"/><Relationship Id="rId17" Type="http://schemas.openxmlformats.org/officeDocument/2006/relationships/slideLayout" Target="../slideLayouts/slideLayout206.xml"/><Relationship Id="rId25" Type="http://schemas.openxmlformats.org/officeDocument/2006/relationships/slideLayout" Target="../slideLayouts/slideLayout214.xml"/><Relationship Id="rId2" Type="http://schemas.openxmlformats.org/officeDocument/2006/relationships/slideLayout" Target="../slideLayouts/slideLayout191.xml"/><Relationship Id="rId16" Type="http://schemas.openxmlformats.org/officeDocument/2006/relationships/slideLayout" Target="../slideLayouts/slideLayout205.xml"/><Relationship Id="rId20" Type="http://schemas.openxmlformats.org/officeDocument/2006/relationships/slideLayout" Target="../slideLayouts/slideLayout209.xml"/><Relationship Id="rId29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95.xml"/><Relationship Id="rId11" Type="http://schemas.openxmlformats.org/officeDocument/2006/relationships/slideLayout" Target="../slideLayouts/slideLayout200.xml"/><Relationship Id="rId24" Type="http://schemas.openxmlformats.org/officeDocument/2006/relationships/slideLayout" Target="../slideLayouts/slideLayout213.xml"/><Relationship Id="rId5" Type="http://schemas.openxmlformats.org/officeDocument/2006/relationships/slideLayout" Target="../slideLayouts/slideLayout194.xml"/><Relationship Id="rId15" Type="http://schemas.openxmlformats.org/officeDocument/2006/relationships/slideLayout" Target="../slideLayouts/slideLayout204.xml"/><Relationship Id="rId23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17.xml"/><Relationship Id="rId10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08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193.xml"/><Relationship Id="rId9" Type="http://schemas.openxmlformats.org/officeDocument/2006/relationships/slideLayout" Target="../slideLayouts/slideLayout198.xml"/><Relationship Id="rId14" Type="http://schemas.openxmlformats.org/officeDocument/2006/relationships/slideLayout" Target="../slideLayouts/slideLayout203.xml"/><Relationship Id="rId22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16.xml"/><Relationship Id="rId30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5014" r:id="rId19"/>
    <p:sldLayoutId id="2147485015" r:id="rId20"/>
    <p:sldLayoutId id="2147485016" r:id="rId21"/>
    <p:sldLayoutId id="2147485017" r:id="rId22"/>
    <p:sldLayoutId id="2147485018" r:id="rId23"/>
    <p:sldLayoutId id="2147485019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5" r:id="rId1"/>
    <p:sldLayoutId id="2147484756" r:id="rId2"/>
    <p:sldLayoutId id="2147484757" r:id="rId3"/>
    <p:sldLayoutId id="2147484758" r:id="rId4"/>
    <p:sldLayoutId id="2147484759" r:id="rId5"/>
    <p:sldLayoutId id="2147484760" r:id="rId6"/>
    <p:sldLayoutId id="2147484761" r:id="rId7"/>
    <p:sldLayoutId id="2147484762" r:id="rId8"/>
    <p:sldLayoutId id="2147484763" r:id="rId9"/>
    <p:sldLayoutId id="2147484764" r:id="rId10"/>
    <p:sldLayoutId id="2147484765" r:id="rId11"/>
    <p:sldLayoutId id="2147484766" r:id="rId12"/>
    <p:sldLayoutId id="2147484767" r:id="rId13"/>
    <p:sldLayoutId id="2147484768" r:id="rId14"/>
    <p:sldLayoutId id="2147484769" r:id="rId15"/>
    <p:sldLayoutId id="2147484770" r:id="rId16"/>
    <p:sldLayoutId id="2147484771" r:id="rId17"/>
    <p:sldLayoutId id="2147484772" r:id="rId18"/>
    <p:sldLayoutId id="2147484773" r:id="rId19"/>
    <p:sldLayoutId id="2147484774" r:id="rId20"/>
    <p:sldLayoutId id="2147484775" r:id="rId21"/>
    <p:sldLayoutId id="2147484776" r:id="rId22"/>
    <p:sldLayoutId id="2147484777" r:id="rId23"/>
    <p:sldLayoutId id="2147484778" r:id="rId24"/>
    <p:sldLayoutId id="2147484779" r:id="rId25"/>
    <p:sldLayoutId id="2147484780" r:id="rId26"/>
    <p:sldLayoutId id="2147484781" r:id="rId27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4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2" r:id="rId1"/>
    <p:sldLayoutId id="2147484813" r:id="rId2"/>
    <p:sldLayoutId id="2147484814" r:id="rId3"/>
    <p:sldLayoutId id="2147484815" r:id="rId4"/>
    <p:sldLayoutId id="2147484816" r:id="rId5"/>
    <p:sldLayoutId id="2147484817" r:id="rId6"/>
    <p:sldLayoutId id="2147484818" r:id="rId7"/>
    <p:sldLayoutId id="2147484819" r:id="rId8"/>
    <p:sldLayoutId id="2147484820" r:id="rId9"/>
    <p:sldLayoutId id="2147484821" r:id="rId10"/>
    <p:sldLayoutId id="2147484822" r:id="rId11"/>
    <p:sldLayoutId id="2147484823" r:id="rId12"/>
    <p:sldLayoutId id="2147484824" r:id="rId13"/>
    <p:sldLayoutId id="2147484825" r:id="rId14"/>
    <p:sldLayoutId id="2147484826" r:id="rId15"/>
    <p:sldLayoutId id="2147484827" r:id="rId16"/>
    <p:sldLayoutId id="2147484828" r:id="rId17"/>
    <p:sldLayoutId id="2147484829" r:id="rId1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896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58" r:id="rId1"/>
    <p:sldLayoutId id="2147484859" r:id="rId2"/>
    <p:sldLayoutId id="2147484860" r:id="rId3"/>
    <p:sldLayoutId id="2147484861" r:id="rId4"/>
    <p:sldLayoutId id="2147484862" r:id="rId5"/>
    <p:sldLayoutId id="2147484863" r:id="rId6"/>
    <p:sldLayoutId id="2147484864" r:id="rId7"/>
    <p:sldLayoutId id="2147484865" r:id="rId8"/>
    <p:sldLayoutId id="2147484866" r:id="rId9"/>
    <p:sldLayoutId id="2147484867" r:id="rId10"/>
    <p:sldLayoutId id="2147484868" r:id="rId11"/>
    <p:sldLayoutId id="2147484869" r:id="rId12"/>
    <p:sldLayoutId id="2147484870" r:id="rId13"/>
    <p:sldLayoutId id="2147484871" r:id="rId14"/>
    <p:sldLayoutId id="2147484872" r:id="rId15"/>
    <p:sldLayoutId id="2147484873" r:id="rId16"/>
    <p:sldLayoutId id="2147484874" r:id="rId17"/>
    <p:sldLayoutId id="2147484875" r:id="rId18"/>
    <p:sldLayoutId id="2147484876" r:id="rId19"/>
    <p:sldLayoutId id="2147484877" r:id="rId20"/>
    <p:sldLayoutId id="2147484878" r:id="rId21"/>
    <p:sldLayoutId id="2147484879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2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81" r:id="rId1"/>
    <p:sldLayoutId id="2147484882" r:id="rId2"/>
    <p:sldLayoutId id="2147484883" r:id="rId3"/>
    <p:sldLayoutId id="2147484884" r:id="rId4"/>
    <p:sldLayoutId id="2147484885" r:id="rId5"/>
    <p:sldLayoutId id="2147484886" r:id="rId6"/>
    <p:sldLayoutId id="2147484887" r:id="rId7"/>
    <p:sldLayoutId id="2147484888" r:id="rId8"/>
    <p:sldLayoutId id="2147484889" r:id="rId9"/>
    <p:sldLayoutId id="2147484890" r:id="rId10"/>
    <p:sldLayoutId id="2147484891" r:id="rId11"/>
    <p:sldLayoutId id="2147484892" r:id="rId12"/>
    <p:sldLayoutId id="2147484893" r:id="rId13"/>
    <p:sldLayoutId id="2147484894" r:id="rId14"/>
    <p:sldLayoutId id="2147484895" r:id="rId15"/>
    <p:sldLayoutId id="2147484896" r:id="rId16"/>
    <p:sldLayoutId id="2147484897" r:id="rId17"/>
    <p:sldLayoutId id="2147484898" r:id="rId18"/>
    <p:sldLayoutId id="2147484899" r:id="rId19"/>
    <p:sldLayoutId id="2147484900" r:id="rId20"/>
    <p:sldLayoutId id="2147484901" r:id="rId21"/>
    <p:sldLayoutId id="2147484902" r:id="rId22"/>
    <p:sldLayoutId id="2147484903" r:id="rId23"/>
    <p:sldLayoutId id="2147484904" r:id="rId24"/>
    <p:sldLayoutId id="2147484905" r:id="rId25"/>
    <p:sldLayoutId id="2147484906" r:id="rId26"/>
    <p:sldLayoutId id="2147484907" r:id="rId27"/>
    <p:sldLayoutId id="2147484909" r:id="rId28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90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15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1" r:id="rId1"/>
    <p:sldLayoutId id="2147484912" r:id="rId2"/>
    <p:sldLayoutId id="2147484913" r:id="rId3"/>
    <p:sldLayoutId id="2147484914" r:id="rId4"/>
    <p:sldLayoutId id="2147484915" r:id="rId5"/>
    <p:sldLayoutId id="2147484916" r:id="rId6"/>
    <p:sldLayoutId id="2147484917" r:id="rId7"/>
    <p:sldLayoutId id="2147484918" r:id="rId8"/>
    <p:sldLayoutId id="2147484919" r:id="rId9"/>
    <p:sldLayoutId id="2147484920" r:id="rId10"/>
    <p:sldLayoutId id="2147484921" r:id="rId11"/>
    <p:sldLayoutId id="2147484922" r:id="rId12"/>
    <p:sldLayoutId id="2147484923" r:id="rId13"/>
    <p:sldLayoutId id="2147484924" r:id="rId14"/>
    <p:sldLayoutId id="2147484925" r:id="rId15"/>
    <p:sldLayoutId id="2147484926" r:id="rId16"/>
    <p:sldLayoutId id="2147484927" r:id="rId17"/>
    <p:sldLayoutId id="2147484928" r:id="rId18"/>
    <p:sldLayoutId id="2147484929" r:id="rId19"/>
    <p:sldLayoutId id="2147484930" r:id="rId20"/>
    <p:sldLayoutId id="2147484931" r:id="rId21"/>
    <p:sldLayoutId id="2147484932" r:id="rId22"/>
  </p:sldLayoutIdLst>
  <p:transition>
    <p:fade/>
  </p:transition>
  <p:hf sldNum="0" hdr="0" ftr="0" dt="0"/>
  <p:txStyles>
    <p:titleStyle>
      <a:lvl1pPr algn="l" defTabSz="932384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12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25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973" marR="0" indent="-199948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639" marR="0" indent="-180906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544" marR="0" indent="-168211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4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0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5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4" r:id="rId1"/>
    <p:sldLayoutId id="2147484935" r:id="rId2"/>
    <p:sldLayoutId id="2147484936" r:id="rId3"/>
    <p:sldLayoutId id="2147484937" r:id="rId4"/>
    <p:sldLayoutId id="2147484938" r:id="rId5"/>
    <p:sldLayoutId id="2147484939" r:id="rId6"/>
    <p:sldLayoutId id="2147484940" r:id="rId7"/>
    <p:sldLayoutId id="2147484941" r:id="rId8"/>
    <p:sldLayoutId id="2147484942" r:id="rId9"/>
    <p:sldLayoutId id="2147484943" r:id="rId10"/>
    <p:sldLayoutId id="2147484944" r:id="rId11"/>
    <p:sldLayoutId id="2147484945" r:id="rId12"/>
    <p:sldLayoutId id="2147484946" r:id="rId13"/>
    <p:sldLayoutId id="2147484947" r:id="rId14"/>
    <p:sldLayoutId id="2147484948" r:id="rId15"/>
    <p:sldLayoutId id="2147484949" r:id="rId16"/>
    <p:sldLayoutId id="2147484950" r:id="rId17"/>
    <p:sldLayoutId id="2147484951" r:id="rId18"/>
    <p:sldLayoutId id="2147484952" r:id="rId19"/>
    <p:sldLayoutId id="2147484953" r:id="rId20"/>
    <p:sldLayoutId id="2147484954" r:id="rId21"/>
    <p:sldLayoutId id="2147484955" r:id="rId22"/>
    <p:sldLayoutId id="2147484956" r:id="rId23"/>
    <p:sldLayoutId id="2147484957" r:id="rId24"/>
    <p:sldLayoutId id="2147484958" r:id="rId25"/>
    <p:sldLayoutId id="2147484959" r:id="rId26"/>
    <p:sldLayoutId id="2147484960" r:id="rId27"/>
    <p:sldLayoutId id="2147484961" r:id="rId2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3" r:id="rId1"/>
    <p:sldLayoutId id="2147484964" r:id="rId2"/>
    <p:sldLayoutId id="2147484965" r:id="rId3"/>
    <p:sldLayoutId id="2147484966" r:id="rId4"/>
    <p:sldLayoutId id="2147484967" r:id="rId5"/>
    <p:sldLayoutId id="2147484968" r:id="rId6"/>
    <p:sldLayoutId id="2147484969" r:id="rId7"/>
    <p:sldLayoutId id="2147484970" r:id="rId8"/>
    <p:sldLayoutId id="2147484971" r:id="rId9"/>
    <p:sldLayoutId id="2147484972" r:id="rId10"/>
    <p:sldLayoutId id="2147484973" r:id="rId11"/>
    <p:sldLayoutId id="2147484974" r:id="rId12"/>
    <p:sldLayoutId id="2147484975" r:id="rId13"/>
    <p:sldLayoutId id="2147484976" r:id="rId14"/>
    <p:sldLayoutId id="2147484977" r:id="rId15"/>
    <p:sldLayoutId id="2147484978" r:id="rId16"/>
    <p:sldLayoutId id="2147484979" r:id="rId17"/>
    <p:sldLayoutId id="2147484980" r:id="rId18"/>
    <p:sldLayoutId id="2147484981" r:id="rId19"/>
    <p:sldLayoutId id="2147484983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90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939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85" r:id="rId1"/>
    <p:sldLayoutId id="2147484986" r:id="rId2"/>
    <p:sldLayoutId id="2147484987" r:id="rId3"/>
    <p:sldLayoutId id="2147484988" r:id="rId4"/>
    <p:sldLayoutId id="2147484989" r:id="rId5"/>
    <p:sldLayoutId id="2147484990" r:id="rId6"/>
    <p:sldLayoutId id="2147484991" r:id="rId7"/>
    <p:sldLayoutId id="2147484992" r:id="rId8"/>
    <p:sldLayoutId id="2147484993" r:id="rId9"/>
    <p:sldLayoutId id="2147484994" r:id="rId10"/>
    <p:sldLayoutId id="2147484995" r:id="rId11"/>
    <p:sldLayoutId id="2147484996" r:id="rId12"/>
    <p:sldLayoutId id="2147484997" r:id="rId13"/>
    <p:sldLayoutId id="2147484998" r:id="rId14"/>
    <p:sldLayoutId id="2147484999" r:id="rId15"/>
    <p:sldLayoutId id="2147485000" r:id="rId16"/>
    <p:sldLayoutId id="2147485001" r:id="rId17"/>
    <p:sldLayoutId id="2147485002" r:id="rId18"/>
    <p:sldLayoutId id="2147485003" r:id="rId19"/>
    <p:sldLayoutId id="2147485004" r:id="rId20"/>
    <p:sldLayoutId id="2147485005" r:id="rId21"/>
    <p:sldLayoutId id="2147485006" r:id="rId22"/>
    <p:sldLayoutId id="2147485007" r:id="rId23"/>
    <p:sldLayoutId id="2147485008" r:id="rId24"/>
    <p:sldLayoutId id="2147485009" r:id="rId25"/>
    <p:sldLayoutId id="2147485010" r:id="rId26"/>
    <p:sldLayoutId id="2147485011" r:id="rId27"/>
    <p:sldLayoutId id="2147485012" r:id="rId28"/>
    <p:sldLayoutId id="2147485013" r:id="rId29"/>
  </p:sldLayoutIdLst>
  <p:transition>
    <p:fade/>
  </p:transition>
  <p:hf sldNum="0" hdr="0" ftr="0" dt="0"/>
  <p:txStyles>
    <p:titleStyle>
      <a:lvl1pPr algn="l" defTabSz="932384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12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025" marR="0" indent="-228512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6973" marR="0" indent="-199948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639" marR="0" indent="-180906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544" marR="0" indent="-168211" algn="l" defTabSz="93238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054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248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440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633" indent="-233097" algn="l" defTabSz="93238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19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384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575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768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0960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152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343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536" algn="l" defTabSz="93238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5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5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svg"/><Relationship Id="rId18" Type="http://schemas.openxmlformats.org/officeDocument/2006/relationships/image" Target="../media/image91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microsoft.com/office/2007/relationships/hdphoto" Target="../media/hdphoto1.wdp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0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11" Type="http://schemas.openxmlformats.org/officeDocument/2006/relationships/image" Target="../media/image85.sv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19" Type="http://schemas.microsoft.com/office/2007/relationships/hdphoto" Target="../media/hdphoto2.wdp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5.png"/><Relationship Id="rId7" Type="http://schemas.openxmlformats.org/officeDocument/2006/relationships/image" Target="../media/image9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4.emf"/><Relationship Id="rId5" Type="http://schemas.openxmlformats.org/officeDocument/2006/relationships/image" Target="../media/image51.emf"/><Relationship Id="rId4" Type="http://schemas.openxmlformats.org/officeDocument/2006/relationships/image" Target="../media/image9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building&#10;&#10;Description automatically generated">
            <a:extLst>
              <a:ext uri="{FF2B5EF4-FFF2-40B4-BE49-F238E27FC236}">
                <a16:creationId xmlns:a16="http://schemas.microsoft.com/office/drawing/2014/main" id="{791AE2D0-6B99-4129-BE15-5DD1CAC864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7631" r="17631"/>
          <a:stretch>
            <a:fillRect/>
          </a:stretch>
        </p:blipFill>
        <p:spPr>
          <a:xfrm>
            <a:off x="5536504" y="292100"/>
            <a:ext cx="6361809" cy="62722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A9AE742-1585-41DD-ABB3-75A911026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16" y="2025650"/>
            <a:ext cx="5336088" cy="1107996"/>
          </a:xfrm>
        </p:spPr>
        <p:txBody>
          <a:bodyPr/>
          <a:lstStyle/>
          <a:p>
            <a:r>
              <a:rPr lang="en-US" dirty="0"/>
              <a:t>Server 2019 – What’s New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70FFC-BD20-4E2E-8617-53A6EC44D9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0416" y="3274317"/>
            <a:ext cx="3769300" cy="307777"/>
          </a:xfrm>
        </p:spPr>
        <p:txBody>
          <a:bodyPr/>
          <a:lstStyle/>
          <a:p>
            <a:r>
              <a:rPr lang="en-US" dirty="0"/>
              <a:t>WI VMUG October 2018</a:t>
            </a:r>
          </a:p>
        </p:txBody>
      </p:sp>
    </p:spTree>
    <p:extLst>
      <p:ext uri="{BB962C8B-B14F-4D97-AF65-F5344CB8AC3E}">
        <p14:creationId xmlns:p14="http://schemas.microsoft.com/office/powerpoint/2010/main" val="107831080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9" name="Group 648">
            <a:extLst>
              <a:ext uri="{FF2B5EF4-FFF2-40B4-BE49-F238E27FC236}">
                <a16:creationId xmlns:a16="http://schemas.microsoft.com/office/drawing/2014/main" id="{02F1167F-DD7A-4034-9272-B45C27231C24}"/>
              </a:ext>
            </a:extLst>
          </p:cNvPr>
          <p:cNvGrpSpPr/>
          <p:nvPr/>
        </p:nvGrpSpPr>
        <p:grpSpPr>
          <a:xfrm>
            <a:off x="3579210" y="4968536"/>
            <a:ext cx="4950136" cy="1835714"/>
            <a:chOff x="4963885" y="5027752"/>
            <a:chExt cx="4554703" cy="18357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BDB8E0-7D3E-4F57-9118-E094AA871331}"/>
                </a:ext>
              </a:extLst>
            </p:cNvPr>
            <p:cNvSpPr/>
            <p:nvPr/>
          </p:nvSpPr>
          <p:spPr>
            <a:xfrm>
              <a:off x="5007178" y="5056213"/>
              <a:ext cx="4511410" cy="176126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14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293B5A5-E6FF-44AF-AE4E-097F37D863ED}"/>
                </a:ext>
              </a:extLst>
            </p:cNvPr>
            <p:cNvGrpSpPr/>
            <p:nvPr/>
          </p:nvGrpSpPr>
          <p:grpSpPr>
            <a:xfrm>
              <a:off x="4963885" y="5417480"/>
              <a:ext cx="1040480" cy="1445985"/>
              <a:chOff x="6047473" y="5237429"/>
              <a:chExt cx="987308" cy="117172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0CDEA07-662F-4D63-B4BD-BE8555254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9F34FD-D30A-494D-A875-DDE441D32841}"/>
                  </a:ext>
                </a:extLst>
              </p:cNvPr>
              <p:cNvSpPr txBox="1"/>
              <p:nvPr/>
            </p:nvSpPr>
            <p:spPr>
              <a:xfrm>
                <a:off x="6047473" y="6159755"/>
                <a:ext cx="987308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WS2003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186BDE-E9B6-492F-A39E-90BE2D4F7FBC}"/>
                </a:ext>
              </a:extLst>
            </p:cNvPr>
            <p:cNvSpPr txBox="1"/>
            <p:nvPr/>
          </p:nvSpPr>
          <p:spPr>
            <a:xfrm>
              <a:off x="6107290" y="5027752"/>
              <a:ext cx="2592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14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Windows Servers</a:t>
              </a:r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F3AD4AD-2FF9-4D90-844D-84430577CD82}"/>
                </a:ext>
              </a:extLst>
            </p:cNvPr>
            <p:cNvGrpSpPr/>
            <p:nvPr/>
          </p:nvGrpSpPr>
          <p:grpSpPr>
            <a:xfrm>
              <a:off x="5811933" y="5417480"/>
              <a:ext cx="1040480" cy="1445985"/>
              <a:chOff x="6047473" y="5237429"/>
              <a:chExt cx="987308" cy="1171727"/>
            </a:xfrm>
          </p:grpSpPr>
          <p:pic>
            <p:nvPicPr>
              <p:cNvPr id="622" name="Picture 621">
                <a:extLst>
                  <a:ext uri="{FF2B5EF4-FFF2-40B4-BE49-F238E27FC236}">
                    <a16:creationId xmlns:a16="http://schemas.microsoft.com/office/drawing/2014/main" id="{7358B1F9-81D7-4137-A62F-2C6DC29EA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974249AF-5DEB-432A-A049-15CC7362D421}"/>
                  </a:ext>
                </a:extLst>
              </p:cNvPr>
              <p:cNvSpPr txBox="1"/>
              <p:nvPr/>
            </p:nvSpPr>
            <p:spPr>
              <a:xfrm>
                <a:off x="6047473" y="6159755"/>
                <a:ext cx="987308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WS2008/R2</a:t>
                </a:r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46E2AC1C-01B1-4644-AA8F-AFFF89F06182}"/>
                </a:ext>
              </a:extLst>
            </p:cNvPr>
            <p:cNvGrpSpPr/>
            <p:nvPr/>
          </p:nvGrpSpPr>
          <p:grpSpPr>
            <a:xfrm>
              <a:off x="6522417" y="5438676"/>
              <a:ext cx="1300771" cy="1421025"/>
              <a:chOff x="5956160" y="5237429"/>
              <a:chExt cx="1234297" cy="1151502"/>
            </a:xfrm>
          </p:grpSpPr>
          <p:pic>
            <p:nvPicPr>
              <p:cNvPr id="625" name="Picture 624">
                <a:extLst>
                  <a:ext uri="{FF2B5EF4-FFF2-40B4-BE49-F238E27FC236}">
                    <a16:creationId xmlns:a16="http://schemas.microsoft.com/office/drawing/2014/main" id="{17C5AD27-D423-45FA-A075-DDE976A9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64A7E5E-C834-461C-ACFB-5BCBBC570EF2}"/>
                  </a:ext>
                </a:extLst>
              </p:cNvPr>
              <p:cNvSpPr txBox="1"/>
              <p:nvPr/>
            </p:nvSpPr>
            <p:spPr>
              <a:xfrm>
                <a:off x="5956160" y="6139530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WS2012/R2</a:t>
                </a:r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9D3481CE-F450-4219-9B50-24E691DB5428}"/>
                </a:ext>
              </a:extLst>
            </p:cNvPr>
            <p:cNvGrpSpPr/>
            <p:nvPr/>
          </p:nvGrpSpPr>
          <p:grpSpPr>
            <a:xfrm>
              <a:off x="7379954" y="5440019"/>
              <a:ext cx="1300771" cy="1408883"/>
              <a:chOff x="5901529" y="5237429"/>
              <a:chExt cx="1234297" cy="1141663"/>
            </a:xfrm>
          </p:grpSpPr>
          <p:pic>
            <p:nvPicPr>
              <p:cNvPr id="628" name="Picture 627">
                <a:extLst>
                  <a:ext uri="{FF2B5EF4-FFF2-40B4-BE49-F238E27FC236}">
                    <a16:creationId xmlns:a16="http://schemas.microsoft.com/office/drawing/2014/main" id="{1BF3AD1F-C06E-429D-A234-AC17226D5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9" name="TextBox 628">
                <a:extLst>
                  <a:ext uri="{FF2B5EF4-FFF2-40B4-BE49-F238E27FC236}">
                    <a16:creationId xmlns:a16="http://schemas.microsoft.com/office/drawing/2014/main" id="{AFA1AFE5-F9EF-4E3C-AC7A-F52921BF0A80}"/>
                  </a:ext>
                </a:extLst>
              </p:cNvPr>
              <p:cNvSpPr txBox="1"/>
              <p:nvPr/>
            </p:nvSpPr>
            <p:spPr>
              <a:xfrm>
                <a:off x="5901529" y="6129691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WS2016</a:t>
                </a:r>
              </a:p>
            </p:txBody>
          </p:sp>
        </p:grp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B23FA385-C10F-41C6-BBFF-2A09EE4283D5}"/>
                </a:ext>
              </a:extLst>
            </p:cNvPr>
            <p:cNvGrpSpPr/>
            <p:nvPr/>
          </p:nvGrpSpPr>
          <p:grpSpPr>
            <a:xfrm>
              <a:off x="8217815" y="5440019"/>
              <a:ext cx="1300771" cy="1394326"/>
              <a:chOff x="5903908" y="5237429"/>
              <a:chExt cx="1234297" cy="1129867"/>
            </a:xfrm>
          </p:grpSpPr>
          <p:pic>
            <p:nvPicPr>
              <p:cNvPr id="631" name="Picture 630">
                <a:extLst>
                  <a:ext uri="{FF2B5EF4-FFF2-40B4-BE49-F238E27FC236}">
                    <a16:creationId xmlns:a16="http://schemas.microsoft.com/office/drawing/2014/main" id="{37D86AF7-00F8-48A3-9EA0-0FBF6DDBB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ADED122B-2921-4229-95A4-A5787D825868}"/>
                  </a:ext>
                </a:extLst>
              </p:cNvPr>
              <p:cNvSpPr txBox="1"/>
              <p:nvPr/>
            </p:nvSpPr>
            <p:spPr>
              <a:xfrm>
                <a:off x="5903908" y="6117895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WS2019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EE6B50-74A1-4A5D-91EA-69E662FE6568}"/>
              </a:ext>
            </a:extLst>
          </p:cNvPr>
          <p:cNvGrpSpPr/>
          <p:nvPr/>
        </p:nvGrpSpPr>
        <p:grpSpPr>
          <a:xfrm>
            <a:off x="4327022" y="4308949"/>
            <a:ext cx="1931016" cy="645355"/>
            <a:chOff x="4818205" y="4334276"/>
            <a:chExt cx="1931015" cy="645354"/>
          </a:xfrm>
        </p:grpSpPr>
        <p:sp>
          <p:nvSpPr>
            <p:cNvPr id="637" name="Arrow: Right 636">
              <a:extLst>
                <a:ext uri="{FF2B5EF4-FFF2-40B4-BE49-F238E27FC236}">
                  <a16:creationId xmlns:a16="http://schemas.microsoft.com/office/drawing/2014/main" id="{5788A2B5-1057-4E32-991B-8104CCD5D035}"/>
                </a:ext>
              </a:extLst>
            </p:cNvPr>
            <p:cNvSpPr/>
            <p:nvPr/>
          </p:nvSpPr>
          <p:spPr>
            <a:xfrm rot="16200000">
              <a:off x="6234818" y="4540640"/>
              <a:ext cx="645354" cy="232626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/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9" name="TextBox 668">
              <a:extLst>
                <a:ext uri="{FF2B5EF4-FFF2-40B4-BE49-F238E27FC236}">
                  <a16:creationId xmlns:a16="http://schemas.microsoft.com/office/drawing/2014/main" id="{081002D4-E4DE-4770-8FD5-C38E0E726099}"/>
                </a:ext>
              </a:extLst>
            </p:cNvPr>
            <p:cNvSpPr txBox="1"/>
            <p:nvPr/>
          </p:nvSpPr>
          <p:spPr>
            <a:xfrm>
              <a:off x="4818205" y="4535654"/>
              <a:ext cx="1931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/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Data and config</a:t>
              </a:r>
            </a:p>
          </p:txBody>
        </p:sp>
      </p:grpSp>
      <p:sp>
        <p:nvSpPr>
          <p:cNvPr id="687" name="Arrow: Right 686">
            <a:extLst>
              <a:ext uri="{FF2B5EF4-FFF2-40B4-BE49-F238E27FC236}">
                <a16:creationId xmlns:a16="http://schemas.microsoft.com/office/drawing/2014/main" id="{9BE89181-ED0E-4098-90D9-CE6872D8E1FE}"/>
              </a:ext>
            </a:extLst>
          </p:cNvPr>
          <p:cNvSpPr/>
          <p:nvPr/>
        </p:nvSpPr>
        <p:spPr>
          <a:xfrm rot="12636132">
            <a:off x="4532218" y="2977705"/>
            <a:ext cx="1499921" cy="2379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Arrow: Right 689">
            <a:extLst>
              <a:ext uri="{FF2B5EF4-FFF2-40B4-BE49-F238E27FC236}">
                <a16:creationId xmlns:a16="http://schemas.microsoft.com/office/drawing/2014/main" id="{EE4C96E2-CB11-48B9-AAE9-AA745227704E}"/>
              </a:ext>
            </a:extLst>
          </p:cNvPr>
          <p:cNvSpPr/>
          <p:nvPr/>
        </p:nvSpPr>
        <p:spPr>
          <a:xfrm rot="19720176">
            <a:off x="6184958" y="2949952"/>
            <a:ext cx="1706415" cy="24757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E0D29B-FB17-454A-A63B-D4E8519E2D48}"/>
              </a:ext>
            </a:extLst>
          </p:cNvPr>
          <p:cNvGrpSpPr/>
          <p:nvPr/>
        </p:nvGrpSpPr>
        <p:grpSpPr>
          <a:xfrm>
            <a:off x="3193214" y="1795798"/>
            <a:ext cx="1873079" cy="1564914"/>
            <a:chOff x="661739" y="1704903"/>
            <a:chExt cx="1873079" cy="156491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72102F7-7E4E-4E26-AB00-FDA6100E8EB7}"/>
                </a:ext>
              </a:extLst>
            </p:cNvPr>
            <p:cNvGrpSpPr/>
            <p:nvPr/>
          </p:nvGrpSpPr>
          <p:grpSpPr>
            <a:xfrm>
              <a:off x="903729" y="1704903"/>
              <a:ext cx="1631089" cy="1564914"/>
              <a:chOff x="5920352" y="5237429"/>
              <a:chExt cx="1242253" cy="1148133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B875C5F-A2DB-4475-81C0-BF0B5880E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994A456-C155-42B0-82ED-6C091883767D}"/>
                  </a:ext>
                </a:extLst>
              </p:cNvPr>
              <p:cNvSpPr txBox="1"/>
              <p:nvPr/>
            </p:nvSpPr>
            <p:spPr>
              <a:xfrm>
                <a:off x="5920352" y="6159755"/>
                <a:ext cx="1242253" cy="225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Azure File Sync</a:t>
                </a:r>
              </a:p>
            </p:txBody>
          </p:sp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88B81432-91C6-404B-8241-1FC44EB1BAFA}"/>
                </a:ext>
              </a:extLst>
            </p:cNvPr>
            <p:cNvGrpSpPr/>
            <p:nvPr/>
          </p:nvGrpSpPr>
          <p:grpSpPr>
            <a:xfrm>
              <a:off x="661739" y="2044671"/>
              <a:ext cx="1083372" cy="880856"/>
              <a:chOff x="540299" y="4349486"/>
              <a:chExt cx="1083372" cy="880856"/>
            </a:xfrm>
          </p:grpSpPr>
          <p:grpSp>
            <p:nvGrpSpPr>
              <p:cNvPr id="692" name="Group 691">
                <a:extLst>
                  <a:ext uri="{FF2B5EF4-FFF2-40B4-BE49-F238E27FC236}">
                    <a16:creationId xmlns:a16="http://schemas.microsoft.com/office/drawing/2014/main" id="{32C37F24-5812-4854-9CBD-A8141E5688CD}"/>
                  </a:ext>
                </a:extLst>
              </p:cNvPr>
              <p:cNvGrpSpPr/>
              <p:nvPr/>
            </p:nvGrpSpPr>
            <p:grpSpPr>
              <a:xfrm>
                <a:off x="948052" y="4349486"/>
                <a:ext cx="465891" cy="624033"/>
                <a:chOff x="10633084" y="2852743"/>
                <a:chExt cx="623888" cy="792163"/>
              </a:xfrm>
            </p:grpSpPr>
            <p:sp>
              <p:nvSpPr>
                <p:cNvPr id="694" name="Freeform 613">
                  <a:extLst>
                    <a:ext uri="{FF2B5EF4-FFF2-40B4-BE49-F238E27FC236}">
                      <a16:creationId xmlns:a16="http://schemas.microsoft.com/office/drawing/2014/main" id="{0A58ABCB-FD29-456E-807B-681545E8A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5" name="Rectangle 614">
                  <a:extLst>
                    <a:ext uri="{FF2B5EF4-FFF2-40B4-BE49-F238E27FC236}">
                      <a16:creationId xmlns:a16="http://schemas.microsoft.com/office/drawing/2014/main" id="{648974C5-2E8B-423E-A3B6-6C677C797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6" name="Freeform 615">
                  <a:extLst>
                    <a:ext uri="{FF2B5EF4-FFF2-40B4-BE49-F238E27FC236}">
                      <a16:creationId xmlns:a16="http://schemas.microsoft.com/office/drawing/2014/main" id="{7712C572-89C0-4936-86AF-E4F4E030F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6072A344-FFF0-4AB0-A38A-174E47945880}"/>
                  </a:ext>
                </a:extLst>
              </p:cNvPr>
              <p:cNvSpPr txBox="1"/>
              <p:nvPr/>
            </p:nvSpPr>
            <p:spPr>
              <a:xfrm>
                <a:off x="540299" y="4922565"/>
                <a:ext cx="1083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FDBA28-635C-4002-B5CA-9ABA4977B903}"/>
              </a:ext>
            </a:extLst>
          </p:cNvPr>
          <p:cNvGrpSpPr/>
          <p:nvPr/>
        </p:nvGrpSpPr>
        <p:grpSpPr>
          <a:xfrm>
            <a:off x="7369454" y="1725753"/>
            <a:ext cx="2096225" cy="1730662"/>
            <a:chOff x="10120474" y="1649061"/>
            <a:chExt cx="2096225" cy="17306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85D92D-5B97-4596-965C-D32AC62EE126}"/>
                </a:ext>
              </a:extLst>
            </p:cNvPr>
            <p:cNvGrpSpPr/>
            <p:nvPr/>
          </p:nvGrpSpPr>
          <p:grpSpPr>
            <a:xfrm>
              <a:off x="10120474" y="1649061"/>
              <a:ext cx="2096225" cy="1730663"/>
              <a:chOff x="6091459" y="5273600"/>
              <a:chExt cx="1596505" cy="1269738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954449DE-2585-4BEF-91CF-48989E49F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87705" y="5273600"/>
                <a:ext cx="398381" cy="919281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DEE075-C31D-4CC5-AC5F-BC9274753FB5}"/>
                  </a:ext>
                </a:extLst>
              </p:cNvPr>
              <p:cNvSpPr txBox="1"/>
              <p:nvPr/>
            </p:nvSpPr>
            <p:spPr>
              <a:xfrm>
                <a:off x="6091459" y="6159466"/>
                <a:ext cx="1596505" cy="38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Windows Server physical, VMs, Azure Stack IaaS</a:t>
                </a:r>
              </a:p>
            </p:txBody>
          </p:sp>
        </p:grpSp>
        <p:grpSp>
          <p:nvGrpSpPr>
            <p:cNvPr id="697" name="Group 696">
              <a:extLst>
                <a:ext uri="{FF2B5EF4-FFF2-40B4-BE49-F238E27FC236}">
                  <a16:creationId xmlns:a16="http://schemas.microsoft.com/office/drawing/2014/main" id="{F6D587E9-0461-4A46-8467-8203183A98EB}"/>
                </a:ext>
              </a:extLst>
            </p:cNvPr>
            <p:cNvGrpSpPr/>
            <p:nvPr/>
          </p:nvGrpSpPr>
          <p:grpSpPr>
            <a:xfrm>
              <a:off x="11133327" y="1931839"/>
              <a:ext cx="1083372" cy="870700"/>
              <a:chOff x="945673" y="4349486"/>
              <a:chExt cx="1083372" cy="870700"/>
            </a:xfrm>
          </p:grpSpPr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EF355297-2A4B-457C-A57E-82B68AF1FCC2}"/>
                  </a:ext>
                </a:extLst>
              </p:cNvPr>
              <p:cNvGrpSpPr/>
              <p:nvPr/>
            </p:nvGrpSpPr>
            <p:grpSpPr>
              <a:xfrm>
                <a:off x="948052" y="4349486"/>
                <a:ext cx="465891" cy="624033"/>
                <a:chOff x="10633084" y="2852743"/>
                <a:chExt cx="623888" cy="792163"/>
              </a:xfrm>
            </p:grpSpPr>
            <p:sp>
              <p:nvSpPr>
                <p:cNvPr id="700" name="Freeform 613">
                  <a:extLst>
                    <a:ext uri="{FF2B5EF4-FFF2-40B4-BE49-F238E27FC236}">
                      <a16:creationId xmlns:a16="http://schemas.microsoft.com/office/drawing/2014/main" id="{7C238145-989C-4BE8-9CD2-7EC36109D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1" name="Rectangle 614">
                  <a:extLst>
                    <a:ext uri="{FF2B5EF4-FFF2-40B4-BE49-F238E27FC236}">
                      <a16:creationId xmlns:a16="http://schemas.microsoft.com/office/drawing/2014/main" id="{78D5021E-D025-4CC8-956C-2E9964266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2" name="Freeform 615">
                  <a:extLst>
                    <a:ext uri="{FF2B5EF4-FFF2-40B4-BE49-F238E27FC236}">
                      <a16:creationId xmlns:a16="http://schemas.microsoft.com/office/drawing/2014/main" id="{8B501A18-C808-4A05-A846-5EF0B8F6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/>
                  <a:endParaRPr lang="en-US" sz="1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C3F6AC39-6FDE-4B5F-93A1-0E54AA8444BE}"/>
                  </a:ext>
                </a:extLst>
              </p:cNvPr>
              <p:cNvSpPr txBox="1"/>
              <p:nvPr/>
            </p:nvSpPr>
            <p:spPr>
              <a:xfrm>
                <a:off x="945673" y="4912409"/>
                <a:ext cx="1083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/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</a:t>
                </a:r>
              </a:p>
            </p:txBody>
          </p:sp>
        </p:grpSp>
      </p:grpSp>
      <p:sp>
        <p:nvSpPr>
          <p:cNvPr id="708" name="Arrow: Right 707">
            <a:extLst>
              <a:ext uri="{FF2B5EF4-FFF2-40B4-BE49-F238E27FC236}">
                <a16:creationId xmlns:a16="http://schemas.microsoft.com/office/drawing/2014/main" id="{49F00589-54F1-42F1-8DDF-0C5688498B0C}"/>
              </a:ext>
            </a:extLst>
          </p:cNvPr>
          <p:cNvSpPr/>
          <p:nvPr/>
        </p:nvSpPr>
        <p:spPr>
          <a:xfrm rot="17038744">
            <a:off x="5325307" y="2433209"/>
            <a:ext cx="2049495" cy="241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656566-7414-4EDD-88C1-8E2A31698014}"/>
              </a:ext>
            </a:extLst>
          </p:cNvPr>
          <p:cNvGrpSpPr/>
          <p:nvPr/>
        </p:nvGrpSpPr>
        <p:grpSpPr>
          <a:xfrm>
            <a:off x="3690285" y="22972"/>
            <a:ext cx="4604208" cy="1500856"/>
            <a:chOff x="3690285" y="22972"/>
            <a:chExt cx="4604208" cy="1500856"/>
          </a:xfrm>
        </p:grpSpPr>
        <p:sp>
          <p:nvSpPr>
            <p:cNvPr id="7" name="Freeform 592">
              <a:extLst>
                <a:ext uri="{FF2B5EF4-FFF2-40B4-BE49-F238E27FC236}">
                  <a16:creationId xmlns:a16="http://schemas.microsoft.com/office/drawing/2014/main" id="{FBFB209A-DD7A-40E5-9A7F-6FF2B99B3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285" y="22972"/>
              <a:ext cx="4604208" cy="1500856"/>
            </a:xfrm>
            <a:custGeom>
              <a:avLst/>
              <a:gdLst>
                <a:gd name="T0" fmla="*/ 245 w 274"/>
                <a:gd name="T1" fmla="*/ 52 h 111"/>
                <a:gd name="T2" fmla="*/ 240 w 274"/>
                <a:gd name="T3" fmla="*/ 52 h 111"/>
                <a:gd name="T4" fmla="*/ 185 w 274"/>
                <a:gd name="T5" fmla="*/ 0 h 111"/>
                <a:gd name="T6" fmla="*/ 131 w 274"/>
                <a:gd name="T7" fmla="*/ 41 h 111"/>
                <a:gd name="T8" fmla="*/ 102 w 274"/>
                <a:gd name="T9" fmla="*/ 29 h 111"/>
                <a:gd name="T10" fmla="*/ 61 w 274"/>
                <a:gd name="T11" fmla="*/ 66 h 111"/>
                <a:gd name="T12" fmla="*/ 41 w 274"/>
                <a:gd name="T13" fmla="*/ 75 h 111"/>
                <a:gd name="T14" fmla="*/ 23 w 274"/>
                <a:gd name="T15" fmla="*/ 65 h 111"/>
                <a:gd name="T16" fmla="*/ 0 w 274"/>
                <a:gd name="T17" fmla="*/ 88 h 111"/>
                <a:gd name="T18" fmla="*/ 23 w 274"/>
                <a:gd name="T19" fmla="*/ 111 h 111"/>
                <a:gd name="T20" fmla="*/ 29 w 274"/>
                <a:gd name="T21" fmla="*/ 111 h 111"/>
                <a:gd name="T22" fmla="*/ 104 w 274"/>
                <a:gd name="T23" fmla="*/ 111 h 111"/>
                <a:gd name="T24" fmla="*/ 146 w 274"/>
                <a:gd name="T25" fmla="*/ 111 h 111"/>
                <a:gd name="T26" fmla="*/ 247 w 274"/>
                <a:gd name="T27" fmla="*/ 111 h 111"/>
                <a:gd name="T28" fmla="*/ 247 w 274"/>
                <a:gd name="T29" fmla="*/ 111 h 111"/>
                <a:gd name="T30" fmla="*/ 274 w 274"/>
                <a:gd name="T31" fmla="*/ 81 h 111"/>
                <a:gd name="T32" fmla="*/ 245 w 274"/>
                <a:gd name="T33" fmla="*/ 5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111">
                  <a:moveTo>
                    <a:pt x="245" y="52"/>
                  </a:moveTo>
                  <a:cubicBezTo>
                    <a:pt x="243" y="52"/>
                    <a:pt x="242" y="52"/>
                    <a:pt x="240" y="52"/>
                  </a:cubicBezTo>
                  <a:cubicBezTo>
                    <a:pt x="239" y="23"/>
                    <a:pt x="214" y="0"/>
                    <a:pt x="185" y="0"/>
                  </a:cubicBezTo>
                  <a:cubicBezTo>
                    <a:pt x="159" y="0"/>
                    <a:pt x="137" y="17"/>
                    <a:pt x="131" y="41"/>
                  </a:cubicBezTo>
                  <a:cubicBezTo>
                    <a:pt x="123" y="33"/>
                    <a:pt x="113" y="29"/>
                    <a:pt x="102" y="29"/>
                  </a:cubicBezTo>
                  <a:cubicBezTo>
                    <a:pt x="80" y="29"/>
                    <a:pt x="63" y="45"/>
                    <a:pt x="61" y="66"/>
                  </a:cubicBezTo>
                  <a:cubicBezTo>
                    <a:pt x="53" y="67"/>
                    <a:pt x="47" y="70"/>
                    <a:pt x="41" y="75"/>
                  </a:cubicBezTo>
                  <a:cubicBezTo>
                    <a:pt x="37" y="69"/>
                    <a:pt x="30" y="65"/>
                    <a:pt x="23" y="65"/>
                  </a:cubicBezTo>
                  <a:cubicBezTo>
                    <a:pt x="10" y="65"/>
                    <a:pt x="0" y="75"/>
                    <a:pt x="0" y="88"/>
                  </a:cubicBezTo>
                  <a:cubicBezTo>
                    <a:pt x="0" y="101"/>
                    <a:pt x="10" y="111"/>
                    <a:pt x="23" y="111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62" y="110"/>
                    <a:pt x="274" y="97"/>
                    <a:pt x="274" y="81"/>
                  </a:cubicBezTo>
                  <a:cubicBezTo>
                    <a:pt x="274" y="65"/>
                    <a:pt x="261" y="52"/>
                    <a:pt x="245" y="52"/>
                  </a:cubicBezTo>
                  <a:close/>
                </a:path>
              </a:pathLst>
            </a:custGeom>
            <a:solidFill>
              <a:srgbClr val="40CD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r>
                <a:rPr lang="en-US" sz="24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Azure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3E5B5F8-73F1-42C7-8DFA-CA547EC000E9}"/>
                </a:ext>
              </a:extLst>
            </p:cNvPr>
            <p:cNvGrpSpPr/>
            <p:nvPr/>
          </p:nvGrpSpPr>
          <p:grpSpPr>
            <a:xfrm>
              <a:off x="4953510" y="532553"/>
              <a:ext cx="1023247" cy="762711"/>
              <a:chOff x="5007177" y="725086"/>
              <a:chExt cx="1023247" cy="762712"/>
            </a:xfrm>
          </p:grpSpPr>
          <p:sp>
            <p:nvSpPr>
              <p:cNvPr id="535" name="TextBox 534">
                <a:extLst>
                  <a:ext uri="{FF2B5EF4-FFF2-40B4-BE49-F238E27FC236}">
                    <a16:creationId xmlns:a16="http://schemas.microsoft.com/office/drawing/2014/main" id="{7FEBE378-51A4-4F0F-8634-4B7FA776CACE}"/>
                  </a:ext>
                </a:extLst>
              </p:cNvPr>
              <p:cNvSpPr txBox="1"/>
              <p:nvPr/>
            </p:nvSpPr>
            <p:spPr>
              <a:xfrm>
                <a:off x="5007177" y="1180021"/>
                <a:ext cx="102324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/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Azure Files</a:t>
                </a:r>
              </a:p>
            </p:txBody>
          </p:sp>
          <p:pic>
            <p:nvPicPr>
              <p:cNvPr id="539" name="Picture 538">
                <a:extLst>
                  <a:ext uri="{FF2B5EF4-FFF2-40B4-BE49-F238E27FC236}">
                    <a16:creationId xmlns:a16="http://schemas.microsoft.com/office/drawing/2014/main" id="{64058287-34DC-46A4-9908-012EB178B3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347061" y="725086"/>
                <a:ext cx="343481" cy="49413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EE7560-0AAC-44D0-B529-33FFFECE29B0}"/>
                </a:ext>
              </a:extLst>
            </p:cNvPr>
            <p:cNvGrpSpPr/>
            <p:nvPr/>
          </p:nvGrpSpPr>
          <p:grpSpPr>
            <a:xfrm>
              <a:off x="6363752" y="136606"/>
              <a:ext cx="1873429" cy="1386859"/>
              <a:chOff x="7361339" y="120685"/>
              <a:chExt cx="1873429" cy="1386857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AA2AD2AB-F949-45BE-A798-32C6A229311D}"/>
                  </a:ext>
                </a:extLst>
              </p:cNvPr>
              <p:cNvGrpSpPr/>
              <p:nvPr/>
            </p:nvGrpSpPr>
            <p:grpSpPr>
              <a:xfrm>
                <a:off x="7361339" y="479736"/>
                <a:ext cx="669021" cy="1027806"/>
                <a:chOff x="5805740" y="498391"/>
                <a:chExt cx="669021" cy="1027806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DD3397D-4CD6-496C-B542-001E7645B3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</a:blip>
                <a:stretch>
                  <a:fillRect/>
                </a:stretch>
              </p:blipFill>
              <p:spPr>
                <a:xfrm>
                  <a:off x="5965766" y="498391"/>
                  <a:ext cx="348970" cy="778474"/>
                </a:xfrm>
                <a:prstGeom prst="rect">
                  <a:avLst/>
                </a:prstGeom>
              </p:spPr>
            </p:pic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ED4E0FB9-A497-4CC5-879F-92D2898EF6AF}"/>
                    </a:ext>
                  </a:extLst>
                </p:cNvPr>
                <p:cNvSpPr txBox="1"/>
                <p:nvPr/>
              </p:nvSpPr>
              <p:spPr>
                <a:xfrm>
                  <a:off x="5805740" y="1218421"/>
                  <a:ext cx="669021" cy="3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/>
                  <a:r>
                    <a:rPr lang="en-US" sz="1400" dirty="0">
                      <a:solidFill>
                        <a:sysClr val="windowText" lastClr="000000"/>
                      </a:solidFill>
                      <a:latin typeface="Calibri" panose="020F0502020204030204"/>
                    </a:rPr>
                    <a:t>IaaS</a:t>
                  </a:r>
                </a:p>
              </p:txBody>
            </p:sp>
          </p:grpSp>
          <p:grpSp>
            <p:nvGrpSpPr>
              <p:cNvPr id="713" name="Group 712">
                <a:extLst>
                  <a:ext uri="{FF2B5EF4-FFF2-40B4-BE49-F238E27FC236}">
                    <a16:creationId xmlns:a16="http://schemas.microsoft.com/office/drawing/2014/main" id="{50D27979-CBAA-4FC6-AA32-9FEA266B822F}"/>
                  </a:ext>
                </a:extLst>
              </p:cNvPr>
              <p:cNvGrpSpPr/>
              <p:nvPr/>
            </p:nvGrpSpPr>
            <p:grpSpPr>
              <a:xfrm>
                <a:off x="7767544" y="120685"/>
                <a:ext cx="1467224" cy="628615"/>
                <a:chOff x="948052" y="4349486"/>
                <a:chExt cx="1467224" cy="628615"/>
              </a:xfrm>
            </p:grpSpPr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FEBA289E-BDAD-47A2-AF70-E40DB103C926}"/>
                    </a:ext>
                  </a:extLst>
                </p:cNvPr>
                <p:cNvGrpSpPr/>
                <p:nvPr/>
              </p:nvGrpSpPr>
              <p:grpSpPr>
                <a:xfrm>
                  <a:off x="948052" y="4349486"/>
                  <a:ext cx="465891" cy="624033"/>
                  <a:chOff x="10633084" y="2852743"/>
                  <a:chExt cx="623888" cy="792163"/>
                </a:xfrm>
              </p:grpSpPr>
              <p:sp>
                <p:nvSpPr>
                  <p:cNvPr id="716" name="Freeform 613">
                    <a:extLst>
                      <a:ext uri="{FF2B5EF4-FFF2-40B4-BE49-F238E27FC236}">
                        <a16:creationId xmlns:a16="http://schemas.microsoft.com/office/drawing/2014/main" id="{21F77716-058B-4AEA-89A1-D440CB69400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33084" y="2852743"/>
                    <a:ext cx="623888" cy="692151"/>
                  </a:xfrm>
                  <a:custGeom>
                    <a:avLst/>
                    <a:gdLst>
                      <a:gd name="T0" fmla="*/ 174 w 182"/>
                      <a:gd name="T1" fmla="*/ 14 h 203"/>
                      <a:gd name="T2" fmla="*/ 164 w 182"/>
                      <a:gd name="T3" fmla="*/ 14 h 203"/>
                      <a:gd name="T4" fmla="*/ 144 w 182"/>
                      <a:gd name="T5" fmla="*/ 0 h 203"/>
                      <a:gd name="T6" fmla="*/ 20 w 182"/>
                      <a:gd name="T7" fmla="*/ 0 h 203"/>
                      <a:gd name="T8" fmla="*/ 0 w 182"/>
                      <a:gd name="T9" fmla="*/ 20 h 203"/>
                      <a:gd name="T10" fmla="*/ 0 w 182"/>
                      <a:gd name="T11" fmla="*/ 183 h 203"/>
                      <a:gd name="T12" fmla="*/ 20 w 182"/>
                      <a:gd name="T13" fmla="*/ 203 h 203"/>
                      <a:gd name="T14" fmla="*/ 144 w 182"/>
                      <a:gd name="T15" fmla="*/ 203 h 203"/>
                      <a:gd name="T16" fmla="*/ 165 w 182"/>
                      <a:gd name="T17" fmla="*/ 183 h 203"/>
                      <a:gd name="T18" fmla="*/ 165 w 182"/>
                      <a:gd name="T19" fmla="*/ 91 h 203"/>
                      <a:gd name="T20" fmla="*/ 174 w 182"/>
                      <a:gd name="T21" fmla="*/ 91 h 203"/>
                      <a:gd name="T22" fmla="*/ 182 w 182"/>
                      <a:gd name="T23" fmla="*/ 83 h 203"/>
                      <a:gd name="T24" fmla="*/ 182 w 182"/>
                      <a:gd name="T25" fmla="*/ 22 h 203"/>
                      <a:gd name="T26" fmla="*/ 174 w 182"/>
                      <a:gd name="T27" fmla="*/ 14 h 2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82" h="203">
                        <a:moveTo>
                          <a:pt x="174" y="14"/>
                        </a:moveTo>
                        <a:cubicBezTo>
                          <a:pt x="164" y="14"/>
                          <a:pt x="164" y="14"/>
                          <a:pt x="164" y="14"/>
                        </a:cubicBezTo>
                        <a:cubicBezTo>
                          <a:pt x="161" y="6"/>
                          <a:pt x="153" y="0"/>
                          <a:pt x="144" y="0"/>
                        </a:cubicBezTo>
                        <a:cubicBezTo>
                          <a:pt x="20" y="0"/>
                          <a:pt x="20" y="0"/>
                          <a:pt x="20" y="0"/>
                        </a:cubicBezTo>
                        <a:cubicBezTo>
                          <a:pt x="9" y="0"/>
                          <a:pt x="0" y="9"/>
                          <a:pt x="0" y="20"/>
                        </a:cubicBezTo>
                        <a:cubicBezTo>
                          <a:pt x="0" y="183"/>
                          <a:pt x="0" y="183"/>
                          <a:pt x="0" y="183"/>
                        </a:cubicBezTo>
                        <a:cubicBezTo>
                          <a:pt x="0" y="194"/>
                          <a:pt x="9" y="203"/>
                          <a:pt x="20" y="203"/>
                        </a:cubicBezTo>
                        <a:cubicBezTo>
                          <a:pt x="144" y="203"/>
                          <a:pt x="144" y="203"/>
                          <a:pt x="144" y="203"/>
                        </a:cubicBezTo>
                        <a:cubicBezTo>
                          <a:pt x="156" y="203"/>
                          <a:pt x="165" y="194"/>
                          <a:pt x="165" y="183"/>
                        </a:cubicBezTo>
                        <a:cubicBezTo>
                          <a:pt x="165" y="91"/>
                          <a:pt x="165" y="91"/>
                          <a:pt x="165" y="91"/>
                        </a:cubicBezTo>
                        <a:cubicBezTo>
                          <a:pt x="174" y="91"/>
                          <a:pt x="174" y="91"/>
                          <a:pt x="174" y="91"/>
                        </a:cubicBezTo>
                        <a:cubicBezTo>
                          <a:pt x="178" y="91"/>
                          <a:pt x="182" y="87"/>
                          <a:pt x="182" y="83"/>
                        </a:cubicBezTo>
                        <a:cubicBezTo>
                          <a:pt x="182" y="22"/>
                          <a:pt x="182" y="22"/>
                          <a:pt x="182" y="22"/>
                        </a:cubicBezTo>
                        <a:cubicBezTo>
                          <a:pt x="182" y="18"/>
                          <a:pt x="178" y="14"/>
                          <a:pt x="174" y="14"/>
                        </a:cubicBezTo>
                        <a:close/>
                      </a:path>
                    </a:pathLst>
                  </a:custGeom>
                  <a:solidFill>
                    <a:srgbClr val="E5A6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77"/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17" name="Rectangle 614">
                    <a:extLst>
                      <a:ext uri="{FF2B5EF4-FFF2-40B4-BE49-F238E27FC236}">
                        <a16:creationId xmlns:a16="http://schemas.microsoft.com/office/drawing/2014/main" id="{CF93E22D-8CAF-462D-A8D5-BEA613526AA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698172" y="2908305"/>
                    <a:ext cx="455613" cy="603251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77"/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718" name="Freeform 615">
                    <a:extLst>
                      <a:ext uri="{FF2B5EF4-FFF2-40B4-BE49-F238E27FC236}">
                        <a16:creationId xmlns:a16="http://schemas.microsoft.com/office/drawing/2014/main" id="{2E3CF35E-352D-4A49-BDE8-329A871723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33084" y="2860680"/>
                    <a:ext cx="479425" cy="784226"/>
                  </a:xfrm>
                  <a:custGeom>
                    <a:avLst/>
                    <a:gdLst>
                      <a:gd name="T0" fmla="*/ 140 w 140"/>
                      <a:gd name="T1" fmla="*/ 212 h 230"/>
                      <a:gd name="T2" fmla="*/ 123 w 140"/>
                      <a:gd name="T3" fmla="*/ 228 h 230"/>
                      <a:gd name="T4" fmla="*/ 17 w 140"/>
                      <a:gd name="T5" fmla="*/ 205 h 230"/>
                      <a:gd name="T6" fmla="*/ 0 w 140"/>
                      <a:gd name="T7" fmla="*/ 181 h 230"/>
                      <a:gd name="T8" fmla="*/ 0 w 140"/>
                      <a:gd name="T9" fmla="*/ 18 h 230"/>
                      <a:gd name="T10" fmla="*/ 17 w 140"/>
                      <a:gd name="T11" fmla="*/ 2 h 230"/>
                      <a:gd name="T12" fmla="*/ 123 w 140"/>
                      <a:gd name="T13" fmla="*/ 25 h 230"/>
                      <a:gd name="T14" fmla="*/ 140 w 140"/>
                      <a:gd name="T15" fmla="*/ 49 h 230"/>
                      <a:gd name="T16" fmla="*/ 140 w 140"/>
                      <a:gd name="T17" fmla="*/ 212 h 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0" h="230">
                        <a:moveTo>
                          <a:pt x="140" y="212"/>
                        </a:moveTo>
                        <a:cubicBezTo>
                          <a:pt x="140" y="223"/>
                          <a:pt x="132" y="230"/>
                          <a:pt x="123" y="228"/>
                        </a:cubicBezTo>
                        <a:cubicBezTo>
                          <a:pt x="17" y="205"/>
                          <a:pt x="17" y="205"/>
                          <a:pt x="17" y="205"/>
                        </a:cubicBezTo>
                        <a:cubicBezTo>
                          <a:pt x="8" y="203"/>
                          <a:pt x="0" y="192"/>
                          <a:pt x="0" y="181"/>
                        </a:cubicBezTo>
                        <a:cubicBezTo>
                          <a:pt x="0" y="18"/>
                          <a:pt x="0" y="18"/>
                          <a:pt x="0" y="18"/>
                        </a:cubicBezTo>
                        <a:cubicBezTo>
                          <a:pt x="0" y="7"/>
                          <a:pt x="8" y="0"/>
                          <a:pt x="17" y="2"/>
                        </a:cubicBezTo>
                        <a:cubicBezTo>
                          <a:pt x="123" y="25"/>
                          <a:pt x="123" y="25"/>
                          <a:pt x="123" y="25"/>
                        </a:cubicBezTo>
                        <a:cubicBezTo>
                          <a:pt x="132" y="28"/>
                          <a:pt x="140" y="38"/>
                          <a:pt x="140" y="49"/>
                        </a:cubicBezTo>
                        <a:lnTo>
                          <a:pt x="140" y="212"/>
                        </a:lnTo>
                        <a:close/>
                      </a:path>
                    </a:pathLst>
                  </a:custGeom>
                  <a:solidFill>
                    <a:srgbClr val="FFB9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77"/>
                    <a:endParaRPr lang="en-US" sz="140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715" name="TextBox 714">
                  <a:extLst>
                    <a:ext uri="{FF2B5EF4-FFF2-40B4-BE49-F238E27FC236}">
                      <a16:creationId xmlns:a16="http://schemas.microsoft.com/office/drawing/2014/main" id="{A412CE06-4350-4BF9-A90C-3C0596AEE43D}"/>
                    </a:ext>
                  </a:extLst>
                </p:cNvPr>
                <p:cNvSpPr txBox="1"/>
                <p:nvPr/>
              </p:nvSpPr>
              <p:spPr>
                <a:xfrm>
                  <a:off x="1331904" y="4670324"/>
                  <a:ext cx="10833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914377"/>
                  <a:r>
                    <a:rPr lang="en-US" sz="14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Calibri" panose="020F0502020204030204"/>
                    </a:rPr>
                    <a:t>SMB</a:t>
                  </a:r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BE0D3E2-21AC-4BF8-B673-95354766D604}"/>
              </a:ext>
            </a:extLst>
          </p:cNvPr>
          <p:cNvGrpSpPr/>
          <p:nvPr/>
        </p:nvGrpSpPr>
        <p:grpSpPr>
          <a:xfrm>
            <a:off x="3349514" y="3628521"/>
            <a:ext cx="5320631" cy="661025"/>
            <a:chOff x="3349514" y="3628521"/>
            <a:chExt cx="5320631" cy="661025"/>
          </a:xfrm>
        </p:grpSpPr>
        <p:sp>
          <p:nvSpPr>
            <p:cNvPr id="571" name="Flowchart: Alternate Process 570">
              <a:extLst>
                <a:ext uri="{FF2B5EF4-FFF2-40B4-BE49-F238E27FC236}">
                  <a16:creationId xmlns:a16="http://schemas.microsoft.com/office/drawing/2014/main" id="{BF711DB4-C73F-4A02-AB31-D22DF70423F6}"/>
                </a:ext>
              </a:extLst>
            </p:cNvPr>
            <p:cNvSpPr/>
            <p:nvPr/>
          </p:nvSpPr>
          <p:spPr>
            <a:xfrm>
              <a:off x="3349514" y="3628521"/>
              <a:ext cx="5320631" cy="661025"/>
            </a:xfrm>
            <a:prstGeom prst="flowChartAlternateProcess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914377"/>
              <a:r>
                <a:rPr lang="en-US" sz="1800" dirty="0">
                  <a:solidFill>
                    <a:prstClr val="white"/>
                  </a:solidFill>
                  <a:latin typeface="Calibri" panose="020F0502020204030204"/>
                </a:rPr>
                <a:t>  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899B237-1137-40A4-A707-2E3098174879}"/>
                </a:ext>
              </a:extLst>
            </p:cNvPr>
            <p:cNvSpPr/>
            <p:nvPr/>
          </p:nvSpPr>
          <p:spPr>
            <a:xfrm>
              <a:off x="3433048" y="3655483"/>
              <a:ext cx="5095104" cy="57595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2667" dirty="0">
                  <a:solidFill>
                    <a:prstClr val="white"/>
                  </a:solidFill>
                  <a:latin typeface="Calibri" panose="020F0502020204030204"/>
                </a:rPr>
                <a:t>Storage Migration Service</a:t>
              </a:r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DA0667A5-A088-4883-A28B-7B7DD94E6A3F}"/>
              </a:ext>
            </a:extLst>
          </p:cNvPr>
          <p:cNvGrpSpPr/>
          <p:nvPr/>
        </p:nvGrpSpPr>
        <p:grpSpPr>
          <a:xfrm>
            <a:off x="8279237" y="5619360"/>
            <a:ext cx="1276997" cy="880734"/>
            <a:chOff x="10706902" y="4121669"/>
            <a:chExt cx="1276997" cy="880733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625449CE-DD3F-45B8-BBA4-FEB4A835101F}"/>
                </a:ext>
              </a:extLst>
            </p:cNvPr>
            <p:cNvGrpSpPr/>
            <p:nvPr/>
          </p:nvGrpSpPr>
          <p:grpSpPr>
            <a:xfrm>
              <a:off x="10706902" y="4121669"/>
              <a:ext cx="465891" cy="624033"/>
              <a:chOff x="10633084" y="2852743"/>
              <a:chExt cx="623888" cy="792163"/>
            </a:xfrm>
          </p:grpSpPr>
          <p:sp>
            <p:nvSpPr>
              <p:cNvPr id="314" name="Freeform 613">
                <a:extLst>
                  <a:ext uri="{FF2B5EF4-FFF2-40B4-BE49-F238E27FC236}">
                    <a16:creationId xmlns:a16="http://schemas.microsoft.com/office/drawing/2014/main" id="{F56DEC63-C134-4742-AFFA-D7EE74276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52743"/>
                <a:ext cx="623888" cy="692151"/>
              </a:xfrm>
              <a:custGeom>
                <a:avLst/>
                <a:gdLst>
                  <a:gd name="T0" fmla="*/ 174 w 182"/>
                  <a:gd name="T1" fmla="*/ 14 h 203"/>
                  <a:gd name="T2" fmla="*/ 164 w 182"/>
                  <a:gd name="T3" fmla="*/ 14 h 203"/>
                  <a:gd name="T4" fmla="*/ 144 w 182"/>
                  <a:gd name="T5" fmla="*/ 0 h 203"/>
                  <a:gd name="T6" fmla="*/ 20 w 182"/>
                  <a:gd name="T7" fmla="*/ 0 h 203"/>
                  <a:gd name="T8" fmla="*/ 0 w 182"/>
                  <a:gd name="T9" fmla="*/ 20 h 203"/>
                  <a:gd name="T10" fmla="*/ 0 w 182"/>
                  <a:gd name="T11" fmla="*/ 183 h 203"/>
                  <a:gd name="T12" fmla="*/ 20 w 182"/>
                  <a:gd name="T13" fmla="*/ 203 h 203"/>
                  <a:gd name="T14" fmla="*/ 144 w 182"/>
                  <a:gd name="T15" fmla="*/ 203 h 203"/>
                  <a:gd name="T16" fmla="*/ 165 w 182"/>
                  <a:gd name="T17" fmla="*/ 183 h 203"/>
                  <a:gd name="T18" fmla="*/ 165 w 182"/>
                  <a:gd name="T19" fmla="*/ 91 h 203"/>
                  <a:gd name="T20" fmla="*/ 174 w 182"/>
                  <a:gd name="T21" fmla="*/ 91 h 203"/>
                  <a:gd name="T22" fmla="*/ 182 w 182"/>
                  <a:gd name="T23" fmla="*/ 83 h 203"/>
                  <a:gd name="T24" fmla="*/ 182 w 182"/>
                  <a:gd name="T25" fmla="*/ 22 h 203"/>
                  <a:gd name="T26" fmla="*/ 174 w 182"/>
                  <a:gd name="T27" fmla="*/ 1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2" h="203">
                    <a:moveTo>
                      <a:pt x="174" y="14"/>
                    </a:moveTo>
                    <a:cubicBezTo>
                      <a:pt x="164" y="14"/>
                      <a:pt x="164" y="14"/>
                      <a:pt x="164" y="14"/>
                    </a:cubicBezTo>
                    <a:cubicBezTo>
                      <a:pt x="161" y="6"/>
                      <a:pt x="153" y="0"/>
                      <a:pt x="14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4"/>
                      <a:pt x="9" y="203"/>
                      <a:pt x="20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6" y="203"/>
                      <a:pt x="165" y="194"/>
                      <a:pt x="165" y="183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74" y="91"/>
                      <a:pt x="174" y="91"/>
                      <a:pt x="174" y="91"/>
                    </a:cubicBezTo>
                    <a:cubicBezTo>
                      <a:pt x="178" y="91"/>
                      <a:pt x="182" y="87"/>
                      <a:pt x="182" y="83"/>
                    </a:cubicBezTo>
                    <a:cubicBezTo>
                      <a:pt x="182" y="22"/>
                      <a:pt x="182" y="22"/>
                      <a:pt x="182" y="22"/>
                    </a:cubicBezTo>
                    <a:cubicBezTo>
                      <a:pt x="182" y="18"/>
                      <a:pt x="178" y="14"/>
                      <a:pt x="174" y="14"/>
                    </a:cubicBez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5" name="Rectangle 614">
                <a:extLst>
                  <a:ext uri="{FF2B5EF4-FFF2-40B4-BE49-F238E27FC236}">
                    <a16:creationId xmlns:a16="http://schemas.microsoft.com/office/drawing/2014/main" id="{D8FF8FDA-5DB0-4B96-AD85-0AEFD6FF2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8172" y="2908305"/>
                <a:ext cx="455613" cy="6032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16" name="Freeform 615">
                <a:extLst>
                  <a:ext uri="{FF2B5EF4-FFF2-40B4-BE49-F238E27FC236}">
                    <a16:creationId xmlns:a16="http://schemas.microsoft.com/office/drawing/2014/main" id="{2CBFAB8A-9293-4245-ACA7-E1D465E908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60680"/>
                <a:ext cx="479425" cy="784226"/>
              </a:xfrm>
              <a:custGeom>
                <a:avLst/>
                <a:gdLst>
                  <a:gd name="T0" fmla="*/ 140 w 140"/>
                  <a:gd name="T1" fmla="*/ 212 h 230"/>
                  <a:gd name="T2" fmla="*/ 123 w 140"/>
                  <a:gd name="T3" fmla="*/ 228 h 230"/>
                  <a:gd name="T4" fmla="*/ 17 w 140"/>
                  <a:gd name="T5" fmla="*/ 205 h 230"/>
                  <a:gd name="T6" fmla="*/ 0 w 140"/>
                  <a:gd name="T7" fmla="*/ 181 h 230"/>
                  <a:gd name="T8" fmla="*/ 0 w 140"/>
                  <a:gd name="T9" fmla="*/ 18 h 230"/>
                  <a:gd name="T10" fmla="*/ 17 w 140"/>
                  <a:gd name="T11" fmla="*/ 2 h 230"/>
                  <a:gd name="T12" fmla="*/ 123 w 140"/>
                  <a:gd name="T13" fmla="*/ 25 h 230"/>
                  <a:gd name="T14" fmla="*/ 140 w 140"/>
                  <a:gd name="T15" fmla="*/ 49 h 230"/>
                  <a:gd name="T16" fmla="*/ 140 w 140"/>
                  <a:gd name="T17" fmla="*/ 2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230">
                    <a:moveTo>
                      <a:pt x="140" y="212"/>
                    </a:moveTo>
                    <a:cubicBezTo>
                      <a:pt x="140" y="223"/>
                      <a:pt x="132" y="230"/>
                      <a:pt x="123" y="228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8" y="203"/>
                      <a:pt x="0" y="192"/>
                      <a:pt x="0" y="18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123" y="25"/>
                      <a:pt x="123" y="25"/>
                      <a:pt x="123" y="25"/>
                    </a:cubicBezTo>
                    <a:cubicBezTo>
                      <a:pt x="132" y="28"/>
                      <a:pt x="140" y="38"/>
                      <a:pt x="140" y="49"/>
                    </a:cubicBezTo>
                    <a:lnTo>
                      <a:pt x="140" y="212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71F7A2E-54D9-4C46-9DF4-DA4EFD5FA490}"/>
                </a:ext>
              </a:extLst>
            </p:cNvPr>
            <p:cNvSpPr txBox="1"/>
            <p:nvPr/>
          </p:nvSpPr>
          <p:spPr>
            <a:xfrm>
              <a:off x="10900527" y="4694625"/>
              <a:ext cx="1083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</a:rPr>
                <a:t>SMB shares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6A3F85A2-01B4-4C41-8336-D1F2B36FB1A0}"/>
              </a:ext>
            </a:extLst>
          </p:cNvPr>
          <p:cNvSpPr/>
          <p:nvPr/>
        </p:nvSpPr>
        <p:spPr>
          <a:xfrm>
            <a:off x="7267367" y="4535333"/>
            <a:ext cx="1305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On-Prem</a:t>
            </a:r>
            <a:endParaRPr 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3" name="Arrow: Right 702">
            <a:extLst>
              <a:ext uri="{FF2B5EF4-FFF2-40B4-BE49-F238E27FC236}">
                <a16:creationId xmlns:a16="http://schemas.microsoft.com/office/drawing/2014/main" id="{CE5EF8A7-71D9-44B7-ABA4-C41F5632BCCA}"/>
              </a:ext>
            </a:extLst>
          </p:cNvPr>
          <p:cNvSpPr/>
          <p:nvPr/>
        </p:nvSpPr>
        <p:spPr>
          <a:xfrm rot="18054813">
            <a:off x="4371761" y="1631264"/>
            <a:ext cx="1090603" cy="222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55691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7" grpId="0" animBg="1"/>
      <p:bldP spid="690" grpId="0" animBg="1"/>
      <p:bldP spid="708" grpId="0" animBg="1"/>
      <p:bldP spid="2" grpId="0"/>
      <p:bldP spid="70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92">
            <a:extLst>
              <a:ext uri="{FF2B5EF4-FFF2-40B4-BE49-F238E27FC236}">
                <a16:creationId xmlns:a16="http://schemas.microsoft.com/office/drawing/2014/main" id="{FBFB209A-DD7A-40E5-9A7F-6FF2B99B3DC5}"/>
              </a:ext>
            </a:extLst>
          </p:cNvPr>
          <p:cNvSpPr>
            <a:spLocks/>
          </p:cNvSpPr>
          <p:nvPr/>
        </p:nvSpPr>
        <p:spPr bwMode="auto">
          <a:xfrm>
            <a:off x="4022792" y="-12010"/>
            <a:ext cx="4604208" cy="1535839"/>
          </a:xfrm>
          <a:custGeom>
            <a:avLst/>
            <a:gdLst>
              <a:gd name="T0" fmla="*/ 245 w 274"/>
              <a:gd name="T1" fmla="*/ 52 h 111"/>
              <a:gd name="T2" fmla="*/ 240 w 274"/>
              <a:gd name="T3" fmla="*/ 52 h 111"/>
              <a:gd name="T4" fmla="*/ 185 w 274"/>
              <a:gd name="T5" fmla="*/ 0 h 111"/>
              <a:gd name="T6" fmla="*/ 131 w 274"/>
              <a:gd name="T7" fmla="*/ 41 h 111"/>
              <a:gd name="T8" fmla="*/ 102 w 274"/>
              <a:gd name="T9" fmla="*/ 29 h 111"/>
              <a:gd name="T10" fmla="*/ 61 w 274"/>
              <a:gd name="T11" fmla="*/ 66 h 111"/>
              <a:gd name="T12" fmla="*/ 41 w 274"/>
              <a:gd name="T13" fmla="*/ 75 h 111"/>
              <a:gd name="T14" fmla="*/ 23 w 274"/>
              <a:gd name="T15" fmla="*/ 65 h 111"/>
              <a:gd name="T16" fmla="*/ 0 w 274"/>
              <a:gd name="T17" fmla="*/ 88 h 111"/>
              <a:gd name="T18" fmla="*/ 23 w 274"/>
              <a:gd name="T19" fmla="*/ 111 h 111"/>
              <a:gd name="T20" fmla="*/ 29 w 274"/>
              <a:gd name="T21" fmla="*/ 111 h 111"/>
              <a:gd name="T22" fmla="*/ 104 w 274"/>
              <a:gd name="T23" fmla="*/ 111 h 111"/>
              <a:gd name="T24" fmla="*/ 146 w 274"/>
              <a:gd name="T25" fmla="*/ 111 h 111"/>
              <a:gd name="T26" fmla="*/ 247 w 274"/>
              <a:gd name="T27" fmla="*/ 111 h 111"/>
              <a:gd name="T28" fmla="*/ 247 w 274"/>
              <a:gd name="T29" fmla="*/ 111 h 111"/>
              <a:gd name="T30" fmla="*/ 274 w 274"/>
              <a:gd name="T31" fmla="*/ 81 h 111"/>
              <a:gd name="T32" fmla="*/ 245 w 274"/>
              <a:gd name="T33" fmla="*/ 52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4" h="111">
                <a:moveTo>
                  <a:pt x="245" y="52"/>
                </a:moveTo>
                <a:cubicBezTo>
                  <a:pt x="243" y="52"/>
                  <a:pt x="242" y="52"/>
                  <a:pt x="240" y="52"/>
                </a:cubicBezTo>
                <a:cubicBezTo>
                  <a:pt x="239" y="23"/>
                  <a:pt x="214" y="0"/>
                  <a:pt x="185" y="0"/>
                </a:cubicBezTo>
                <a:cubicBezTo>
                  <a:pt x="159" y="0"/>
                  <a:pt x="137" y="17"/>
                  <a:pt x="131" y="41"/>
                </a:cubicBezTo>
                <a:cubicBezTo>
                  <a:pt x="123" y="33"/>
                  <a:pt x="113" y="29"/>
                  <a:pt x="102" y="29"/>
                </a:cubicBezTo>
                <a:cubicBezTo>
                  <a:pt x="80" y="29"/>
                  <a:pt x="63" y="45"/>
                  <a:pt x="61" y="66"/>
                </a:cubicBezTo>
                <a:cubicBezTo>
                  <a:pt x="53" y="67"/>
                  <a:pt x="47" y="70"/>
                  <a:pt x="41" y="75"/>
                </a:cubicBezTo>
                <a:cubicBezTo>
                  <a:pt x="37" y="69"/>
                  <a:pt x="30" y="65"/>
                  <a:pt x="23" y="65"/>
                </a:cubicBezTo>
                <a:cubicBezTo>
                  <a:pt x="10" y="65"/>
                  <a:pt x="0" y="75"/>
                  <a:pt x="0" y="88"/>
                </a:cubicBezTo>
                <a:cubicBezTo>
                  <a:pt x="0" y="101"/>
                  <a:pt x="10" y="111"/>
                  <a:pt x="23" y="111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104" y="111"/>
                  <a:pt x="104" y="111"/>
                  <a:pt x="104" y="111"/>
                </a:cubicBezTo>
                <a:cubicBezTo>
                  <a:pt x="146" y="111"/>
                  <a:pt x="146" y="111"/>
                  <a:pt x="146" y="111"/>
                </a:cubicBezTo>
                <a:cubicBezTo>
                  <a:pt x="247" y="111"/>
                  <a:pt x="247" y="111"/>
                  <a:pt x="247" y="111"/>
                </a:cubicBezTo>
                <a:cubicBezTo>
                  <a:pt x="247" y="111"/>
                  <a:pt x="247" y="111"/>
                  <a:pt x="247" y="111"/>
                </a:cubicBezTo>
                <a:cubicBezTo>
                  <a:pt x="262" y="110"/>
                  <a:pt x="274" y="97"/>
                  <a:pt x="274" y="81"/>
                </a:cubicBezTo>
                <a:cubicBezTo>
                  <a:pt x="274" y="65"/>
                  <a:pt x="261" y="52"/>
                  <a:pt x="245" y="52"/>
                </a:cubicBezTo>
                <a:close/>
              </a:path>
            </a:pathLst>
          </a:custGeom>
          <a:solidFill>
            <a:srgbClr val="40CD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77">
              <a:defRPr/>
            </a:pP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Azure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D7843F-CE4E-4069-8D61-AB3E5C5CA3B7}"/>
              </a:ext>
            </a:extLst>
          </p:cNvPr>
          <p:cNvSpPr/>
          <p:nvPr/>
        </p:nvSpPr>
        <p:spPr>
          <a:xfrm>
            <a:off x="549764" y="5009219"/>
            <a:ext cx="3612645" cy="176195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4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AF14F-DF8D-43CE-A9F0-9AC4B02C61DE}"/>
              </a:ext>
            </a:extLst>
          </p:cNvPr>
          <p:cNvGrpSpPr/>
          <p:nvPr/>
        </p:nvGrpSpPr>
        <p:grpSpPr>
          <a:xfrm>
            <a:off x="1722371" y="5296930"/>
            <a:ext cx="897865" cy="1521826"/>
            <a:chOff x="3580109" y="4102743"/>
            <a:chExt cx="897865" cy="171931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BA737C-A486-46DB-8350-C7D8E078B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798315" y="4102743"/>
              <a:ext cx="382188" cy="1371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D2AFEA9-9000-4960-BB41-2482C46941F5}"/>
                </a:ext>
              </a:extLst>
            </p:cNvPr>
            <p:cNvSpPr txBox="1"/>
            <p:nvPr/>
          </p:nvSpPr>
          <p:spPr>
            <a:xfrm>
              <a:off x="3580109" y="5474344"/>
              <a:ext cx="897865" cy="34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rgbClr val="FF0000"/>
                  </a:solidFill>
                  <a:latin typeface="Calibri" panose="020F0502020204030204"/>
                </a:rPr>
                <a:t>NetApp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7175C0-D43C-4F44-A2EA-70BBBCA3C234}"/>
              </a:ext>
            </a:extLst>
          </p:cNvPr>
          <p:cNvGrpSpPr/>
          <p:nvPr/>
        </p:nvGrpSpPr>
        <p:grpSpPr>
          <a:xfrm>
            <a:off x="2984723" y="5296929"/>
            <a:ext cx="904263" cy="1521825"/>
            <a:chOff x="2919043" y="4102743"/>
            <a:chExt cx="904263" cy="171931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E95FF80-351C-459E-A44F-4FC9477C7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180081" y="4102743"/>
              <a:ext cx="382188" cy="1371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62E28FA-6AA4-45F8-89B7-927FDF0DCEFE}"/>
                </a:ext>
              </a:extLst>
            </p:cNvPr>
            <p:cNvSpPr txBox="1"/>
            <p:nvPr/>
          </p:nvSpPr>
          <p:spPr>
            <a:xfrm>
              <a:off x="2919043" y="5474343"/>
              <a:ext cx="904263" cy="34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rgbClr val="FF0000"/>
                  </a:solidFill>
                  <a:latin typeface="Calibri" panose="020F0502020204030204"/>
                </a:rPr>
                <a:t>NAS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71098A-301D-447A-8EDB-6211D13832AB}"/>
              </a:ext>
            </a:extLst>
          </p:cNvPr>
          <p:cNvGrpSpPr/>
          <p:nvPr/>
        </p:nvGrpSpPr>
        <p:grpSpPr>
          <a:xfrm>
            <a:off x="1069556" y="5296930"/>
            <a:ext cx="904263" cy="1521825"/>
            <a:chOff x="3594458" y="4102743"/>
            <a:chExt cx="904263" cy="171931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0130BBA-03E2-4748-91A2-111A268E8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798315" y="4102743"/>
              <a:ext cx="382188" cy="1371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21A7CA-FA93-4E84-A6FB-4AC8EB4E70F2}"/>
                </a:ext>
              </a:extLst>
            </p:cNvPr>
            <p:cNvSpPr txBox="1"/>
            <p:nvPr/>
          </p:nvSpPr>
          <p:spPr>
            <a:xfrm>
              <a:off x="3594458" y="5474343"/>
              <a:ext cx="904263" cy="34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rgbClr val="FF0000"/>
                  </a:solidFill>
                  <a:latin typeface="Calibri" panose="020F0502020204030204"/>
                </a:rPr>
                <a:t>Dell/EMC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B9F63B-1352-4730-878A-EC8C61C9287F}"/>
              </a:ext>
            </a:extLst>
          </p:cNvPr>
          <p:cNvGrpSpPr/>
          <p:nvPr/>
        </p:nvGrpSpPr>
        <p:grpSpPr>
          <a:xfrm>
            <a:off x="2341498" y="5296930"/>
            <a:ext cx="904263" cy="1521825"/>
            <a:chOff x="2919043" y="4102743"/>
            <a:chExt cx="904263" cy="171931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F77538-717F-4F95-B200-88D6F8A41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grayscl/>
            </a:blip>
            <a:stretch>
              <a:fillRect/>
            </a:stretch>
          </p:blipFill>
          <p:spPr>
            <a:xfrm>
              <a:off x="3180081" y="4102743"/>
              <a:ext cx="382188" cy="13716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DBD68F4-4FCD-4627-A3EA-AF89A75E39F3}"/>
                </a:ext>
              </a:extLst>
            </p:cNvPr>
            <p:cNvSpPr txBox="1"/>
            <p:nvPr/>
          </p:nvSpPr>
          <p:spPr>
            <a:xfrm>
              <a:off x="2919043" y="5474343"/>
              <a:ext cx="904263" cy="34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rgbClr val="FF0000"/>
                  </a:solidFill>
                  <a:latin typeface="Calibri" panose="020F0502020204030204"/>
                </a:rPr>
                <a:t>HPE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5E5DD18-4BAD-435F-9CBF-163B1BC8D05D}"/>
              </a:ext>
            </a:extLst>
          </p:cNvPr>
          <p:cNvSpPr txBox="1"/>
          <p:nvPr/>
        </p:nvSpPr>
        <p:spPr>
          <a:xfrm>
            <a:off x="1112284" y="5002579"/>
            <a:ext cx="217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</a:t>
            </a:r>
            <a:r>
              <a:rPr lang="en-US" sz="1400" baseline="300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rd</a:t>
            </a:r>
            <a:r>
              <a:rPr lang="en-US" sz="14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Party Storage</a:t>
            </a:r>
          </a:p>
        </p:txBody>
      </p:sp>
      <p:grpSp>
        <p:nvGrpSpPr>
          <p:cNvPr id="674" name="Group 673">
            <a:extLst>
              <a:ext uri="{FF2B5EF4-FFF2-40B4-BE49-F238E27FC236}">
                <a16:creationId xmlns:a16="http://schemas.microsoft.com/office/drawing/2014/main" id="{F3D93EEB-BE4D-4972-B46F-81A457CC212B}"/>
              </a:ext>
            </a:extLst>
          </p:cNvPr>
          <p:cNvGrpSpPr/>
          <p:nvPr/>
        </p:nvGrpSpPr>
        <p:grpSpPr>
          <a:xfrm>
            <a:off x="37131" y="5697918"/>
            <a:ext cx="1083372" cy="880856"/>
            <a:chOff x="540299" y="4349486"/>
            <a:chExt cx="1083372" cy="880855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55A211A-2104-423D-A0DD-6829F344CC31}"/>
                </a:ext>
              </a:extLst>
            </p:cNvPr>
            <p:cNvGrpSpPr/>
            <p:nvPr/>
          </p:nvGrpSpPr>
          <p:grpSpPr>
            <a:xfrm>
              <a:off x="948052" y="4349486"/>
              <a:ext cx="465891" cy="624033"/>
              <a:chOff x="10633084" y="2852743"/>
              <a:chExt cx="623888" cy="792163"/>
            </a:xfrm>
          </p:grpSpPr>
          <p:sp>
            <p:nvSpPr>
              <p:cNvPr id="72" name="Freeform 613">
                <a:extLst>
                  <a:ext uri="{FF2B5EF4-FFF2-40B4-BE49-F238E27FC236}">
                    <a16:creationId xmlns:a16="http://schemas.microsoft.com/office/drawing/2014/main" id="{A53A74C6-41D6-4917-B371-51967A024A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52743"/>
                <a:ext cx="623888" cy="692151"/>
              </a:xfrm>
              <a:custGeom>
                <a:avLst/>
                <a:gdLst>
                  <a:gd name="T0" fmla="*/ 174 w 182"/>
                  <a:gd name="T1" fmla="*/ 14 h 203"/>
                  <a:gd name="T2" fmla="*/ 164 w 182"/>
                  <a:gd name="T3" fmla="*/ 14 h 203"/>
                  <a:gd name="T4" fmla="*/ 144 w 182"/>
                  <a:gd name="T5" fmla="*/ 0 h 203"/>
                  <a:gd name="T6" fmla="*/ 20 w 182"/>
                  <a:gd name="T7" fmla="*/ 0 h 203"/>
                  <a:gd name="T8" fmla="*/ 0 w 182"/>
                  <a:gd name="T9" fmla="*/ 20 h 203"/>
                  <a:gd name="T10" fmla="*/ 0 w 182"/>
                  <a:gd name="T11" fmla="*/ 183 h 203"/>
                  <a:gd name="T12" fmla="*/ 20 w 182"/>
                  <a:gd name="T13" fmla="*/ 203 h 203"/>
                  <a:gd name="T14" fmla="*/ 144 w 182"/>
                  <a:gd name="T15" fmla="*/ 203 h 203"/>
                  <a:gd name="T16" fmla="*/ 165 w 182"/>
                  <a:gd name="T17" fmla="*/ 183 h 203"/>
                  <a:gd name="T18" fmla="*/ 165 w 182"/>
                  <a:gd name="T19" fmla="*/ 91 h 203"/>
                  <a:gd name="T20" fmla="*/ 174 w 182"/>
                  <a:gd name="T21" fmla="*/ 91 h 203"/>
                  <a:gd name="T22" fmla="*/ 182 w 182"/>
                  <a:gd name="T23" fmla="*/ 83 h 203"/>
                  <a:gd name="T24" fmla="*/ 182 w 182"/>
                  <a:gd name="T25" fmla="*/ 22 h 203"/>
                  <a:gd name="T26" fmla="*/ 174 w 182"/>
                  <a:gd name="T27" fmla="*/ 1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2" h="203">
                    <a:moveTo>
                      <a:pt x="174" y="14"/>
                    </a:moveTo>
                    <a:cubicBezTo>
                      <a:pt x="164" y="14"/>
                      <a:pt x="164" y="14"/>
                      <a:pt x="164" y="14"/>
                    </a:cubicBezTo>
                    <a:cubicBezTo>
                      <a:pt x="161" y="6"/>
                      <a:pt x="153" y="0"/>
                      <a:pt x="14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4"/>
                      <a:pt x="9" y="203"/>
                      <a:pt x="20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6" y="203"/>
                      <a:pt x="165" y="194"/>
                      <a:pt x="165" y="183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74" y="91"/>
                      <a:pt x="174" y="91"/>
                      <a:pt x="174" y="91"/>
                    </a:cubicBezTo>
                    <a:cubicBezTo>
                      <a:pt x="178" y="91"/>
                      <a:pt x="182" y="87"/>
                      <a:pt x="182" y="83"/>
                    </a:cubicBezTo>
                    <a:cubicBezTo>
                      <a:pt x="182" y="22"/>
                      <a:pt x="182" y="22"/>
                      <a:pt x="182" y="22"/>
                    </a:cubicBezTo>
                    <a:cubicBezTo>
                      <a:pt x="182" y="18"/>
                      <a:pt x="178" y="14"/>
                      <a:pt x="174" y="14"/>
                    </a:cubicBez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3" name="Rectangle 614">
                <a:extLst>
                  <a:ext uri="{FF2B5EF4-FFF2-40B4-BE49-F238E27FC236}">
                    <a16:creationId xmlns:a16="http://schemas.microsoft.com/office/drawing/2014/main" id="{011856B7-3AF4-469A-AF67-D3279AB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8172" y="2908305"/>
                <a:ext cx="455613" cy="6032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4" name="Freeform 615">
                <a:extLst>
                  <a:ext uri="{FF2B5EF4-FFF2-40B4-BE49-F238E27FC236}">
                    <a16:creationId xmlns:a16="http://schemas.microsoft.com/office/drawing/2014/main" id="{88729BB7-2681-4A65-B64A-4B745A91D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60680"/>
                <a:ext cx="479425" cy="784226"/>
              </a:xfrm>
              <a:custGeom>
                <a:avLst/>
                <a:gdLst>
                  <a:gd name="T0" fmla="*/ 140 w 140"/>
                  <a:gd name="T1" fmla="*/ 212 h 230"/>
                  <a:gd name="T2" fmla="*/ 123 w 140"/>
                  <a:gd name="T3" fmla="*/ 228 h 230"/>
                  <a:gd name="T4" fmla="*/ 17 w 140"/>
                  <a:gd name="T5" fmla="*/ 205 h 230"/>
                  <a:gd name="T6" fmla="*/ 0 w 140"/>
                  <a:gd name="T7" fmla="*/ 181 h 230"/>
                  <a:gd name="T8" fmla="*/ 0 w 140"/>
                  <a:gd name="T9" fmla="*/ 18 h 230"/>
                  <a:gd name="T10" fmla="*/ 17 w 140"/>
                  <a:gd name="T11" fmla="*/ 2 h 230"/>
                  <a:gd name="T12" fmla="*/ 123 w 140"/>
                  <a:gd name="T13" fmla="*/ 25 h 230"/>
                  <a:gd name="T14" fmla="*/ 140 w 140"/>
                  <a:gd name="T15" fmla="*/ 49 h 230"/>
                  <a:gd name="T16" fmla="*/ 140 w 140"/>
                  <a:gd name="T17" fmla="*/ 2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230">
                    <a:moveTo>
                      <a:pt x="140" y="212"/>
                    </a:moveTo>
                    <a:cubicBezTo>
                      <a:pt x="140" y="223"/>
                      <a:pt x="132" y="230"/>
                      <a:pt x="123" y="228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8" y="203"/>
                      <a:pt x="0" y="192"/>
                      <a:pt x="0" y="18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123" y="25"/>
                      <a:pt x="123" y="25"/>
                      <a:pt x="123" y="25"/>
                    </a:cubicBezTo>
                    <a:cubicBezTo>
                      <a:pt x="132" y="28"/>
                      <a:pt x="140" y="38"/>
                      <a:pt x="140" y="49"/>
                    </a:cubicBezTo>
                    <a:lnTo>
                      <a:pt x="140" y="212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B184E42-C4C1-4AE2-94BF-3D1152F648A8}"/>
                </a:ext>
              </a:extLst>
            </p:cNvPr>
            <p:cNvSpPr txBox="1"/>
            <p:nvPr/>
          </p:nvSpPr>
          <p:spPr>
            <a:xfrm>
              <a:off x="540299" y="4922564"/>
              <a:ext cx="10833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>
                <a:defRPr/>
              </a:pPr>
              <a:r>
                <a:rPr lang="en-US" sz="14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Calibri" panose="020F0502020204030204"/>
                </a:rPr>
                <a:t>SMB/NFS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F9243DD-2D82-4821-B69B-9131825BB9D4}"/>
              </a:ext>
            </a:extLst>
          </p:cNvPr>
          <p:cNvGrpSpPr/>
          <p:nvPr/>
        </p:nvGrpSpPr>
        <p:grpSpPr>
          <a:xfrm rot="16200000">
            <a:off x="4286911" y="1877596"/>
            <a:ext cx="1046296" cy="1452309"/>
            <a:chOff x="5943450" y="5164313"/>
            <a:chExt cx="796868" cy="1065519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CD372FE3-12E6-4AC2-B6C6-0B0D9C350D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1937" y="5237429"/>
              <a:ext cx="398381" cy="919281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9E6B44F-EA71-45D7-B988-D02681399162}"/>
                </a:ext>
              </a:extLst>
            </p:cNvPr>
            <p:cNvSpPr txBox="1"/>
            <p:nvPr/>
          </p:nvSpPr>
          <p:spPr>
            <a:xfrm rot="5400000">
              <a:off x="5609935" y="5497828"/>
              <a:ext cx="1065519" cy="398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Azure Databox Edge</a:t>
              </a:r>
            </a:p>
          </p:txBody>
        </p:sp>
      </p:grpSp>
      <p:grpSp>
        <p:nvGrpSpPr>
          <p:cNvPr id="706" name="Group 705">
            <a:extLst>
              <a:ext uri="{FF2B5EF4-FFF2-40B4-BE49-F238E27FC236}">
                <a16:creationId xmlns:a16="http://schemas.microsoft.com/office/drawing/2014/main" id="{7E257D2F-E8D5-4739-BCA2-CCA70A427FA2}"/>
              </a:ext>
            </a:extLst>
          </p:cNvPr>
          <p:cNvGrpSpPr/>
          <p:nvPr/>
        </p:nvGrpSpPr>
        <p:grpSpPr>
          <a:xfrm>
            <a:off x="5703052" y="1869275"/>
            <a:ext cx="3009085" cy="1491342"/>
            <a:chOff x="7391627" y="1834002"/>
            <a:chExt cx="3009085" cy="1491341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81763D46-5C0C-493A-9BE9-765ED2E2501F}"/>
                </a:ext>
              </a:extLst>
            </p:cNvPr>
            <p:cNvGrpSpPr/>
            <p:nvPr/>
          </p:nvGrpSpPr>
          <p:grpSpPr>
            <a:xfrm rot="16200000">
              <a:off x="8262199" y="1186830"/>
              <a:ext cx="1267941" cy="3009085"/>
              <a:chOff x="5774642" y="5237429"/>
              <a:chExt cx="965676" cy="2207682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CECC664A-B554-43A2-A86A-75A64B508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B95C2AD-F852-4CCA-83FA-1B9F61181431}"/>
                  </a:ext>
                </a:extLst>
              </p:cNvPr>
              <p:cNvSpPr txBox="1"/>
              <p:nvPr/>
            </p:nvSpPr>
            <p:spPr>
              <a:xfrm rot="5400000">
                <a:off x="5094913" y="6366893"/>
                <a:ext cx="1757947" cy="398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Azure </a:t>
                </a:r>
              </a:p>
              <a:p>
                <a:pPr algn="ctr" defTabSz="914377">
                  <a:defRPr/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Databox</a:t>
                </a:r>
              </a:p>
            </p:txBody>
          </p:sp>
        </p:grpSp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869ACC44-27C9-4B9D-8A73-B5D3763BAF2A}"/>
                </a:ext>
              </a:extLst>
            </p:cNvPr>
            <p:cNvGrpSpPr/>
            <p:nvPr/>
          </p:nvGrpSpPr>
          <p:grpSpPr>
            <a:xfrm>
              <a:off x="7899287" y="1834002"/>
              <a:ext cx="1939341" cy="1051768"/>
              <a:chOff x="6299201" y="4979988"/>
              <a:chExt cx="1987550" cy="1077913"/>
            </a:xfrm>
          </p:grpSpPr>
          <p:sp>
            <p:nvSpPr>
              <p:cNvPr id="424" name="Rectangle 273">
                <a:extLst>
                  <a:ext uri="{FF2B5EF4-FFF2-40B4-BE49-F238E27FC236}">
                    <a16:creationId xmlns:a16="http://schemas.microsoft.com/office/drawing/2014/main" id="{F04E3F4D-91F9-4FC4-A664-29D973351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1576" y="5340351"/>
                <a:ext cx="215900" cy="2079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5" name="Freeform 274">
                <a:extLst>
                  <a:ext uri="{FF2B5EF4-FFF2-40B4-BE49-F238E27FC236}">
                    <a16:creationId xmlns:a16="http://schemas.microsoft.com/office/drawing/2014/main" id="{16EE6B6E-0DE0-4A00-8F08-2095D297E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3689" y="5732463"/>
                <a:ext cx="160338" cy="76200"/>
              </a:xfrm>
              <a:custGeom>
                <a:avLst/>
                <a:gdLst>
                  <a:gd name="T0" fmla="*/ 0 w 101"/>
                  <a:gd name="T1" fmla="*/ 15 h 48"/>
                  <a:gd name="T2" fmla="*/ 81 w 101"/>
                  <a:gd name="T3" fmla="*/ 0 h 48"/>
                  <a:gd name="T4" fmla="*/ 101 w 101"/>
                  <a:gd name="T5" fmla="*/ 41 h 48"/>
                  <a:gd name="T6" fmla="*/ 0 w 101"/>
                  <a:gd name="T7" fmla="*/ 48 h 48"/>
                  <a:gd name="T8" fmla="*/ 0 w 101"/>
                  <a:gd name="T9" fmla="*/ 1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48">
                    <a:moveTo>
                      <a:pt x="0" y="15"/>
                    </a:moveTo>
                    <a:lnTo>
                      <a:pt x="81" y="0"/>
                    </a:lnTo>
                    <a:lnTo>
                      <a:pt x="101" y="41"/>
                    </a:lnTo>
                    <a:lnTo>
                      <a:pt x="0" y="48"/>
                    </a:ln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6" name="Rectangle 275">
                <a:extLst>
                  <a:ext uri="{FF2B5EF4-FFF2-40B4-BE49-F238E27FC236}">
                    <a16:creationId xmlns:a16="http://schemas.microsoft.com/office/drawing/2014/main" id="{57F13400-1388-40DD-A702-E283BC0FE1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75539" y="5791201"/>
                <a:ext cx="90488" cy="1143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7" name="Rectangle 276">
                <a:extLst>
                  <a:ext uri="{FF2B5EF4-FFF2-40B4-BE49-F238E27FC236}">
                    <a16:creationId xmlns:a16="http://schemas.microsoft.com/office/drawing/2014/main" id="{B52ECEAB-A874-4144-99E6-C4D8859AB1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75489" y="5759451"/>
                <a:ext cx="495300" cy="825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8" name="Rectangle 277">
                <a:extLst>
                  <a:ext uri="{FF2B5EF4-FFF2-40B4-BE49-F238E27FC236}">
                    <a16:creationId xmlns:a16="http://schemas.microsoft.com/office/drawing/2014/main" id="{22007834-8AD0-47FE-B623-BD3FC2F951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88251" y="5759451"/>
                <a:ext cx="225425" cy="14605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29" name="Oval 278">
                <a:extLst>
                  <a:ext uri="{FF2B5EF4-FFF2-40B4-BE49-F238E27FC236}">
                    <a16:creationId xmlns:a16="http://schemas.microsoft.com/office/drawing/2014/main" id="{02AB1602-C126-4E25-A8BC-BCDEE5BC9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85089" y="5287963"/>
                <a:ext cx="31750" cy="23813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0" name="Rectangle 279">
                <a:extLst>
                  <a:ext uri="{FF2B5EF4-FFF2-40B4-BE49-F238E27FC236}">
                    <a16:creationId xmlns:a16="http://schemas.microsoft.com/office/drawing/2014/main" id="{EFE0BC1B-3E0F-4BF8-8505-836F8B7E9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7776" y="5287963"/>
                <a:ext cx="101600" cy="23813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1" name="Freeform 280">
                <a:extLst>
                  <a:ext uri="{FF2B5EF4-FFF2-40B4-BE49-F238E27FC236}">
                    <a16:creationId xmlns:a16="http://schemas.microsoft.com/office/drawing/2014/main" id="{4A87BC45-3654-4FCB-8AFC-57F09DA77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676" y="5703888"/>
                <a:ext cx="309563" cy="87313"/>
              </a:xfrm>
              <a:custGeom>
                <a:avLst/>
                <a:gdLst>
                  <a:gd name="T0" fmla="*/ 88 w 89"/>
                  <a:gd name="T1" fmla="*/ 6 h 25"/>
                  <a:gd name="T2" fmla="*/ 85 w 89"/>
                  <a:gd name="T3" fmla="*/ 11 h 25"/>
                  <a:gd name="T4" fmla="*/ 6 w 89"/>
                  <a:gd name="T5" fmla="*/ 25 h 25"/>
                  <a:gd name="T6" fmla="*/ 1 w 89"/>
                  <a:gd name="T7" fmla="*/ 21 h 25"/>
                  <a:gd name="T8" fmla="*/ 1 w 89"/>
                  <a:gd name="T9" fmla="*/ 20 h 25"/>
                  <a:gd name="T10" fmla="*/ 5 w 89"/>
                  <a:gd name="T11" fmla="*/ 14 h 25"/>
                  <a:gd name="T12" fmla="*/ 83 w 89"/>
                  <a:gd name="T13" fmla="*/ 1 h 25"/>
                  <a:gd name="T14" fmla="*/ 88 w 89"/>
                  <a:gd name="T15" fmla="*/ 4 h 25"/>
                  <a:gd name="T16" fmla="*/ 88 w 89"/>
                  <a:gd name="T1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9" h="25">
                    <a:moveTo>
                      <a:pt x="88" y="6"/>
                    </a:moveTo>
                    <a:cubicBezTo>
                      <a:pt x="89" y="8"/>
                      <a:pt x="87" y="11"/>
                      <a:pt x="85" y="11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4" y="25"/>
                      <a:pt x="1" y="24"/>
                      <a:pt x="1" y="21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7"/>
                      <a:pt x="2" y="15"/>
                      <a:pt x="5" y="14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85" y="0"/>
                      <a:pt x="88" y="2"/>
                      <a:pt x="88" y="4"/>
                    </a:cubicBezTo>
                    <a:lnTo>
                      <a:pt x="88" y="6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2" name="Rectangle 281">
                <a:extLst>
                  <a:ext uri="{FF2B5EF4-FFF2-40B4-BE49-F238E27FC236}">
                    <a16:creationId xmlns:a16="http://schemas.microsoft.com/office/drawing/2014/main" id="{6936CFFA-8E36-434D-B554-89E5639BA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1576" y="5776913"/>
                <a:ext cx="204788" cy="69850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3" name="Rectangle 282">
                <a:extLst>
                  <a:ext uri="{FF2B5EF4-FFF2-40B4-BE49-F238E27FC236}">
                    <a16:creationId xmlns:a16="http://schemas.microsoft.com/office/drawing/2014/main" id="{C786E359-63CC-499E-BD14-B51415F4AD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1576" y="5776913"/>
                <a:ext cx="204788" cy="26988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4" name="Rectangle 283">
                <a:extLst>
                  <a:ext uri="{FF2B5EF4-FFF2-40B4-BE49-F238E27FC236}">
                    <a16:creationId xmlns:a16="http://schemas.microsoft.com/office/drawing/2014/main" id="{2C49E955-8BAC-4B26-B570-948D4A1244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7789" y="5759451"/>
                <a:ext cx="658813" cy="111125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5" name="Freeform 284">
                <a:extLst>
                  <a:ext uri="{FF2B5EF4-FFF2-40B4-BE49-F238E27FC236}">
                    <a16:creationId xmlns:a16="http://schemas.microsoft.com/office/drawing/2014/main" id="{3C6B28F0-C842-46D0-AE2F-43E51ACC4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3089" y="5697538"/>
                <a:ext cx="38100" cy="38100"/>
              </a:xfrm>
              <a:custGeom>
                <a:avLst/>
                <a:gdLst>
                  <a:gd name="T0" fmla="*/ 11 w 11"/>
                  <a:gd name="T1" fmla="*/ 7 h 11"/>
                  <a:gd name="T2" fmla="*/ 7 w 11"/>
                  <a:gd name="T3" fmla="*/ 11 h 11"/>
                  <a:gd name="T4" fmla="*/ 5 w 11"/>
                  <a:gd name="T5" fmla="*/ 11 h 11"/>
                  <a:gd name="T6" fmla="*/ 0 w 11"/>
                  <a:gd name="T7" fmla="*/ 7 h 11"/>
                  <a:gd name="T8" fmla="*/ 0 w 11"/>
                  <a:gd name="T9" fmla="*/ 4 h 11"/>
                  <a:gd name="T10" fmla="*/ 5 w 11"/>
                  <a:gd name="T11" fmla="*/ 0 h 11"/>
                  <a:gd name="T12" fmla="*/ 7 w 11"/>
                  <a:gd name="T13" fmla="*/ 0 h 11"/>
                  <a:gd name="T14" fmla="*/ 11 w 11"/>
                  <a:gd name="T15" fmla="*/ 4 h 11"/>
                  <a:gd name="T16" fmla="*/ 11 w 11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11" y="7"/>
                    </a:moveTo>
                    <a:cubicBezTo>
                      <a:pt x="11" y="9"/>
                      <a:pt x="9" y="11"/>
                      <a:pt x="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7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9" y="0"/>
                      <a:pt x="11" y="2"/>
                      <a:pt x="11" y="4"/>
                    </a:cubicBezTo>
                    <a:lnTo>
                      <a:pt x="11" y="7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6" name="Freeform 285">
                <a:extLst>
                  <a:ext uri="{FF2B5EF4-FFF2-40B4-BE49-F238E27FC236}">
                    <a16:creationId xmlns:a16="http://schemas.microsoft.com/office/drawing/2014/main" id="{1B996E64-674C-4B3E-9EF1-C6C85677B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789" y="5697538"/>
                <a:ext cx="430213" cy="241300"/>
              </a:xfrm>
              <a:custGeom>
                <a:avLst/>
                <a:gdLst>
                  <a:gd name="T0" fmla="*/ 15 w 271"/>
                  <a:gd name="T1" fmla="*/ 135 h 152"/>
                  <a:gd name="T2" fmla="*/ 105 w 271"/>
                  <a:gd name="T3" fmla="*/ 135 h 152"/>
                  <a:gd name="T4" fmla="*/ 243 w 271"/>
                  <a:gd name="T5" fmla="*/ 152 h 152"/>
                  <a:gd name="T6" fmla="*/ 271 w 271"/>
                  <a:gd name="T7" fmla="*/ 144 h 152"/>
                  <a:gd name="T8" fmla="*/ 271 w 271"/>
                  <a:gd name="T9" fmla="*/ 91 h 152"/>
                  <a:gd name="T10" fmla="*/ 258 w 271"/>
                  <a:gd name="T11" fmla="*/ 78 h 152"/>
                  <a:gd name="T12" fmla="*/ 234 w 271"/>
                  <a:gd name="T13" fmla="*/ 39 h 152"/>
                  <a:gd name="T14" fmla="*/ 197 w 271"/>
                  <a:gd name="T15" fmla="*/ 15 h 152"/>
                  <a:gd name="T16" fmla="*/ 140 w 271"/>
                  <a:gd name="T17" fmla="*/ 0 h 152"/>
                  <a:gd name="T18" fmla="*/ 0 w 271"/>
                  <a:gd name="T19" fmla="*/ 17 h 152"/>
                  <a:gd name="T20" fmla="*/ 32 w 271"/>
                  <a:gd name="T21" fmla="*/ 59 h 152"/>
                  <a:gd name="T22" fmla="*/ 15 w 271"/>
                  <a:gd name="T23" fmla="*/ 135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1" h="152">
                    <a:moveTo>
                      <a:pt x="15" y="135"/>
                    </a:moveTo>
                    <a:lnTo>
                      <a:pt x="105" y="135"/>
                    </a:lnTo>
                    <a:lnTo>
                      <a:pt x="243" y="152"/>
                    </a:lnTo>
                    <a:lnTo>
                      <a:pt x="271" y="144"/>
                    </a:lnTo>
                    <a:lnTo>
                      <a:pt x="271" y="91"/>
                    </a:lnTo>
                    <a:lnTo>
                      <a:pt x="258" y="78"/>
                    </a:lnTo>
                    <a:lnTo>
                      <a:pt x="234" y="39"/>
                    </a:lnTo>
                    <a:lnTo>
                      <a:pt x="197" y="15"/>
                    </a:lnTo>
                    <a:lnTo>
                      <a:pt x="140" y="0"/>
                    </a:lnTo>
                    <a:lnTo>
                      <a:pt x="0" y="17"/>
                    </a:lnTo>
                    <a:lnTo>
                      <a:pt x="32" y="59"/>
                    </a:lnTo>
                    <a:lnTo>
                      <a:pt x="15" y="1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7" name="Freeform 286">
                <a:extLst>
                  <a:ext uri="{FF2B5EF4-FFF2-40B4-BE49-F238E27FC236}">
                    <a16:creationId xmlns:a16="http://schemas.microsoft.com/office/drawing/2014/main" id="{4AD2D804-B774-4528-B47B-CBB92FFD9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7526" y="5519738"/>
                <a:ext cx="79375" cy="239713"/>
              </a:xfrm>
              <a:custGeom>
                <a:avLst/>
                <a:gdLst>
                  <a:gd name="T0" fmla="*/ 23 w 23"/>
                  <a:gd name="T1" fmla="*/ 64 h 69"/>
                  <a:gd name="T2" fmla="*/ 18 w 23"/>
                  <a:gd name="T3" fmla="*/ 69 h 69"/>
                  <a:gd name="T4" fmla="*/ 5 w 23"/>
                  <a:gd name="T5" fmla="*/ 59 h 69"/>
                  <a:gd name="T6" fmla="*/ 0 w 23"/>
                  <a:gd name="T7" fmla="*/ 47 h 69"/>
                  <a:gd name="T8" fmla="*/ 0 w 23"/>
                  <a:gd name="T9" fmla="*/ 5 h 69"/>
                  <a:gd name="T10" fmla="*/ 5 w 23"/>
                  <a:gd name="T11" fmla="*/ 0 h 69"/>
                  <a:gd name="T12" fmla="*/ 18 w 23"/>
                  <a:gd name="T13" fmla="*/ 0 h 69"/>
                  <a:gd name="T14" fmla="*/ 23 w 23"/>
                  <a:gd name="T15" fmla="*/ 5 h 69"/>
                  <a:gd name="T16" fmla="*/ 23 w 23"/>
                  <a:gd name="T17" fmla="*/ 64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69">
                    <a:moveTo>
                      <a:pt x="23" y="64"/>
                    </a:moveTo>
                    <a:cubicBezTo>
                      <a:pt x="23" y="67"/>
                      <a:pt x="20" y="69"/>
                      <a:pt x="18" y="69"/>
                    </a:cubicBezTo>
                    <a:cubicBezTo>
                      <a:pt x="5" y="59"/>
                      <a:pt x="5" y="59"/>
                      <a:pt x="5" y="59"/>
                    </a:cubicBezTo>
                    <a:cubicBezTo>
                      <a:pt x="2" y="59"/>
                      <a:pt x="0" y="50"/>
                      <a:pt x="0" y="4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20" y="0"/>
                      <a:pt x="23" y="2"/>
                      <a:pt x="23" y="5"/>
                    </a:cubicBezTo>
                    <a:lnTo>
                      <a:pt x="23" y="64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8" name="Freeform 287">
                <a:extLst>
                  <a:ext uri="{FF2B5EF4-FFF2-40B4-BE49-F238E27FC236}">
                    <a16:creationId xmlns:a16="http://schemas.microsoft.com/office/drawing/2014/main" id="{DD2BC2F5-E999-4E11-9333-84CF5F0D4C5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5489" y="5162551"/>
                <a:ext cx="1103313" cy="766763"/>
              </a:xfrm>
              <a:custGeom>
                <a:avLst/>
                <a:gdLst>
                  <a:gd name="T0" fmla="*/ 218 w 317"/>
                  <a:gd name="T1" fmla="*/ 103 h 221"/>
                  <a:gd name="T2" fmla="*/ 206 w 317"/>
                  <a:gd name="T3" fmla="*/ 93 h 221"/>
                  <a:gd name="T4" fmla="*/ 190 w 317"/>
                  <a:gd name="T5" fmla="*/ 54 h 221"/>
                  <a:gd name="T6" fmla="*/ 202 w 317"/>
                  <a:gd name="T7" fmla="*/ 54 h 221"/>
                  <a:gd name="T8" fmla="*/ 154 w 317"/>
                  <a:gd name="T9" fmla="*/ 36 h 221"/>
                  <a:gd name="T10" fmla="*/ 115 w 317"/>
                  <a:gd name="T11" fmla="*/ 36 h 221"/>
                  <a:gd name="T12" fmla="*/ 107 w 317"/>
                  <a:gd name="T13" fmla="*/ 50 h 221"/>
                  <a:gd name="T14" fmla="*/ 0 w 317"/>
                  <a:gd name="T15" fmla="*/ 0 h 221"/>
                  <a:gd name="T16" fmla="*/ 0 w 317"/>
                  <a:gd name="T17" fmla="*/ 177 h 221"/>
                  <a:gd name="T18" fmla="*/ 196 w 317"/>
                  <a:gd name="T19" fmla="*/ 177 h 221"/>
                  <a:gd name="T20" fmla="*/ 208 w 317"/>
                  <a:gd name="T21" fmla="*/ 200 h 221"/>
                  <a:gd name="T22" fmla="*/ 208 w 317"/>
                  <a:gd name="T23" fmla="*/ 221 h 221"/>
                  <a:gd name="T24" fmla="*/ 227 w 317"/>
                  <a:gd name="T25" fmla="*/ 221 h 221"/>
                  <a:gd name="T26" fmla="*/ 287 w 317"/>
                  <a:gd name="T27" fmla="*/ 158 h 221"/>
                  <a:gd name="T28" fmla="*/ 317 w 317"/>
                  <a:gd name="T29" fmla="*/ 165 h 221"/>
                  <a:gd name="T30" fmla="*/ 317 w 317"/>
                  <a:gd name="T31" fmla="*/ 103 h 221"/>
                  <a:gd name="T32" fmla="*/ 218 w 317"/>
                  <a:gd name="T33" fmla="*/ 103 h 221"/>
                  <a:gd name="T34" fmla="*/ 185 w 317"/>
                  <a:gd name="T35" fmla="*/ 97 h 221"/>
                  <a:gd name="T36" fmla="*/ 139 w 317"/>
                  <a:gd name="T37" fmla="*/ 97 h 221"/>
                  <a:gd name="T38" fmla="*/ 134 w 317"/>
                  <a:gd name="T39" fmla="*/ 93 h 221"/>
                  <a:gd name="T40" fmla="*/ 134 w 317"/>
                  <a:gd name="T41" fmla="*/ 64 h 221"/>
                  <a:gd name="T42" fmla="*/ 139 w 317"/>
                  <a:gd name="T43" fmla="*/ 59 h 221"/>
                  <a:gd name="T44" fmla="*/ 177 w 317"/>
                  <a:gd name="T45" fmla="*/ 59 h 221"/>
                  <a:gd name="T46" fmla="*/ 182 w 317"/>
                  <a:gd name="T47" fmla="*/ 64 h 221"/>
                  <a:gd name="T48" fmla="*/ 189 w 317"/>
                  <a:gd name="T49" fmla="*/ 93 h 221"/>
                  <a:gd name="T50" fmla="*/ 185 w 317"/>
                  <a:gd name="T51" fmla="*/ 97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17" h="221">
                    <a:moveTo>
                      <a:pt x="218" y="103"/>
                    </a:moveTo>
                    <a:cubicBezTo>
                      <a:pt x="210" y="103"/>
                      <a:pt x="209" y="98"/>
                      <a:pt x="206" y="93"/>
                    </a:cubicBezTo>
                    <a:cubicBezTo>
                      <a:pt x="200" y="83"/>
                      <a:pt x="190" y="54"/>
                      <a:pt x="190" y="54"/>
                    </a:cubicBezTo>
                    <a:cubicBezTo>
                      <a:pt x="202" y="54"/>
                      <a:pt x="202" y="54"/>
                      <a:pt x="202" y="54"/>
                    </a:cubicBezTo>
                    <a:cubicBezTo>
                      <a:pt x="202" y="54"/>
                      <a:pt x="181" y="36"/>
                      <a:pt x="154" y="36"/>
                    </a:cubicBezTo>
                    <a:cubicBezTo>
                      <a:pt x="127" y="36"/>
                      <a:pt x="115" y="36"/>
                      <a:pt x="115" y="36"/>
                    </a:cubicBezTo>
                    <a:cubicBezTo>
                      <a:pt x="115" y="36"/>
                      <a:pt x="107" y="38"/>
                      <a:pt x="107" y="50"/>
                    </a:cubicBezTo>
                    <a:cubicBezTo>
                      <a:pt x="107" y="35"/>
                      <a:pt x="101" y="0"/>
                      <a:pt x="0" y="0"/>
                    </a:cubicBezTo>
                    <a:cubicBezTo>
                      <a:pt x="0" y="6"/>
                      <a:pt x="0" y="177"/>
                      <a:pt x="0" y="177"/>
                    </a:cubicBezTo>
                    <a:cubicBezTo>
                      <a:pt x="0" y="177"/>
                      <a:pt x="183" y="177"/>
                      <a:pt x="196" y="177"/>
                    </a:cubicBezTo>
                    <a:cubicBezTo>
                      <a:pt x="210" y="177"/>
                      <a:pt x="208" y="188"/>
                      <a:pt x="208" y="200"/>
                    </a:cubicBezTo>
                    <a:cubicBezTo>
                      <a:pt x="208" y="221"/>
                      <a:pt x="208" y="221"/>
                      <a:pt x="208" y="221"/>
                    </a:cubicBezTo>
                    <a:cubicBezTo>
                      <a:pt x="227" y="221"/>
                      <a:pt x="227" y="221"/>
                      <a:pt x="227" y="221"/>
                    </a:cubicBezTo>
                    <a:cubicBezTo>
                      <a:pt x="227" y="221"/>
                      <a:pt x="223" y="158"/>
                      <a:pt x="287" y="158"/>
                    </a:cubicBezTo>
                    <a:cubicBezTo>
                      <a:pt x="305" y="158"/>
                      <a:pt x="317" y="165"/>
                      <a:pt x="317" y="165"/>
                    </a:cubicBezTo>
                    <a:cubicBezTo>
                      <a:pt x="317" y="103"/>
                      <a:pt x="317" y="103"/>
                      <a:pt x="317" y="103"/>
                    </a:cubicBezTo>
                    <a:cubicBezTo>
                      <a:pt x="317" y="103"/>
                      <a:pt x="226" y="103"/>
                      <a:pt x="218" y="103"/>
                    </a:cubicBezTo>
                    <a:close/>
                    <a:moveTo>
                      <a:pt x="185" y="97"/>
                    </a:moveTo>
                    <a:cubicBezTo>
                      <a:pt x="139" y="97"/>
                      <a:pt x="139" y="97"/>
                      <a:pt x="139" y="97"/>
                    </a:cubicBezTo>
                    <a:cubicBezTo>
                      <a:pt x="136" y="97"/>
                      <a:pt x="134" y="95"/>
                      <a:pt x="134" y="93"/>
                    </a:cubicBezTo>
                    <a:cubicBezTo>
                      <a:pt x="134" y="64"/>
                      <a:pt x="134" y="64"/>
                      <a:pt x="134" y="64"/>
                    </a:cubicBezTo>
                    <a:cubicBezTo>
                      <a:pt x="134" y="61"/>
                      <a:pt x="136" y="59"/>
                      <a:pt x="139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80" y="59"/>
                      <a:pt x="182" y="61"/>
                      <a:pt x="182" y="64"/>
                    </a:cubicBezTo>
                    <a:cubicBezTo>
                      <a:pt x="189" y="93"/>
                      <a:pt x="189" y="93"/>
                      <a:pt x="189" y="93"/>
                    </a:cubicBezTo>
                    <a:cubicBezTo>
                      <a:pt x="189" y="95"/>
                      <a:pt x="187" y="97"/>
                      <a:pt x="185" y="9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39" name="Oval 288">
                <a:extLst>
                  <a:ext uri="{FF2B5EF4-FFF2-40B4-BE49-F238E27FC236}">
                    <a16:creationId xmlns:a16="http://schemas.microsoft.com/office/drawing/2014/main" id="{57AD28DE-E8B2-42C4-BD9F-629341453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07339" y="5753101"/>
                <a:ext cx="306388" cy="3048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0" name="Oval 289">
                <a:extLst>
                  <a:ext uri="{FF2B5EF4-FFF2-40B4-BE49-F238E27FC236}">
                    <a16:creationId xmlns:a16="http://schemas.microsoft.com/office/drawing/2014/main" id="{398860C8-6DE9-4739-AFAC-1A879E5AE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77189" y="5818188"/>
                <a:ext cx="171450" cy="16986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1" name="Oval 290">
                <a:extLst>
                  <a:ext uri="{FF2B5EF4-FFF2-40B4-BE49-F238E27FC236}">
                    <a16:creationId xmlns:a16="http://schemas.microsoft.com/office/drawing/2014/main" id="{65D38356-54D1-4944-9ADC-6698B809B5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05764" y="5846763"/>
                <a:ext cx="111125" cy="114300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2" name="Freeform 291">
                <a:extLst>
                  <a:ext uri="{FF2B5EF4-FFF2-40B4-BE49-F238E27FC236}">
                    <a16:creationId xmlns:a16="http://schemas.microsoft.com/office/drawing/2014/main" id="{50108C7E-026D-4FD1-87AF-00C9B7F32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1726" y="5357813"/>
                <a:ext cx="76200" cy="433388"/>
              </a:xfrm>
              <a:custGeom>
                <a:avLst/>
                <a:gdLst>
                  <a:gd name="T0" fmla="*/ 0 w 22"/>
                  <a:gd name="T1" fmla="*/ 120 h 125"/>
                  <a:gd name="T2" fmla="*/ 4 w 22"/>
                  <a:gd name="T3" fmla="*/ 125 h 125"/>
                  <a:gd name="T4" fmla="*/ 18 w 22"/>
                  <a:gd name="T5" fmla="*/ 125 h 125"/>
                  <a:gd name="T6" fmla="*/ 22 w 22"/>
                  <a:gd name="T7" fmla="*/ 120 h 125"/>
                  <a:gd name="T8" fmla="*/ 22 w 22"/>
                  <a:gd name="T9" fmla="*/ 5 h 125"/>
                  <a:gd name="T10" fmla="*/ 18 w 22"/>
                  <a:gd name="T11" fmla="*/ 0 h 125"/>
                  <a:gd name="T12" fmla="*/ 4 w 22"/>
                  <a:gd name="T13" fmla="*/ 0 h 125"/>
                  <a:gd name="T14" fmla="*/ 0 w 22"/>
                  <a:gd name="T15" fmla="*/ 5 h 125"/>
                  <a:gd name="T16" fmla="*/ 0 w 22"/>
                  <a:gd name="T17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125">
                    <a:moveTo>
                      <a:pt x="0" y="120"/>
                    </a:moveTo>
                    <a:cubicBezTo>
                      <a:pt x="0" y="123"/>
                      <a:pt x="2" y="125"/>
                      <a:pt x="4" y="125"/>
                    </a:cubicBezTo>
                    <a:cubicBezTo>
                      <a:pt x="18" y="125"/>
                      <a:pt x="18" y="125"/>
                      <a:pt x="18" y="125"/>
                    </a:cubicBezTo>
                    <a:cubicBezTo>
                      <a:pt x="20" y="125"/>
                      <a:pt x="22" y="123"/>
                      <a:pt x="22" y="120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2"/>
                      <a:pt x="20" y="0"/>
                      <a:pt x="1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3" name="Freeform 292">
                <a:extLst>
                  <a:ext uri="{FF2B5EF4-FFF2-40B4-BE49-F238E27FC236}">
                    <a16:creationId xmlns:a16="http://schemas.microsoft.com/office/drawing/2014/main" id="{59556641-20F9-4BB1-9FE1-F74DA77AB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5376" y="4979988"/>
                <a:ext cx="58738" cy="419100"/>
              </a:xfrm>
              <a:custGeom>
                <a:avLst/>
                <a:gdLst>
                  <a:gd name="T0" fmla="*/ 17 w 17"/>
                  <a:gd name="T1" fmla="*/ 109 h 121"/>
                  <a:gd name="T2" fmla="*/ 17 w 17"/>
                  <a:gd name="T3" fmla="*/ 108 h 121"/>
                  <a:gd name="T4" fmla="*/ 17 w 17"/>
                  <a:gd name="T5" fmla="*/ 20 h 121"/>
                  <a:gd name="T6" fmla="*/ 0 w 17"/>
                  <a:gd name="T7" fmla="*/ 0 h 121"/>
                  <a:gd name="T8" fmla="*/ 0 w 17"/>
                  <a:gd name="T9" fmla="*/ 9 h 121"/>
                  <a:gd name="T10" fmla="*/ 8 w 17"/>
                  <a:gd name="T11" fmla="*/ 24 h 121"/>
                  <a:gd name="T12" fmla="*/ 8 w 17"/>
                  <a:gd name="T13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21">
                    <a:moveTo>
                      <a:pt x="17" y="109"/>
                    </a:moveTo>
                    <a:cubicBezTo>
                      <a:pt x="17" y="109"/>
                      <a:pt x="17" y="109"/>
                      <a:pt x="17" y="108"/>
                    </a:cubicBezTo>
                    <a:cubicBezTo>
                      <a:pt x="17" y="97"/>
                      <a:pt x="17" y="32"/>
                      <a:pt x="17" y="20"/>
                    </a:cubicBezTo>
                    <a:cubicBezTo>
                      <a:pt x="17" y="6"/>
                      <a:pt x="10" y="0"/>
                      <a:pt x="0" y="0"/>
                    </a:cubicBezTo>
                    <a:cubicBezTo>
                      <a:pt x="0" y="2"/>
                      <a:pt x="0" y="9"/>
                      <a:pt x="0" y="9"/>
                    </a:cubicBezTo>
                    <a:cubicBezTo>
                      <a:pt x="0" y="9"/>
                      <a:pt x="8" y="8"/>
                      <a:pt x="8" y="24"/>
                    </a:cubicBezTo>
                    <a:cubicBezTo>
                      <a:pt x="8" y="34"/>
                      <a:pt x="8" y="121"/>
                      <a:pt x="8" y="121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4" name="Freeform 293">
                <a:extLst>
                  <a:ext uri="{FF2B5EF4-FFF2-40B4-BE49-F238E27FC236}">
                    <a16:creationId xmlns:a16="http://schemas.microsoft.com/office/drawing/2014/main" id="{66F98487-B84D-4C93-907D-C4009ADB6F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04114" y="5232401"/>
                <a:ext cx="169863" cy="61913"/>
              </a:xfrm>
              <a:custGeom>
                <a:avLst/>
                <a:gdLst>
                  <a:gd name="T0" fmla="*/ 39 w 49"/>
                  <a:gd name="T1" fmla="*/ 11 h 18"/>
                  <a:gd name="T2" fmla="*/ 48 w 49"/>
                  <a:gd name="T3" fmla="*/ 18 h 18"/>
                  <a:gd name="T4" fmla="*/ 49 w 49"/>
                  <a:gd name="T5" fmla="*/ 18 h 18"/>
                  <a:gd name="T6" fmla="*/ 49 w 49"/>
                  <a:gd name="T7" fmla="*/ 0 h 18"/>
                  <a:gd name="T8" fmla="*/ 48 w 49"/>
                  <a:gd name="T9" fmla="*/ 0 h 18"/>
                  <a:gd name="T10" fmla="*/ 39 w 49"/>
                  <a:gd name="T11" fmla="*/ 7 h 18"/>
                  <a:gd name="T12" fmla="*/ 0 w 49"/>
                  <a:gd name="T13" fmla="*/ 7 h 18"/>
                  <a:gd name="T14" fmla="*/ 0 w 49"/>
                  <a:gd name="T15" fmla="*/ 11 h 18"/>
                  <a:gd name="T16" fmla="*/ 39 w 49"/>
                  <a:gd name="T17" fmla="*/ 1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18">
                    <a:moveTo>
                      <a:pt x="39" y="11"/>
                    </a:moveTo>
                    <a:cubicBezTo>
                      <a:pt x="43" y="11"/>
                      <a:pt x="47" y="14"/>
                      <a:pt x="48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7" y="4"/>
                      <a:pt x="43" y="6"/>
                      <a:pt x="39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39" y="11"/>
                      <a:pt x="39" y="11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5" name="Oval 294">
                <a:extLst>
                  <a:ext uri="{FF2B5EF4-FFF2-40B4-BE49-F238E27FC236}">
                    <a16:creationId xmlns:a16="http://schemas.microsoft.com/office/drawing/2014/main" id="{028BA799-9FD0-4D4C-B831-1DCC49642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32751" y="5873751"/>
                <a:ext cx="55563" cy="58738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6" name="Freeform 295">
                <a:extLst>
                  <a:ext uri="{FF2B5EF4-FFF2-40B4-BE49-F238E27FC236}">
                    <a16:creationId xmlns:a16="http://schemas.microsoft.com/office/drawing/2014/main" id="{94343BEF-CE6A-455A-A44F-BEEDE8801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6564" y="5859463"/>
                <a:ext cx="11113" cy="11113"/>
              </a:xfrm>
              <a:custGeom>
                <a:avLst/>
                <a:gdLst>
                  <a:gd name="T0" fmla="*/ 0 w 7"/>
                  <a:gd name="T1" fmla="*/ 7 h 7"/>
                  <a:gd name="T2" fmla="*/ 0 w 7"/>
                  <a:gd name="T3" fmla="*/ 2 h 7"/>
                  <a:gd name="T4" fmla="*/ 0 w 7"/>
                  <a:gd name="T5" fmla="*/ 0 h 7"/>
                  <a:gd name="T6" fmla="*/ 5 w 7"/>
                  <a:gd name="T7" fmla="*/ 0 h 7"/>
                  <a:gd name="T8" fmla="*/ 7 w 7"/>
                  <a:gd name="T9" fmla="*/ 2 h 7"/>
                  <a:gd name="T10" fmla="*/ 5 w 7"/>
                  <a:gd name="T11" fmla="*/ 7 h 7"/>
                  <a:gd name="T12" fmla="*/ 0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0" y="2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5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7" name="Freeform 296">
                <a:extLst>
                  <a:ext uri="{FF2B5EF4-FFF2-40B4-BE49-F238E27FC236}">
                    <a16:creationId xmlns:a16="http://schemas.microsoft.com/office/drawing/2014/main" id="{0334D781-52E4-4C03-A982-074525CDF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6564" y="5938838"/>
                <a:ext cx="11113" cy="11113"/>
              </a:xfrm>
              <a:custGeom>
                <a:avLst/>
                <a:gdLst>
                  <a:gd name="T0" fmla="*/ 0 w 7"/>
                  <a:gd name="T1" fmla="*/ 7 h 7"/>
                  <a:gd name="T2" fmla="*/ 0 w 7"/>
                  <a:gd name="T3" fmla="*/ 3 h 7"/>
                  <a:gd name="T4" fmla="*/ 0 w 7"/>
                  <a:gd name="T5" fmla="*/ 0 h 7"/>
                  <a:gd name="T6" fmla="*/ 5 w 7"/>
                  <a:gd name="T7" fmla="*/ 0 h 7"/>
                  <a:gd name="T8" fmla="*/ 7 w 7"/>
                  <a:gd name="T9" fmla="*/ 3 h 7"/>
                  <a:gd name="T10" fmla="*/ 5 w 7"/>
                  <a:gd name="T11" fmla="*/ 7 h 7"/>
                  <a:gd name="T12" fmla="*/ 0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0" y="7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7" y="3"/>
                    </a:lnTo>
                    <a:lnTo>
                      <a:pt x="5" y="7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8" name="Freeform 297">
                <a:extLst>
                  <a:ext uri="{FF2B5EF4-FFF2-40B4-BE49-F238E27FC236}">
                    <a16:creationId xmlns:a16="http://schemas.microsoft.com/office/drawing/2014/main" id="{422331DB-DA5B-4230-9849-C107F9449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5289" y="5897563"/>
                <a:ext cx="11113" cy="11113"/>
              </a:xfrm>
              <a:custGeom>
                <a:avLst/>
                <a:gdLst>
                  <a:gd name="T0" fmla="*/ 7 w 7"/>
                  <a:gd name="T1" fmla="*/ 7 h 7"/>
                  <a:gd name="T2" fmla="*/ 5 w 7"/>
                  <a:gd name="T3" fmla="*/ 7 h 7"/>
                  <a:gd name="T4" fmla="*/ 0 w 7"/>
                  <a:gd name="T5" fmla="*/ 7 h 7"/>
                  <a:gd name="T6" fmla="*/ 0 w 7"/>
                  <a:gd name="T7" fmla="*/ 2 h 7"/>
                  <a:gd name="T8" fmla="*/ 5 w 7"/>
                  <a:gd name="T9" fmla="*/ 0 h 7"/>
                  <a:gd name="T10" fmla="*/ 7 w 7"/>
                  <a:gd name="T11" fmla="*/ 2 h 7"/>
                  <a:gd name="T12" fmla="*/ 7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7"/>
                    </a:moveTo>
                    <a:lnTo>
                      <a:pt x="5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49" name="Freeform 298">
                <a:extLst>
                  <a:ext uri="{FF2B5EF4-FFF2-40B4-BE49-F238E27FC236}">
                    <a16:creationId xmlns:a16="http://schemas.microsoft.com/office/drawing/2014/main" id="{2896F1D5-C4BA-49EC-9376-A9B904944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6251" y="5897563"/>
                <a:ext cx="9525" cy="11113"/>
              </a:xfrm>
              <a:custGeom>
                <a:avLst/>
                <a:gdLst>
                  <a:gd name="T0" fmla="*/ 6 w 6"/>
                  <a:gd name="T1" fmla="*/ 7 h 7"/>
                  <a:gd name="T2" fmla="*/ 4 w 6"/>
                  <a:gd name="T3" fmla="*/ 7 h 7"/>
                  <a:gd name="T4" fmla="*/ 0 w 6"/>
                  <a:gd name="T5" fmla="*/ 7 h 7"/>
                  <a:gd name="T6" fmla="*/ 0 w 6"/>
                  <a:gd name="T7" fmla="*/ 2 h 7"/>
                  <a:gd name="T8" fmla="*/ 4 w 6"/>
                  <a:gd name="T9" fmla="*/ 0 h 7"/>
                  <a:gd name="T10" fmla="*/ 6 w 6"/>
                  <a:gd name="T11" fmla="*/ 2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4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0" name="Freeform 299">
                <a:extLst>
                  <a:ext uri="{FF2B5EF4-FFF2-40B4-BE49-F238E27FC236}">
                    <a16:creationId xmlns:a16="http://schemas.microsoft.com/office/drawing/2014/main" id="{3B80398A-CD07-4F28-B7A8-2DBBF342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6401" y="5926138"/>
                <a:ext cx="14288" cy="12700"/>
              </a:xfrm>
              <a:custGeom>
                <a:avLst/>
                <a:gdLst>
                  <a:gd name="T0" fmla="*/ 9 w 9"/>
                  <a:gd name="T1" fmla="*/ 4 h 8"/>
                  <a:gd name="T2" fmla="*/ 6 w 9"/>
                  <a:gd name="T3" fmla="*/ 6 h 8"/>
                  <a:gd name="T4" fmla="*/ 4 w 9"/>
                  <a:gd name="T5" fmla="*/ 8 h 8"/>
                  <a:gd name="T6" fmla="*/ 0 w 9"/>
                  <a:gd name="T7" fmla="*/ 4 h 8"/>
                  <a:gd name="T8" fmla="*/ 2 w 9"/>
                  <a:gd name="T9" fmla="*/ 2 h 8"/>
                  <a:gd name="T10" fmla="*/ 4 w 9"/>
                  <a:gd name="T11" fmla="*/ 0 h 8"/>
                  <a:gd name="T12" fmla="*/ 9 w 9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9" y="4"/>
                    </a:moveTo>
                    <a:lnTo>
                      <a:pt x="6" y="6"/>
                    </a:lnTo>
                    <a:lnTo>
                      <a:pt x="4" y="8"/>
                    </a:lnTo>
                    <a:lnTo>
                      <a:pt x="0" y="4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9" y="4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1" name="Freeform 300">
                <a:extLst>
                  <a:ext uri="{FF2B5EF4-FFF2-40B4-BE49-F238E27FC236}">
                    <a16:creationId xmlns:a16="http://schemas.microsoft.com/office/drawing/2014/main" id="{B9C441BD-3453-40D6-90FC-D52379157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9" y="5870576"/>
                <a:ext cx="11113" cy="9525"/>
              </a:xfrm>
              <a:custGeom>
                <a:avLst/>
                <a:gdLst>
                  <a:gd name="T0" fmla="*/ 7 w 7"/>
                  <a:gd name="T1" fmla="*/ 2 h 6"/>
                  <a:gd name="T2" fmla="*/ 7 w 7"/>
                  <a:gd name="T3" fmla="*/ 6 h 6"/>
                  <a:gd name="T4" fmla="*/ 2 w 7"/>
                  <a:gd name="T5" fmla="*/ 6 h 6"/>
                  <a:gd name="T6" fmla="*/ 0 w 7"/>
                  <a:gd name="T7" fmla="*/ 4 h 6"/>
                  <a:gd name="T8" fmla="*/ 0 w 7"/>
                  <a:gd name="T9" fmla="*/ 0 h 6"/>
                  <a:gd name="T10" fmla="*/ 4 w 7"/>
                  <a:gd name="T11" fmla="*/ 0 h 6"/>
                  <a:gd name="T12" fmla="*/ 7 w 7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lnTo>
                      <a:pt x="7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2" name="Freeform 301">
                <a:extLst>
                  <a:ext uri="{FF2B5EF4-FFF2-40B4-BE49-F238E27FC236}">
                    <a16:creationId xmlns:a16="http://schemas.microsoft.com/office/drawing/2014/main" id="{ED4A2EAE-F243-4017-9F23-22F11E64B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9" y="5926138"/>
                <a:ext cx="11113" cy="12700"/>
              </a:xfrm>
              <a:custGeom>
                <a:avLst/>
                <a:gdLst>
                  <a:gd name="T0" fmla="*/ 2 w 7"/>
                  <a:gd name="T1" fmla="*/ 0 h 8"/>
                  <a:gd name="T2" fmla="*/ 7 w 7"/>
                  <a:gd name="T3" fmla="*/ 2 h 8"/>
                  <a:gd name="T4" fmla="*/ 7 w 7"/>
                  <a:gd name="T5" fmla="*/ 4 h 8"/>
                  <a:gd name="T6" fmla="*/ 4 w 7"/>
                  <a:gd name="T7" fmla="*/ 8 h 8"/>
                  <a:gd name="T8" fmla="*/ 0 w 7"/>
                  <a:gd name="T9" fmla="*/ 6 h 8"/>
                  <a:gd name="T10" fmla="*/ 0 w 7"/>
                  <a:gd name="T11" fmla="*/ 4 h 8"/>
                  <a:gd name="T12" fmla="*/ 2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4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3" name="Freeform 302">
                <a:extLst>
                  <a:ext uri="{FF2B5EF4-FFF2-40B4-BE49-F238E27FC236}">
                    <a16:creationId xmlns:a16="http://schemas.microsoft.com/office/drawing/2014/main" id="{5DC6F150-198A-4929-A3DF-4CA68406B1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6401" y="5870576"/>
                <a:ext cx="14288" cy="9525"/>
              </a:xfrm>
              <a:custGeom>
                <a:avLst/>
                <a:gdLst>
                  <a:gd name="T0" fmla="*/ 4 w 9"/>
                  <a:gd name="T1" fmla="*/ 0 h 6"/>
                  <a:gd name="T2" fmla="*/ 6 w 9"/>
                  <a:gd name="T3" fmla="*/ 0 h 6"/>
                  <a:gd name="T4" fmla="*/ 9 w 9"/>
                  <a:gd name="T5" fmla="*/ 4 h 6"/>
                  <a:gd name="T6" fmla="*/ 4 w 9"/>
                  <a:gd name="T7" fmla="*/ 6 h 6"/>
                  <a:gd name="T8" fmla="*/ 2 w 9"/>
                  <a:gd name="T9" fmla="*/ 6 h 6"/>
                  <a:gd name="T10" fmla="*/ 0 w 9"/>
                  <a:gd name="T11" fmla="*/ 2 h 6"/>
                  <a:gd name="T12" fmla="*/ 4 w 9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4" y="0"/>
                    </a:moveTo>
                    <a:lnTo>
                      <a:pt x="6" y="0"/>
                    </a:lnTo>
                    <a:lnTo>
                      <a:pt x="9" y="4"/>
                    </a:lnTo>
                    <a:lnTo>
                      <a:pt x="4" y="6"/>
                    </a:lnTo>
                    <a:lnTo>
                      <a:pt x="2" y="6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4" name="Freeform 303">
                <a:extLst>
                  <a:ext uri="{FF2B5EF4-FFF2-40B4-BE49-F238E27FC236}">
                    <a16:creationId xmlns:a16="http://schemas.microsoft.com/office/drawing/2014/main" id="{192FB979-5895-4F34-9318-43E0709EC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389" y="5824538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4 h 4"/>
                  <a:gd name="T4" fmla="*/ 1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1 w 5"/>
                  <a:gd name="T11" fmla="*/ 0 h 4"/>
                  <a:gd name="T12" fmla="*/ 3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5" name="Freeform 304">
                <a:extLst>
                  <a:ext uri="{FF2B5EF4-FFF2-40B4-BE49-F238E27FC236}">
                    <a16:creationId xmlns:a16="http://schemas.microsoft.com/office/drawing/2014/main" id="{4DA18430-A598-48C0-866F-F8CCBE734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389" y="5967413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4 h 4"/>
                  <a:gd name="T4" fmla="*/ 1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1 w 5"/>
                  <a:gd name="T11" fmla="*/ 0 h 4"/>
                  <a:gd name="T12" fmla="*/ 3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6" name="Freeform 305">
                <a:extLst>
                  <a:ext uri="{FF2B5EF4-FFF2-40B4-BE49-F238E27FC236}">
                    <a16:creationId xmlns:a16="http://schemas.microsoft.com/office/drawing/2014/main" id="{BF13D3C6-4D4F-4459-9FD8-62B03C378D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3539" y="5894388"/>
                <a:ext cx="14288" cy="1746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2 w 4"/>
                  <a:gd name="T7" fmla="*/ 5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2 h 5"/>
                  <a:gd name="T14" fmla="*/ 2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7" name="Freeform 306">
                <a:extLst>
                  <a:ext uri="{FF2B5EF4-FFF2-40B4-BE49-F238E27FC236}">
                    <a16:creationId xmlns:a16="http://schemas.microsoft.com/office/drawing/2014/main" id="{1AB3E064-90A5-4536-A127-0B5184992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6414" y="5894388"/>
                <a:ext cx="11113" cy="17463"/>
              </a:xfrm>
              <a:custGeom>
                <a:avLst/>
                <a:gdLst>
                  <a:gd name="T0" fmla="*/ 1 w 3"/>
                  <a:gd name="T1" fmla="*/ 0 h 5"/>
                  <a:gd name="T2" fmla="*/ 3 w 3"/>
                  <a:gd name="T3" fmla="*/ 2 h 5"/>
                  <a:gd name="T4" fmla="*/ 3 w 3"/>
                  <a:gd name="T5" fmla="*/ 3 h 5"/>
                  <a:gd name="T6" fmla="*/ 1 w 3"/>
                  <a:gd name="T7" fmla="*/ 5 h 5"/>
                  <a:gd name="T8" fmla="*/ 1 w 3"/>
                  <a:gd name="T9" fmla="*/ 5 h 5"/>
                  <a:gd name="T10" fmla="*/ 0 w 3"/>
                  <a:gd name="T11" fmla="*/ 3 h 5"/>
                  <a:gd name="T12" fmla="*/ 0 w 3"/>
                  <a:gd name="T13" fmla="*/ 2 h 5"/>
                  <a:gd name="T14" fmla="*/ 1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1" y="0"/>
                    </a:moveTo>
                    <a:cubicBezTo>
                      <a:pt x="3" y="0"/>
                      <a:pt x="3" y="1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8" name="Freeform 307">
                <a:extLst>
                  <a:ext uri="{FF2B5EF4-FFF2-40B4-BE49-F238E27FC236}">
                    <a16:creationId xmlns:a16="http://schemas.microsoft.com/office/drawing/2014/main" id="{509A79BB-4A55-46E1-9ECF-6E6D89873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5859463"/>
                <a:ext cx="17463" cy="20638"/>
              </a:xfrm>
              <a:custGeom>
                <a:avLst/>
                <a:gdLst>
                  <a:gd name="T0" fmla="*/ 4 w 5"/>
                  <a:gd name="T1" fmla="*/ 0 h 6"/>
                  <a:gd name="T2" fmla="*/ 5 w 5"/>
                  <a:gd name="T3" fmla="*/ 3 h 6"/>
                  <a:gd name="T4" fmla="*/ 4 w 5"/>
                  <a:gd name="T5" fmla="*/ 4 h 6"/>
                  <a:gd name="T6" fmla="*/ 1 w 5"/>
                  <a:gd name="T7" fmla="*/ 5 h 6"/>
                  <a:gd name="T8" fmla="*/ 1 w 5"/>
                  <a:gd name="T9" fmla="*/ 5 h 6"/>
                  <a:gd name="T10" fmla="*/ 1 w 5"/>
                  <a:gd name="T11" fmla="*/ 3 h 6"/>
                  <a:gd name="T12" fmla="*/ 1 w 5"/>
                  <a:gd name="T13" fmla="*/ 1 h 6"/>
                  <a:gd name="T14" fmla="*/ 4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2" y="6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59" name="Freeform 308">
                <a:extLst>
                  <a:ext uri="{FF2B5EF4-FFF2-40B4-BE49-F238E27FC236}">
                    <a16:creationId xmlns:a16="http://schemas.microsoft.com/office/drawing/2014/main" id="{72F41D00-0260-4B55-9B5F-5B19BFBAB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4" y="5926138"/>
                <a:ext cx="20638" cy="20638"/>
              </a:xfrm>
              <a:custGeom>
                <a:avLst/>
                <a:gdLst>
                  <a:gd name="T0" fmla="*/ 4 w 6"/>
                  <a:gd name="T1" fmla="*/ 1 h 6"/>
                  <a:gd name="T2" fmla="*/ 5 w 6"/>
                  <a:gd name="T3" fmla="*/ 4 h 6"/>
                  <a:gd name="T4" fmla="*/ 4 w 6"/>
                  <a:gd name="T5" fmla="*/ 5 h 6"/>
                  <a:gd name="T6" fmla="*/ 2 w 6"/>
                  <a:gd name="T7" fmla="*/ 6 h 6"/>
                  <a:gd name="T8" fmla="*/ 2 w 6"/>
                  <a:gd name="T9" fmla="*/ 6 h 6"/>
                  <a:gd name="T10" fmla="*/ 1 w 6"/>
                  <a:gd name="T11" fmla="*/ 3 h 6"/>
                  <a:gd name="T12" fmla="*/ 2 w 6"/>
                  <a:gd name="T13" fmla="*/ 2 h 6"/>
                  <a:gd name="T14" fmla="*/ 4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5" y="2"/>
                      <a:pt x="6" y="3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0" name="Freeform 309">
                <a:extLst>
                  <a:ext uri="{FF2B5EF4-FFF2-40B4-BE49-F238E27FC236}">
                    <a16:creationId xmlns:a16="http://schemas.microsoft.com/office/drawing/2014/main" id="{D08E528C-C65B-441C-8545-98443480F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8464" y="5956301"/>
                <a:ext cx="17463" cy="17463"/>
              </a:xfrm>
              <a:custGeom>
                <a:avLst/>
                <a:gdLst>
                  <a:gd name="T0" fmla="*/ 0 w 5"/>
                  <a:gd name="T1" fmla="*/ 1 h 5"/>
                  <a:gd name="T2" fmla="*/ 3 w 5"/>
                  <a:gd name="T3" fmla="*/ 0 h 5"/>
                  <a:gd name="T4" fmla="*/ 4 w 5"/>
                  <a:gd name="T5" fmla="*/ 1 h 5"/>
                  <a:gd name="T6" fmla="*/ 5 w 5"/>
                  <a:gd name="T7" fmla="*/ 4 h 5"/>
                  <a:gd name="T8" fmla="*/ 5 w 5"/>
                  <a:gd name="T9" fmla="*/ 4 h 5"/>
                  <a:gd name="T10" fmla="*/ 2 w 5"/>
                  <a:gd name="T11" fmla="*/ 4 h 5"/>
                  <a:gd name="T12" fmla="*/ 1 w 5"/>
                  <a:gd name="T13" fmla="*/ 4 h 5"/>
                  <a:gd name="T14" fmla="*/ 0 w 5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1" name="Freeform 310">
                <a:extLst>
                  <a:ext uri="{FF2B5EF4-FFF2-40B4-BE49-F238E27FC236}">
                    <a16:creationId xmlns:a16="http://schemas.microsoft.com/office/drawing/2014/main" id="{7DE048D4-00F9-412B-8DDA-353F7206DB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5139" y="5832476"/>
                <a:ext cx="20638" cy="20638"/>
              </a:xfrm>
              <a:custGeom>
                <a:avLst/>
                <a:gdLst>
                  <a:gd name="T0" fmla="*/ 1 w 6"/>
                  <a:gd name="T1" fmla="*/ 2 h 6"/>
                  <a:gd name="T2" fmla="*/ 3 w 6"/>
                  <a:gd name="T3" fmla="*/ 1 h 6"/>
                  <a:gd name="T4" fmla="*/ 5 w 6"/>
                  <a:gd name="T5" fmla="*/ 2 h 6"/>
                  <a:gd name="T6" fmla="*/ 5 w 6"/>
                  <a:gd name="T7" fmla="*/ 4 h 6"/>
                  <a:gd name="T8" fmla="*/ 5 w 6"/>
                  <a:gd name="T9" fmla="*/ 4 h 6"/>
                  <a:gd name="T10" fmla="*/ 3 w 6"/>
                  <a:gd name="T11" fmla="*/ 5 h 6"/>
                  <a:gd name="T12" fmla="*/ 1 w 6"/>
                  <a:gd name="T13" fmla="*/ 4 h 6"/>
                  <a:gd name="T14" fmla="*/ 1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6"/>
                      <a:pt x="3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2" name="Freeform 311">
                <a:extLst>
                  <a:ext uri="{FF2B5EF4-FFF2-40B4-BE49-F238E27FC236}">
                    <a16:creationId xmlns:a16="http://schemas.microsoft.com/office/drawing/2014/main" id="{03A350B1-05E5-4195-AB3C-69499402A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5289" y="5835651"/>
                <a:ext cx="20638" cy="17463"/>
              </a:xfrm>
              <a:custGeom>
                <a:avLst/>
                <a:gdLst>
                  <a:gd name="T0" fmla="*/ 5 w 6"/>
                  <a:gd name="T1" fmla="*/ 1 h 5"/>
                  <a:gd name="T2" fmla="*/ 5 w 6"/>
                  <a:gd name="T3" fmla="*/ 4 h 5"/>
                  <a:gd name="T4" fmla="*/ 3 w 6"/>
                  <a:gd name="T5" fmla="*/ 4 h 5"/>
                  <a:gd name="T6" fmla="*/ 1 w 6"/>
                  <a:gd name="T7" fmla="*/ 4 h 5"/>
                  <a:gd name="T8" fmla="*/ 1 w 6"/>
                  <a:gd name="T9" fmla="*/ 4 h 5"/>
                  <a:gd name="T10" fmla="*/ 1 w 6"/>
                  <a:gd name="T11" fmla="*/ 1 h 5"/>
                  <a:gd name="T12" fmla="*/ 3 w 6"/>
                  <a:gd name="T13" fmla="*/ 0 h 5"/>
                  <a:gd name="T14" fmla="*/ 5 w 6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6" y="2"/>
                      <a:pt x="6" y="3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3" name="Freeform 312">
                <a:extLst>
                  <a:ext uri="{FF2B5EF4-FFF2-40B4-BE49-F238E27FC236}">
                    <a16:creationId xmlns:a16="http://schemas.microsoft.com/office/drawing/2014/main" id="{48D794B7-5098-4696-A305-B30941CFA5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8314" y="5953126"/>
                <a:ext cx="17463" cy="20638"/>
              </a:xfrm>
              <a:custGeom>
                <a:avLst/>
                <a:gdLst>
                  <a:gd name="T0" fmla="*/ 5 w 5"/>
                  <a:gd name="T1" fmla="*/ 2 h 6"/>
                  <a:gd name="T2" fmla="*/ 4 w 5"/>
                  <a:gd name="T3" fmla="*/ 4 h 6"/>
                  <a:gd name="T4" fmla="*/ 3 w 5"/>
                  <a:gd name="T5" fmla="*/ 5 h 6"/>
                  <a:gd name="T6" fmla="*/ 0 w 5"/>
                  <a:gd name="T7" fmla="*/ 4 h 6"/>
                  <a:gd name="T8" fmla="*/ 0 w 5"/>
                  <a:gd name="T9" fmla="*/ 4 h 6"/>
                  <a:gd name="T10" fmla="*/ 1 w 5"/>
                  <a:gd name="T11" fmla="*/ 2 h 6"/>
                  <a:gd name="T12" fmla="*/ 2 w 5"/>
                  <a:gd name="T13" fmla="*/ 1 h 6"/>
                  <a:gd name="T14" fmla="*/ 5 w 5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5" y="2"/>
                    </a:moveTo>
                    <a:cubicBezTo>
                      <a:pt x="5" y="3"/>
                      <a:pt x="5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1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4" name="Freeform 313">
                <a:extLst>
                  <a:ext uri="{FF2B5EF4-FFF2-40B4-BE49-F238E27FC236}">
                    <a16:creationId xmlns:a16="http://schemas.microsoft.com/office/drawing/2014/main" id="{E44B762D-6ED5-40D7-8DB4-E5D1045A13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1476" y="5929313"/>
                <a:ext cx="20638" cy="20638"/>
              </a:xfrm>
              <a:custGeom>
                <a:avLst/>
                <a:gdLst>
                  <a:gd name="T0" fmla="*/ 2 w 6"/>
                  <a:gd name="T1" fmla="*/ 1 h 6"/>
                  <a:gd name="T2" fmla="*/ 4 w 6"/>
                  <a:gd name="T3" fmla="*/ 1 h 6"/>
                  <a:gd name="T4" fmla="*/ 5 w 6"/>
                  <a:gd name="T5" fmla="*/ 3 h 6"/>
                  <a:gd name="T6" fmla="*/ 4 w 6"/>
                  <a:gd name="T7" fmla="*/ 5 h 6"/>
                  <a:gd name="T8" fmla="*/ 4 w 6"/>
                  <a:gd name="T9" fmla="*/ 5 h 6"/>
                  <a:gd name="T10" fmla="*/ 2 w 6"/>
                  <a:gd name="T11" fmla="*/ 5 h 6"/>
                  <a:gd name="T12" fmla="*/ 1 w 6"/>
                  <a:gd name="T13" fmla="*/ 3 h 6"/>
                  <a:gd name="T14" fmla="*/ 2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5" name="Freeform 314">
                <a:extLst>
                  <a:ext uri="{FF2B5EF4-FFF2-40B4-BE49-F238E27FC236}">
                    <a16:creationId xmlns:a16="http://schemas.microsoft.com/office/drawing/2014/main" id="{B168D74F-156E-4492-956C-7DE93F358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3714" y="5856288"/>
                <a:ext cx="17463" cy="20638"/>
              </a:xfrm>
              <a:custGeom>
                <a:avLst/>
                <a:gdLst>
                  <a:gd name="T0" fmla="*/ 1 w 5"/>
                  <a:gd name="T1" fmla="*/ 1 h 6"/>
                  <a:gd name="T2" fmla="*/ 4 w 5"/>
                  <a:gd name="T3" fmla="*/ 2 h 6"/>
                  <a:gd name="T4" fmla="*/ 5 w 5"/>
                  <a:gd name="T5" fmla="*/ 3 h 6"/>
                  <a:gd name="T6" fmla="*/ 4 w 5"/>
                  <a:gd name="T7" fmla="*/ 6 h 6"/>
                  <a:gd name="T8" fmla="*/ 4 w 5"/>
                  <a:gd name="T9" fmla="*/ 6 h 6"/>
                  <a:gd name="T10" fmla="*/ 1 w 5"/>
                  <a:gd name="T11" fmla="*/ 5 h 6"/>
                  <a:gd name="T12" fmla="*/ 1 w 5"/>
                  <a:gd name="T13" fmla="*/ 4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6" name="Oval 315">
                <a:extLst>
                  <a:ext uri="{FF2B5EF4-FFF2-40B4-BE49-F238E27FC236}">
                    <a16:creationId xmlns:a16="http://schemas.microsoft.com/office/drawing/2014/main" id="{E603C91E-283A-4D9D-BB41-A80E1EBE3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43689" y="5753101"/>
                <a:ext cx="306388" cy="3048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7" name="Oval 316">
                <a:extLst>
                  <a:ext uri="{FF2B5EF4-FFF2-40B4-BE49-F238E27FC236}">
                    <a16:creationId xmlns:a16="http://schemas.microsoft.com/office/drawing/2014/main" id="{03056ED1-A103-48A8-A737-14F6AA5BF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13539" y="5818188"/>
                <a:ext cx="171450" cy="16986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8" name="Oval 317">
                <a:extLst>
                  <a:ext uri="{FF2B5EF4-FFF2-40B4-BE49-F238E27FC236}">
                    <a16:creationId xmlns:a16="http://schemas.microsoft.com/office/drawing/2014/main" id="{7069B523-389A-4DA9-A9B3-29BD2B269C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2114" y="5846763"/>
                <a:ext cx="114300" cy="114300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69" name="Oval 318">
                <a:extLst>
                  <a:ext uri="{FF2B5EF4-FFF2-40B4-BE49-F238E27FC236}">
                    <a16:creationId xmlns:a16="http://schemas.microsoft.com/office/drawing/2014/main" id="{A48AEF86-5EBA-4C1D-8BA4-EA2F90DBD5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9101" y="5873751"/>
                <a:ext cx="60325" cy="58738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0" name="Freeform 319">
                <a:extLst>
                  <a:ext uri="{FF2B5EF4-FFF2-40B4-BE49-F238E27FC236}">
                    <a16:creationId xmlns:a16="http://schemas.microsoft.com/office/drawing/2014/main" id="{F6A5CCE5-C31E-4296-9C50-8393E8DD0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4501" y="5859463"/>
                <a:ext cx="9525" cy="11113"/>
              </a:xfrm>
              <a:custGeom>
                <a:avLst/>
                <a:gdLst>
                  <a:gd name="T0" fmla="*/ 2 w 6"/>
                  <a:gd name="T1" fmla="*/ 7 h 7"/>
                  <a:gd name="T2" fmla="*/ 0 w 6"/>
                  <a:gd name="T3" fmla="*/ 2 h 7"/>
                  <a:gd name="T4" fmla="*/ 2 w 6"/>
                  <a:gd name="T5" fmla="*/ 0 h 7"/>
                  <a:gd name="T6" fmla="*/ 4 w 6"/>
                  <a:gd name="T7" fmla="*/ 0 h 7"/>
                  <a:gd name="T8" fmla="*/ 6 w 6"/>
                  <a:gd name="T9" fmla="*/ 2 h 7"/>
                  <a:gd name="T10" fmla="*/ 4 w 6"/>
                  <a:gd name="T11" fmla="*/ 7 h 7"/>
                  <a:gd name="T12" fmla="*/ 2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2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1" name="Freeform 320">
                <a:extLst>
                  <a:ext uri="{FF2B5EF4-FFF2-40B4-BE49-F238E27FC236}">
                    <a16:creationId xmlns:a16="http://schemas.microsoft.com/office/drawing/2014/main" id="{B2654FD0-8D8F-429D-9876-96CD319FE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4501" y="5938838"/>
                <a:ext cx="9525" cy="11113"/>
              </a:xfrm>
              <a:custGeom>
                <a:avLst/>
                <a:gdLst>
                  <a:gd name="T0" fmla="*/ 2 w 6"/>
                  <a:gd name="T1" fmla="*/ 7 h 7"/>
                  <a:gd name="T2" fmla="*/ 0 w 6"/>
                  <a:gd name="T3" fmla="*/ 3 h 7"/>
                  <a:gd name="T4" fmla="*/ 2 w 6"/>
                  <a:gd name="T5" fmla="*/ 0 h 7"/>
                  <a:gd name="T6" fmla="*/ 4 w 6"/>
                  <a:gd name="T7" fmla="*/ 0 h 7"/>
                  <a:gd name="T8" fmla="*/ 6 w 6"/>
                  <a:gd name="T9" fmla="*/ 3 h 7"/>
                  <a:gd name="T10" fmla="*/ 4 w 6"/>
                  <a:gd name="T11" fmla="*/ 7 h 7"/>
                  <a:gd name="T12" fmla="*/ 2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2" y="7"/>
                    </a:moveTo>
                    <a:lnTo>
                      <a:pt x="0" y="3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6" y="3"/>
                    </a:lnTo>
                    <a:lnTo>
                      <a:pt x="4" y="7"/>
                    </a:lnTo>
                    <a:lnTo>
                      <a:pt x="2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2" name="Freeform 321">
                <a:extLst>
                  <a:ext uri="{FF2B5EF4-FFF2-40B4-BE49-F238E27FC236}">
                    <a16:creationId xmlns:a16="http://schemas.microsoft.com/office/drawing/2014/main" id="{E81AC4C9-F498-4408-9940-4CB6A8C6C3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1639" y="5897563"/>
                <a:ext cx="11113" cy="11113"/>
              </a:xfrm>
              <a:custGeom>
                <a:avLst/>
                <a:gdLst>
                  <a:gd name="T0" fmla="*/ 7 w 7"/>
                  <a:gd name="T1" fmla="*/ 7 h 7"/>
                  <a:gd name="T2" fmla="*/ 5 w 7"/>
                  <a:gd name="T3" fmla="*/ 7 h 7"/>
                  <a:gd name="T4" fmla="*/ 0 w 7"/>
                  <a:gd name="T5" fmla="*/ 7 h 7"/>
                  <a:gd name="T6" fmla="*/ 0 w 7"/>
                  <a:gd name="T7" fmla="*/ 2 h 7"/>
                  <a:gd name="T8" fmla="*/ 5 w 7"/>
                  <a:gd name="T9" fmla="*/ 0 h 7"/>
                  <a:gd name="T10" fmla="*/ 7 w 7"/>
                  <a:gd name="T11" fmla="*/ 2 h 7"/>
                  <a:gd name="T12" fmla="*/ 7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7"/>
                    </a:moveTo>
                    <a:lnTo>
                      <a:pt x="5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5" y="0"/>
                    </a:lnTo>
                    <a:lnTo>
                      <a:pt x="7" y="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3" name="Freeform 322">
                <a:extLst>
                  <a:ext uri="{FF2B5EF4-FFF2-40B4-BE49-F238E27FC236}">
                    <a16:creationId xmlns:a16="http://schemas.microsoft.com/office/drawing/2014/main" id="{28A86A52-C88E-415B-8283-79DDCE5B1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5776" y="5897563"/>
                <a:ext cx="6350" cy="11113"/>
              </a:xfrm>
              <a:custGeom>
                <a:avLst/>
                <a:gdLst>
                  <a:gd name="T0" fmla="*/ 4 w 4"/>
                  <a:gd name="T1" fmla="*/ 7 h 7"/>
                  <a:gd name="T2" fmla="*/ 2 w 4"/>
                  <a:gd name="T3" fmla="*/ 7 h 7"/>
                  <a:gd name="T4" fmla="*/ 0 w 4"/>
                  <a:gd name="T5" fmla="*/ 7 h 7"/>
                  <a:gd name="T6" fmla="*/ 0 w 4"/>
                  <a:gd name="T7" fmla="*/ 2 h 7"/>
                  <a:gd name="T8" fmla="*/ 2 w 4"/>
                  <a:gd name="T9" fmla="*/ 0 h 7"/>
                  <a:gd name="T10" fmla="*/ 4 w 4"/>
                  <a:gd name="T11" fmla="*/ 2 h 7"/>
                  <a:gd name="T12" fmla="*/ 4 w 4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7">
                    <a:moveTo>
                      <a:pt x="4" y="7"/>
                    </a:moveTo>
                    <a:lnTo>
                      <a:pt x="2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4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4" name="Freeform 323">
                <a:extLst>
                  <a:ext uri="{FF2B5EF4-FFF2-40B4-BE49-F238E27FC236}">
                    <a16:creationId xmlns:a16="http://schemas.microsoft.com/office/drawing/2014/main" id="{269A47B8-8989-4C33-B596-DEA183BC5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5926" y="5926138"/>
                <a:ext cx="11113" cy="12700"/>
              </a:xfrm>
              <a:custGeom>
                <a:avLst/>
                <a:gdLst>
                  <a:gd name="T0" fmla="*/ 7 w 7"/>
                  <a:gd name="T1" fmla="*/ 4 h 8"/>
                  <a:gd name="T2" fmla="*/ 4 w 7"/>
                  <a:gd name="T3" fmla="*/ 6 h 8"/>
                  <a:gd name="T4" fmla="*/ 2 w 7"/>
                  <a:gd name="T5" fmla="*/ 8 h 8"/>
                  <a:gd name="T6" fmla="*/ 0 w 7"/>
                  <a:gd name="T7" fmla="*/ 4 h 8"/>
                  <a:gd name="T8" fmla="*/ 0 w 7"/>
                  <a:gd name="T9" fmla="*/ 2 h 8"/>
                  <a:gd name="T10" fmla="*/ 4 w 7"/>
                  <a:gd name="T11" fmla="*/ 0 h 8"/>
                  <a:gd name="T12" fmla="*/ 7 w 7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7" y="4"/>
                    </a:moveTo>
                    <a:lnTo>
                      <a:pt x="4" y="6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7" y="4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5" name="Freeform 324">
                <a:extLst>
                  <a:ext uri="{FF2B5EF4-FFF2-40B4-BE49-F238E27FC236}">
                    <a16:creationId xmlns:a16="http://schemas.microsoft.com/office/drawing/2014/main" id="{786104A8-B8EA-4111-B979-9267011D1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489" y="5870576"/>
                <a:ext cx="11113" cy="9525"/>
              </a:xfrm>
              <a:custGeom>
                <a:avLst/>
                <a:gdLst>
                  <a:gd name="T0" fmla="*/ 7 w 7"/>
                  <a:gd name="T1" fmla="*/ 2 h 6"/>
                  <a:gd name="T2" fmla="*/ 7 w 7"/>
                  <a:gd name="T3" fmla="*/ 6 h 6"/>
                  <a:gd name="T4" fmla="*/ 2 w 7"/>
                  <a:gd name="T5" fmla="*/ 6 h 6"/>
                  <a:gd name="T6" fmla="*/ 0 w 7"/>
                  <a:gd name="T7" fmla="*/ 4 h 6"/>
                  <a:gd name="T8" fmla="*/ 0 w 7"/>
                  <a:gd name="T9" fmla="*/ 0 h 6"/>
                  <a:gd name="T10" fmla="*/ 5 w 7"/>
                  <a:gd name="T11" fmla="*/ 0 h 6"/>
                  <a:gd name="T12" fmla="*/ 7 w 7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7" y="2"/>
                    </a:moveTo>
                    <a:lnTo>
                      <a:pt x="7" y="6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5" y="0"/>
                    </a:lnTo>
                    <a:lnTo>
                      <a:pt x="7" y="2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6" name="Freeform 325">
                <a:extLst>
                  <a:ext uri="{FF2B5EF4-FFF2-40B4-BE49-F238E27FC236}">
                    <a16:creationId xmlns:a16="http://schemas.microsoft.com/office/drawing/2014/main" id="{9060AAF6-3657-49C2-A0D9-1E64A26F3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489" y="5926138"/>
                <a:ext cx="11113" cy="12700"/>
              </a:xfrm>
              <a:custGeom>
                <a:avLst/>
                <a:gdLst>
                  <a:gd name="T0" fmla="*/ 2 w 7"/>
                  <a:gd name="T1" fmla="*/ 0 h 8"/>
                  <a:gd name="T2" fmla="*/ 7 w 7"/>
                  <a:gd name="T3" fmla="*/ 2 h 8"/>
                  <a:gd name="T4" fmla="*/ 7 w 7"/>
                  <a:gd name="T5" fmla="*/ 4 h 8"/>
                  <a:gd name="T6" fmla="*/ 5 w 7"/>
                  <a:gd name="T7" fmla="*/ 8 h 8"/>
                  <a:gd name="T8" fmla="*/ 0 w 7"/>
                  <a:gd name="T9" fmla="*/ 6 h 8"/>
                  <a:gd name="T10" fmla="*/ 0 w 7"/>
                  <a:gd name="T11" fmla="*/ 4 h 8"/>
                  <a:gd name="T12" fmla="*/ 2 w 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lnTo>
                      <a:pt x="7" y="2"/>
                    </a:lnTo>
                    <a:lnTo>
                      <a:pt x="7" y="4"/>
                    </a:lnTo>
                    <a:lnTo>
                      <a:pt x="5" y="8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7" name="Freeform 326">
                <a:extLst>
                  <a:ext uri="{FF2B5EF4-FFF2-40B4-BE49-F238E27FC236}">
                    <a16:creationId xmlns:a16="http://schemas.microsoft.com/office/drawing/2014/main" id="{39CB4D37-AAAC-49BA-A855-FE63C969BA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5926" y="5870576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4 w 7"/>
                  <a:gd name="T3" fmla="*/ 0 h 6"/>
                  <a:gd name="T4" fmla="*/ 7 w 7"/>
                  <a:gd name="T5" fmla="*/ 4 h 6"/>
                  <a:gd name="T6" fmla="*/ 4 w 7"/>
                  <a:gd name="T7" fmla="*/ 6 h 6"/>
                  <a:gd name="T8" fmla="*/ 0 w 7"/>
                  <a:gd name="T9" fmla="*/ 6 h 6"/>
                  <a:gd name="T10" fmla="*/ 0 w 7"/>
                  <a:gd name="T11" fmla="*/ 2 h 6"/>
                  <a:gd name="T12" fmla="*/ 2 w 7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4" y="0"/>
                    </a:lnTo>
                    <a:lnTo>
                      <a:pt x="7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8" name="Freeform 327">
                <a:extLst>
                  <a:ext uri="{FF2B5EF4-FFF2-40B4-BE49-F238E27FC236}">
                    <a16:creationId xmlns:a16="http://schemas.microsoft.com/office/drawing/2014/main" id="{9C19FA48-6ACD-4ED4-82C2-061A27B7B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9" y="5824538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4 h 4"/>
                  <a:gd name="T4" fmla="*/ 2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2 w 5"/>
                  <a:gd name="T11" fmla="*/ 0 h 4"/>
                  <a:gd name="T12" fmla="*/ 3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79" name="Freeform 328">
                <a:extLst>
                  <a:ext uri="{FF2B5EF4-FFF2-40B4-BE49-F238E27FC236}">
                    <a16:creationId xmlns:a16="http://schemas.microsoft.com/office/drawing/2014/main" id="{D65D7FC7-1DFF-4047-A9E4-34BB8D1AB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89739" y="5967413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3 w 5"/>
                  <a:gd name="T3" fmla="*/ 4 h 4"/>
                  <a:gd name="T4" fmla="*/ 2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2 w 5"/>
                  <a:gd name="T11" fmla="*/ 0 h 4"/>
                  <a:gd name="T12" fmla="*/ 3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0" name="Freeform 329">
                <a:extLst>
                  <a:ext uri="{FF2B5EF4-FFF2-40B4-BE49-F238E27FC236}">
                    <a16:creationId xmlns:a16="http://schemas.microsoft.com/office/drawing/2014/main" id="{19ED2382-86DE-4846-8328-709490DA6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6" y="5894388"/>
                <a:ext cx="12700" cy="1746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2 w 4"/>
                  <a:gd name="T7" fmla="*/ 5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2 h 5"/>
                  <a:gd name="T14" fmla="*/ 2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1" name="Freeform 330">
                <a:extLst>
                  <a:ext uri="{FF2B5EF4-FFF2-40B4-BE49-F238E27FC236}">
                    <a16:creationId xmlns:a16="http://schemas.microsoft.com/office/drawing/2014/main" id="{AC7936B1-543F-4931-9168-D311AC2419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2764" y="5894388"/>
                <a:ext cx="14288" cy="1746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2 w 4"/>
                  <a:gd name="T7" fmla="*/ 5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2 h 5"/>
                  <a:gd name="T14" fmla="*/ 2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2" name="Freeform 331">
                <a:extLst>
                  <a:ext uri="{FF2B5EF4-FFF2-40B4-BE49-F238E27FC236}">
                    <a16:creationId xmlns:a16="http://schemas.microsoft.com/office/drawing/2014/main" id="{D5CA04C3-78FE-4038-9B08-9A222CCBC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5859463"/>
                <a:ext cx="17463" cy="20638"/>
              </a:xfrm>
              <a:custGeom>
                <a:avLst/>
                <a:gdLst>
                  <a:gd name="T0" fmla="*/ 4 w 5"/>
                  <a:gd name="T1" fmla="*/ 0 h 6"/>
                  <a:gd name="T2" fmla="*/ 5 w 5"/>
                  <a:gd name="T3" fmla="*/ 3 h 6"/>
                  <a:gd name="T4" fmla="*/ 4 w 5"/>
                  <a:gd name="T5" fmla="*/ 4 h 6"/>
                  <a:gd name="T6" fmla="*/ 1 w 5"/>
                  <a:gd name="T7" fmla="*/ 5 h 6"/>
                  <a:gd name="T8" fmla="*/ 1 w 5"/>
                  <a:gd name="T9" fmla="*/ 5 h 6"/>
                  <a:gd name="T10" fmla="*/ 1 w 5"/>
                  <a:gd name="T11" fmla="*/ 3 h 6"/>
                  <a:gd name="T12" fmla="*/ 1 w 5"/>
                  <a:gd name="T13" fmla="*/ 1 h 6"/>
                  <a:gd name="T14" fmla="*/ 4 w 5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5"/>
                      <a:pt x="2" y="6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4"/>
                      <a:pt x="1" y="3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3" name="Freeform 332">
                <a:extLst>
                  <a:ext uri="{FF2B5EF4-FFF2-40B4-BE49-F238E27FC236}">
                    <a16:creationId xmlns:a16="http://schemas.microsoft.com/office/drawing/2014/main" id="{56A3F06F-95B3-42E3-88EA-39E3F7843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4" y="5926138"/>
                <a:ext cx="20638" cy="20638"/>
              </a:xfrm>
              <a:custGeom>
                <a:avLst/>
                <a:gdLst>
                  <a:gd name="T0" fmla="*/ 4 w 6"/>
                  <a:gd name="T1" fmla="*/ 1 h 6"/>
                  <a:gd name="T2" fmla="*/ 5 w 6"/>
                  <a:gd name="T3" fmla="*/ 4 h 6"/>
                  <a:gd name="T4" fmla="*/ 4 w 6"/>
                  <a:gd name="T5" fmla="*/ 5 h 6"/>
                  <a:gd name="T6" fmla="*/ 2 w 6"/>
                  <a:gd name="T7" fmla="*/ 6 h 6"/>
                  <a:gd name="T8" fmla="*/ 2 w 6"/>
                  <a:gd name="T9" fmla="*/ 6 h 6"/>
                  <a:gd name="T10" fmla="*/ 1 w 6"/>
                  <a:gd name="T11" fmla="*/ 3 h 6"/>
                  <a:gd name="T12" fmla="*/ 2 w 6"/>
                  <a:gd name="T13" fmla="*/ 2 h 6"/>
                  <a:gd name="T14" fmla="*/ 4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4" y="1"/>
                    </a:moveTo>
                    <a:cubicBezTo>
                      <a:pt x="5" y="2"/>
                      <a:pt x="6" y="3"/>
                      <a:pt x="5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5"/>
                      <a:pt x="0" y="4"/>
                      <a:pt x="1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4" name="Freeform 333">
                <a:extLst>
                  <a:ext uri="{FF2B5EF4-FFF2-40B4-BE49-F238E27FC236}">
                    <a16:creationId xmlns:a16="http://schemas.microsoft.com/office/drawing/2014/main" id="{46EBBD21-496B-4D91-A369-A6C1718803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4814" y="5956301"/>
                <a:ext cx="17463" cy="17463"/>
              </a:xfrm>
              <a:custGeom>
                <a:avLst/>
                <a:gdLst>
                  <a:gd name="T0" fmla="*/ 0 w 5"/>
                  <a:gd name="T1" fmla="*/ 1 h 5"/>
                  <a:gd name="T2" fmla="*/ 3 w 5"/>
                  <a:gd name="T3" fmla="*/ 0 h 5"/>
                  <a:gd name="T4" fmla="*/ 4 w 5"/>
                  <a:gd name="T5" fmla="*/ 1 h 5"/>
                  <a:gd name="T6" fmla="*/ 5 w 5"/>
                  <a:gd name="T7" fmla="*/ 4 h 5"/>
                  <a:gd name="T8" fmla="*/ 5 w 5"/>
                  <a:gd name="T9" fmla="*/ 4 h 5"/>
                  <a:gd name="T10" fmla="*/ 2 w 5"/>
                  <a:gd name="T11" fmla="*/ 4 h 5"/>
                  <a:gd name="T12" fmla="*/ 1 w 5"/>
                  <a:gd name="T13" fmla="*/ 4 h 5"/>
                  <a:gd name="T14" fmla="*/ 0 w 5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5" name="Freeform 334">
                <a:extLst>
                  <a:ext uri="{FF2B5EF4-FFF2-40B4-BE49-F238E27FC236}">
                    <a16:creationId xmlns:a16="http://schemas.microsoft.com/office/drawing/2014/main" id="{5DA79B7B-3E5F-46D0-8A99-E80EEB5F3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1489" y="5832476"/>
                <a:ext cx="20638" cy="20638"/>
              </a:xfrm>
              <a:custGeom>
                <a:avLst/>
                <a:gdLst>
                  <a:gd name="T0" fmla="*/ 1 w 6"/>
                  <a:gd name="T1" fmla="*/ 2 h 6"/>
                  <a:gd name="T2" fmla="*/ 3 w 6"/>
                  <a:gd name="T3" fmla="*/ 1 h 6"/>
                  <a:gd name="T4" fmla="*/ 5 w 6"/>
                  <a:gd name="T5" fmla="*/ 2 h 6"/>
                  <a:gd name="T6" fmla="*/ 6 w 6"/>
                  <a:gd name="T7" fmla="*/ 4 h 6"/>
                  <a:gd name="T8" fmla="*/ 6 w 6"/>
                  <a:gd name="T9" fmla="*/ 4 h 6"/>
                  <a:gd name="T10" fmla="*/ 3 w 6"/>
                  <a:gd name="T11" fmla="*/ 5 h 6"/>
                  <a:gd name="T12" fmla="*/ 2 w 6"/>
                  <a:gd name="T13" fmla="*/ 4 h 6"/>
                  <a:gd name="T14" fmla="*/ 1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5"/>
                      <a:pt x="4" y="6"/>
                      <a:pt x="3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6" name="Freeform 335">
                <a:extLst>
                  <a:ext uri="{FF2B5EF4-FFF2-40B4-BE49-F238E27FC236}">
                    <a16:creationId xmlns:a16="http://schemas.microsoft.com/office/drawing/2014/main" id="{C6BFA5AA-EFE5-48B7-93D7-381F53E61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1639" y="5835651"/>
                <a:ext cx="20638" cy="17463"/>
              </a:xfrm>
              <a:custGeom>
                <a:avLst/>
                <a:gdLst>
                  <a:gd name="T0" fmla="*/ 5 w 6"/>
                  <a:gd name="T1" fmla="*/ 1 h 5"/>
                  <a:gd name="T2" fmla="*/ 5 w 6"/>
                  <a:gd name="T3" fmla="*/ 4 h 5"/>
                  <a:gd name="T4" fmla="*/ 3 w 6"/>
                  <a:gd name="T5" fmla="*/ 4 h 5"/>
                  <a:gd name="T6" fmla="*/ 1 w 6"/>
                  <a:gd name="T7" fmla="*/ 4 h 5"/>
                  <a:gd name="T8" fmla="*/ 1 w 6"/>
                  <a:gd name="T9" fmla="*/ 4 h 5"/>
                  <a:gd name="T10" fmla="*/ 1 w 6"/>
                  <a:gd name="T11" fmla="*/ 1 h 5"/>
                  <a:gd name="T12" fmla="*/ 3 w 6"/>
                  <a:gd name="T13" fmla="*/ 0 h 5"/>
                  <a:gd name="T14" fmla="*/ 5 w 6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6" y="2"/>
                      <a:pt x="6" y="3"/>
                      <a:pt x="5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0"/>
                      <a:pt x="5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7" name="Freeform 336">
                <a:extLst>
                  <a:ext uri="{FF2B5EF4-FFF2-40B4-BE49-F238E27FC236}">
                    <a16:creationId xmlns:a16="http://schemas.microsoft.com/office/drawing/2014/main" id="{D09F3627-F47A-4E39-A6C9-867CCC32FC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664" y="5953126"/>
                <a:ext cx="20638" cy="20638"/>
              </a:xfrm>
              <a:custGeom>
                <a:avLst/>
                <a:gdLst>
                  <a:gd name="T0" fmla="*/ 5 w 6"/>
                  <a:gd name="T1" fmla="*/ 2 h 6"/>
                  <a:gd name="T2" fmla="*/ 4 w 6"/>
                  <a:gd name="T3" fmla="*/ 4 h 6"/>
                  <a:gd name="T4" fmla="*/ 3 w 6"/>
                  <a:gd name="T5" fmla="*/ 5 h 6"/>
                  <a:gd name="T6" fmla="*/ 0 w 6"/>
                  <a:gd name="T7" fmla="*/ 4 h 6"/>
                  <a:gd name="T8" fmla="*/ 0 w 6"/>
                  <a:gd name="T9" fmla="*/ 4 h 6"/>
                  <a:gd name="T10" fmla="*/ 1 w 6"/>
                  <a:gd name="T11" fmla="*/ 2 h 6"/>
                  <a:gd name="T12" fmla="*/ 2 w 6"/>
                  <a:gd name="T13" fmla="*/ 1 h 6"/>
                  <a:gd name="T14" fmla="*/ 5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cubicBezTo>
                      <a:pt x="6" y="3"/>
                      <a:pt x="5" y="4"/>
                      <a:pt x="4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1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8" name="Freeform 337">
                <a:extLst>
                  <a:ext uri="{FF2B5EF4-FFF2-40B4-BE49-F238E27FC236}">
                    <a16:creationId xmlns:a16="http://schemas.microsoft.com/office/drawing/2014/main" id="{A4898276-A4B8-457E-91EA-C64095401F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6" y="5929313"/>
                <a:ext cx="20638" cy="20638"/>
              </a:xfrm>
              <a:custGeom>
                <a:avLst/>
                <a:gdLst>
                  <a:gd name="T0" fmla="*/ 2 w 6"/>
                  <a:gd name="T1" fmla="*/ 1 h 6"/>
                  <a:gd name="T2" fmla="*/ 4 w 6"/>
                  <a:gd name="T3" fmla="*/ 1 h 6"/>
                  <a:gd name="T4" fmla="*/ 5 w 6"/>
                  <a:gd name="T5" fmla="*/ 3 h 6"/>
                  <a:gd name="T6" fmla="*/ 4 w 6"/>
                  <a:gd name="T7" fmla="*/ 5 h 6"/>
                  <a:gd name="T8" fmla="*/ 4 w 6"/>
                  <a:gd name="T9" fmla="*/ 5 h 6"/>
                  <a:gd name="T10" fmla="*/ 2 w 6"/>
                  <a:gd name="T11" fmla="*/ 5 h 6"/>
                  <a:gd name="T12" fmla="*/ 1 w 6"/>
                  <a:gd name="T13" fmla="*/ 3 h 6"/>
                  <a:gd name="T14" fmla="*/ 2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3" y="0"/>
                      <a:pt x="4" y="0"/>
                      <a:pt x="4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6"/>
                      <a:pt x="2" y="5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2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89" name="Freeform 338">
                <a:extLst>
                  <a:ext uri="{FF2B5EF4-FFF2-40B4-BE49-F238E27FC236}">
                    <a16:creationId xmlns:a16="http://schemas.microsoft.com/office/drawing/2014/main" id="{B6737A3C-68DF-4DC9-8B00-9FA505A8D7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0064" y="5856288"/>
                <a:ext cx="17463" cy="20638"/>
              </a:xfrm>
              <a:custGeom>
                <a:avLst/>
                <a:gdLst>
                  <a:gd name="T0" fmla="*/ 1 w 5"/>
                  <a:gd name="T1" fmla="*/ 1 h 6"/>
                  <a:gd name="T2" fmla="*/ 4 w 5"/>
                  <a:gd name="T3" fmla="*/ 2 h 6"/>
                  <a:gd name="T4" fmla="*/ 5 w 5"/>
                  <a:gd name="T5" fmla="*/ 3 h 6"/>
                  <a:gd name="T6" fmla="*/ 4 w 5"/>
                  <a:gd name="T7" fmla="*/ 6 h 6"/>
                  <a:gd name="T8" fmla="*/ 4 w 5"/>
                  <a:gd name="T9" fmla="*/ 6 h 6"/>
                  <a:gd name="T10" fmla="*/ 1 w 5"/>
                  <a:gd name="T11" fmla="*/ 5 h 6"/>
                  <a:gd name="T12" fmla="*/ 1 w 5"/>
                  <a:gd name="T13" fmla="*/ 4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2" y="0"/>
                      <a:pt x="3" y="1"/>
                      <a:pt x="4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5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0" name="Oval 339">
                <a:extLst>
                  <a:ext uri="{FF2B5EF4-FFF2-40B4-BE49-F238E27FC236}">
                    <a16:creationId xmlns:a16="http://schemas.microsoft.com/office/drawing/2014/main" id="{92B53E1A-286A-4394-B050-BEC21BB729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9201" y="5753101"/>
                <a:ext cx="306388" cy="304800"/>
              </a:xfrm>
              <a:prstGeom prst="ellipse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1" name="Oval 340">
                <a:extLst>
                  <a:ext uri="{FF2B5EF4-FFF2-40B4-BE49-F238E27FC236}">
                    <a16:creationId xmlns:a16="http://schemas.microsoft.com/office/drawing/2014/main" id="{6C44758B-0585-431D-A08F-AF80EBA2E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5876" y="5818188"/>
                <a:ext cx="169863" cy="169863"/>
              </a:xfrm>
              <a:prstGeom prst="ellipse">
                <a:avLst/>
              </a:pr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2" name="Oval 341">
                <a:extLst>
                  <a:ext uri="{FF2B5EF4-FFF2-40B4-BE49-F238E27FC236}">
                    <a16:creationId xmlns:a16="http://schemas.microsoft.com/office/drawing/2014/main" id="{D5FF5F11-811D-4CCA-9A6D-2AA730C44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7626" y="5846763"/>
                <a:ext cx="111125" cy="114300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3" name="Oval 342">
                <a:extLst>
                  <a:ext uri="{FF2B5EF4-FFF2-40B4-BE49-F238E27FC236}">
                    <a16:creationId xmlns:a16="http://schemas.microsoft.com/office/drawing/2014/main" id="{3FE07625-379E-4A21-B8F2-0C147D6064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24614" y="5873751"/>
                <a:ext cx="55563" cy="58738"/>
              </a:xfrm>
              <a:prstGeom prst="ellipse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4" name="Freeform 343">
                <a:extLst>
                  <a:ext uri="{FF2B5EF4-FFF2-40B4-BE49-F238E27FC236}">
                    <a16:creationId xmlns:a16="http://schemas.microsoft.com/office/drawing/2014/main" id="{57DA598A-3F31-41CA-83F8-341BEB2AD5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5859463"/>
                <a:ext cx="11113" cy="11113"/>
              </a:xfrm>
              <a:custGeom>
                <a:avLst/>
                <a:gdLst>
                  <a:gd name="T0" fmla="*/ 3 w 7"/>
                  <a:gd name="T1" fmla="*/ 7 h 7"/>
                  <a:gd name="T2" fmla="*/ 0 w 7"/>
                  <a:gd name="T3" fmla="*/ 2 h 7"/>
                  <a:gd name="T4" fmla="*/ 3 w 7"/>
                  <a:gd name="T5" fmla="*/ 0 h 7"/>
                  <a:gd name="T6" fmla="*/ 7 w 7"/>
                  <a:gd name="T7" fmla="*/ 0 h 7"/>
                  <a:gd name="T8" fmla="*/ 7 w 7"/>
                  <a:gd name="T9" fmla="*/ 2 h 7"/>
                  <a:gd name="T10" fmla="*/ 7 w 7"/>
                  <a:gd name="T11" fmla="*/ 7 h 7"/>
                  <a:gd name="T12" fmla="*/ 3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3" y="7"/>
                    </a:moveTo>
                    <a:lnTo>
                      <a:pt x="0" y="2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2"/>
                    </a:lnTo>
                    <a:lnTo>
                      <a:pt x="7" y="7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5" name="Freeform 344">
                <a:extLst>
                  <a:ext uri="{FF2B5EF4-FFF2-40B4-BE49-F238E27FC236}">
                    <a16:creationId xmlns:a16="http://schemas.microsoft.com/office/drawing/2014/main" id="{560745EA-76E1-477A-B183-2A99EB379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5251" y="5938838"/>
                <a:ext cx="11113" cy="11113"/>
              </a:xfrm>
              <a:custGeom>
                <a:avLst/>
                <a:gdLst>
                  <a:gd name="T0" fmla="*/ 3 w 7"/>
                  <a:gd name="T1" fmla="*/ 7 h 7"/>
                  <a:gd name="T2" fmla="*/ 0 w 7"/>
                  <a:gd name="T3" fmla="*/ 3 h 7"/>
                  <a:gd name="T4" fmla="*/ 3 w 7"/>
                  <a:gd name="T5" fmla="*/ 0 h 7"/>
                  <a:gd name="T6" fmla="*/ 7 w 7"/>
                  <a:gd name="T7" fmla="*/ 0 h 7"/>
                  <a:gd name="T8" fmla="*/ 7 w 7"/>
                  <a:gd name="T9" fmla="*/ 3 h 7"/>
                  <a:gd name="T10" fmla="*/ 7 w 7"/>
                  <a:gd name="T11" fmla="*/ 7 h 7"/>
                  <a:gd name="T12" fmla="*/ 3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3" y="7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7" y="0"/>
                    </a:lnTo>
                    <a:lnTo>
                      <a:pt x="7" y="3"/>
                    </a:lnTo>
                    <a:lnTo>
                      <a:pt x="7" y="7"/>
                    </a:lnTo>
                    <a:lnTo>
                      <a:pt x="3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6" name="Freeform 345">
                <a:extLst>
                  <a:ext uri="{FF2B5EF4-FFF2-40B4-BE49-F238E27FC236}">
                    <a16:creationId xmlns:a16="http://schemas.microsoft.com/office/drawing/2014/main" id="{CD799222-6AE2-4C03-8F24-759FE69B3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1" y="5897563"/>
                <a:ext cx="11113" cy="11113"/>
              </a:xfrm>
              <a:custGeom>
                <a:avLst/>
                <a:gdLst>
                  <a:gd name="T0" fmla="*/ 7 w 7"/>
                  <a:gd name="T1" fmla="*/ 7 h 7"/>
                  <a:gd name="T2" fmla="*/ 2 w 7"/>
                  <a:gd name="T3" fmla="*/ 7 h 7"/>
                  <a:gd name="T4" fmla="*/ 0 w 7"/>
                  <a:gd name="T5" fmla="*/ 7 h 7"/>
                  <a:gd name="T6" fmla="*/ 0 w 7"/>
                  <a:gd name="T7" fmla="*/ 2 h 7"/>
                  <a:gd name="T8" fmla="*/ 2 w 7"/>
                  <a:gd name="T9" fmla="*/ 0 h 7"/>
                  <a:gd name="T10" fmla="*/ 7 w 7"/>
                  <a:gd name="T11" fmla="*/ 2 h 7"/>
                  <a:gd name="T12" fmla="*/ 7 w 7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" h="7">
                    <a:moveTo>
                      <a:pt x="7" y="7"/>
                    </a:moveTo>
                    <a:lnTo>
                      <a:pt x="2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7" y="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7" name="Freeform 346">
                <a:extLst>
                  <a:ext uri="{FF2B5EF4-FFF2-40B4-BE49-F238E27FC236}">
                    <a16:creationId xmlns:a16="http://schemas.microsoft.com/office/drawing/2014/main" id="{D75C3307-AC89-4685-8BD1-888C4EEBDD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8114" y="5897563"/>
                <a:ext cx="9525" cy="11113"/>
              </a:xfrm>
              <a:custGeom>
                <a:avLst/>
                <a:gdLst>
                  <a:gd name="T0" fmla="*/ 6 w 6"/>
                  <a:gd name="T1" fmla="*/ 7 h 7"/>
                  <a:gd name="T2" fmla="*/ 2 w 6"/>
                  <a:gd name="T3" fmla="*/ 7 h 7"/>
                  <a:gd name="T4" fmla="*/ 0 w 6"/>
                  <a:gd name="T5" fmla="*/ 7 h 7"/>
                  <a:gd name="T6" fmla="*/ 0 w 6"/>
                  <a:gd name="T7" fmla="*/ 2 h 7"/>
                  <a:gd name="T8" fmla="*/ 2 w 6"/>
                  <a:gd name="T9" fmla="*/ 0 h 7"/>
                  <a:gd name="T10" fmla="*/ 6 w 6"/>
                  <a:gd name="T11" fmla="*/ 2 h 7"/>
                  <a:gd name="T12" fmla="*/ 6 w 6"/>
                  <a:gd name="T13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7">
                    <a:moveTo>
                      <a:pt x="6" y="7"/>
                    </a:moveTo>
                    <a:lnTo>
                      <a:pt x="2" y="7"/>
                    </a:lnTo>
                    <a:lnTo>
                      <a:pt x="0" y="7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6" y="2"/>
                    </a:lnTo>
                    <a:lnTo>
                      <a:pt x="6" y="7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8" name="Freeform 347">
                <a:extLst>
                  <a:ext uri="{FF2B5EF4-FFF2-40B4-BE49-F238E27FC236}">
                    <a16:creationId xmlns:a16="http://schemas.microsoft.com/office/drawing/2014/main" id="{A1B264F8-7B8B-4811-A789-106B6514C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4" y="5926138"/>
                <a:ext cx="9525" cy="12700"/>
              </a:xfrm>
              <a:custGeom>
                <a:avLst/>
                <a:gdLst>
                  <a:gd name="T0" fmla="*/ 6 w 6"/>
                  <a:gd name="T1" fmla="*/ 4 h 8"/>
                  <a:gd name="T2" fmla="*/ 6 w 6"/>
                  <a:gd name="T3" fmla="*/ 6 h 8"/>
                  <a:gd name="T4" fmla="*/ 2 w 6"/>
                  <a:gd name="T5" fmla="*/ 8 h 8"/>
                  <a:gd name="T6" fmla="*/ 0 w 6"/>
                  <a:gd name="T7" fmla="*/ 4 h 8"/>
                  <a:gd name="T8" fmla="*/ 0 w 6"/>
                  <a:gd name="T9" fmla="*/ 2 h 8"/>
                  <a:gd name="T10" fmla="*/ 4 w 6"/>
                  <a:gd name="T11" fmla="*/ 0 h 8"/>
                  <a:gd name="T12" fmla="*/ 6 w 6"/>
                  <a:gd name="T13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8">
                    <a:moveTo>
                      <a:pt x="6" y="4"/>
                    </a:moveTo>
                    <a:lnTo>
                      <a:pt x="6" y="6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499" name="Freeform 348">
                <a:extLst>
                  <a:ext uri="{FF2B5EF4-FFF2-40B4-BE49-F238E27FC236}">
                    <a16:creationId xmlns:a16="http://schemas.microsoft.com/office/drawing/2014/main" id="{1CCA40B1-7D12-4694-B785-4B6BF9DF02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6" y="5870576"/>
                <a:ext cx="14288" cy="9525"/>
              </a:xfrm>
              <a:custGeom>
                <a:avLst/>
                <a:gdLst>
                  <a:gd name="T0" fmla="*/ 9 w 9"/>
                  <a:gd name="T1" fmla="*/ 2 h 6"/>
                  <a:gd name="T2" fmla="*/ 6 w 9"/>
                  <a:gd name="T3" fmla="*/ 6 h 6"/>
                  <a:gd name="T4" fmla="*/ 4 w 9"/>
                  <a:gd name="T5" fmla="*/ 6 h 6"/>
                  <a:gd name="T6" fmla="*/ 0 w 9"/>
                  <a:gd name="T7" fmla="*/ 4 h 6"/>
                  <a:gd name="T8" fmla="*/ 2 w 9"/>
                  <a:gd name="T9" fmla="*/ 0 h 6"/>
                  <a:gd name="T10" fmla="*/ 4 w 9"/>
                  <a:gd name="T11" fmla="*/ 0 h 6"/>
                  <a:gd name="T12" fmla="*/ 9 w 9"/>
                  <a:gd name="T13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6">
                    <a:moveTo>
                      <a:pt x="9" y="2"/>
                    </a:moveTo>
                    <a:lnTo>
                      <a:pt x="6" y="6"/>
                    </a:lnTo>
                    <a:lnTo>
                      <a:pt x="4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9" y="2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0" name="Freeform 349">
                <a:extLst>
                  <a:ext uri="{FF2B5EF4-FFF2-40B4-BE49-F238E27FC236}">
                    <a16:creationId xmlns:a16="http://schemas.microsoft.com/office/drawing/2014/main" id="{7E623061-7037-45EB-8F6B-CBA4822DA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3826" y="5926138"/>
                <a:ext cx="14288" cy="12700"/>
              </a:xfrm>
              <a:custGeom>
                <a:avLst/>
                <a:gdLst>
                  <a:gd name="T0" fmla="*/ 4 w 9"/>
                  <a:gd name="T1" fmla="*/ 0 h 8"/>
                  <a:gd name="T2" fmla="*/ 6 w 9"/>
                  <a:gd name="T3" fmla="*/ 2 h 8"/>
                  <a:gd name="T4" fmla="*/ 9 w 9"/>
                  <a:gd name="T5" fmla="*/ 4 h 8"/>
                  <a:gd name="T6" fmla="*/ 4 w 9"/>
                  <a:gd name="T7" fmla="*/ 8 h 8"/>
                  <a:gd name="T8" fmla="*/ 2 w 9"/>
                  <a:gd name="T9" fmla="*/ 6 h 8"/>
                  <a:gd name="T10" fmla="*/ 0 w 9"/>
                  <a:gd name="T11" fmla="*/ 4 h 8"/>
                  <a:gd name="T12" fmla="*/ 4 w 9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">
                    <a:moveTo>
                      <a:pt x="4" y="0"/>
                    </a:moveTo>
                    <a:lnTo>
                      <a:pt x="6" y="2"/>
                    </a:lnTo>
                    <a:lnTo>
                      <a:pt x="9" y="4"/>
                    </a:lnTo>
                    <a:lnTo>
                      <a:pt x="4" y="8"/>
                    </a:lnTo>
                    <a:lnTo>
                      <a:pt x="2" y="6"/>
                    </a:lnTo>
                    <a:lnTo>
                      <a:pt x="0" y="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1" name="Freeform 350">
                <a:extLst>
                  <a:ext uri="{FF2B5EF4-FFF2-40B4-BE49-F238E27FC236}">
                    <a16:creationId xmlns:a16="http://schemas.microsoft.com/office/drawing/2014/main" id="{A8AD6346-6F97-42CF-A25D-19913E74E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8264" y="5870576"/>
                <a:ext cx="9525" cy="9525"/>
              </a:xfrm>
              <a:custGeom>
                <a:avLst/>
                <a:gdLst>
                  <a:gd name="T0" fmla="*/ 2 w 6"/>
                  <a:gd name="T1" fmla="*/ 0 h 6"/>
                  <a:gd name="T2" fmla="*/ 6 w 6"/>
                  <a:gd name="T3" fmla="*/ 0 h 6"/>
                  <a:gd name="T4" fmla="*/ 6 w 6"/>
                  <a:gd name="T5" fmla="*/ 4 h 6"/>
                  <a:gd name="T6" fmla="*/ 4 w 6"/>
                  <a:gd name="T7" fmla="*/ 6 h 6"/>
                  <a:gd name="T8" fmla="*/ 0 w 6"/>
                  <a:gd name="T9" fmla="*/ 6 h 6"/>
                  <a:gd name="T10" fmla="*/ 0 w 6"/>
                  <a:gd name="T11" fmla="*/ 2 h 6"/>
                  <a:gd name="T12" fmla="*/ 2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2" y="0"/>
                    </a:moveTo>
                    <a:lnTo>
                      <a:pt x="6" y="0"/>
                    </a:lnTo>
                    <a:lnTo>
                      <a:pt x="6" y="4"/>
                    </a:lnTo>
                    <a:lnTo>
                      <a:pt x="4" y="6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2C2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2" name="Freeform 351">
                <a:extLst>
                  <a:ext uri="{FF2B5EF4-FFF2-40B4-BE49-F238E27FC236}">
                    <a16:creationId xmlns:a16="http://schemas.microsoft.com/office/drawing/2014/main" id="{678ED5DC-71E9-4E31-8D62-E25F36519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6" y="5824538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4 w 5"/>
                  <a:gd name="T3" fmla="*/ 4 h 4"/>
                  <a:gd name="T4" fmla="*/ 2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2 w 5"/>
                  <a:gd name="T11" fmla="*/ 0 h 4"/>
                  <a:gd name="T12" fmla="*/ 4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5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3" name="Freeform 352">
                <a:extLst>
                  <a:ext uri="{FF2B5EF4-FFF2-40B4-BE49-F238E27FC236}">
                    <a16:creationId xmlns:a16="http://schemas.microsoft.com/office/drawing/2014/main" id="{D7606F86-8617-40C6-ABDA-5FC332A2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6" y="5967413"/>
                <a:ext cx="17463" cy="14288"/>
              </a:xfrm>
              <a:custGeom>
                <a:avLst/>
                <a:gdLst>
                  <a:gd name="T0" fmla="*/ 5 w 5"/>
                  <a:gd name="T1" fmla="*/ 2 h 4"/>
                  <a:gd name="T2" fmla="*/ 4 w 5"/>
                  <a:gd name="T3" fmla="*/ 4 h 4"/>
                  <a:gd name="T4" fmla="*/ 2 w 5"/>
                  <a:gd name="T5" fmla="*/ 4 h 4"/>
                  <a:gd name="T6" fmla="*/ 0 w 5"/>
                  <a:gd name="T7" fmla="*/ 2 h 4"/>
                  <a:gd name="T8" fmla="*/ 0 w 5"/>
                  <a:gd name="T9" fmla="*/ 2 h 4"/>
                  <a:gd name="T10" fmla="*/ 2 w 5"/>
                  <a:gd name="T11" fmla="*/ 0 h 4"/>
                  <a:gd name="T12" fmla="*/ 4 w 5"/>
                  <a:gd name="T13" fmla="*/ 0 h 4"/>
                  <a:gd name="T14" fmla="*/ 5 w 5"/>
                  <a:gd name="T1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4">
                    <a:moveTo>
                      <a:pt x="5" y="2"/>
                    </a:moveTo>
                    <a:cubicBezTo>
                      <a:pt x="5" y="3"/>
                      <a:pt x="5" y="4"/>
                      <a:pt x="4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4" name="Freeform 353">
                <a:extLst>
                  <a:ext uri="{FF2B5EF4-FFF2-40B4-BE49-F238E27FC236}">
                    <a16:creationId xmlns:a16="http://schemas.microsoft.com/office/drawing/2014/main" id="{0676C70E-A7B2-42D0-BB76-04C26F238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5401" y="5894388"/>
                <a:ext cx="11113" cy="17463"/>
              </a:xfrm>
              <a:custGeom>
                <a:avLst/>
                <a:gdLst>
                  <a:gd name="T0" fmla="*/ 2 w 3"/>
                  <a:gd name="T1" fmla="*/ 0 h 5"/>
                  <a:gd name="T2" fmla="*/ 3 w 3"/>
                  <a:gd name="T3" fmla="*/ 2 h 5"/>
                  <a:gd name="T4" fmla="*/ 3 w 3"/>
                  <a:gd name="T5" fmla="*/ 3 h 5"/>
                  <a:gd name="T6" fmla="*/ 2 w 3"/>
                  <a:gd name="T7" fmla="*/ 5 h 5"/>
                  <a:gd name="T8" fmla="*/ 2 w 3"/>
                  <a:gd name="T9" fmla="*/ 5 h 5"/>
                  <a:gd name="T10" fmla="*/ 0 w 3"/>
                  <a:gd name="T11" fmla="*/ 3 h 5"/>
                  <a:gd name="T12" fmla="*/ 0 w 3"/>
                  <a:gd name="T13" fmla="*/ 2 h 5"/>
                  <a:gd name="T14" fmla="*/ 2 w 3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5">
                    <a:moveTo>
                      <a:pt x="2" y="0"/>
                    </a:moveTo>
                    <a:cubicBezTo>
                      <a:pt x="3" y="0"/>
                      <a:pt x="3" y="1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5" name="Freeform 354">
                <a:extLst>
                  <a:ext uri="{FF2B5EF4-FFF2-40B4-BE49-F238E27FC236}">
                    <a16:creationId xmlns:a16="http://schemas.microsoft.com/office/drawing/2014/main" id="{5AE74AC7-B1BC-45AF-B31F-A1A5C407C4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5101" y="5894388"/>
                <a:ext cx="14288" cy="1746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4 w 4"/>
                  <a:gd name="T5" fmla="*/ 3 h 5"/>
                  <a:gd name="T6" fmla="*/ 2 w 4"/>
                  <a:gd name="T7" fmla="*/ 5 h 5"/>
                  <a:gd name="T8" fmla="*/ 2 w 4"/>
                  <a:gd name="T9" fmla="*/ 5 h 5"/>
                  <a:gd name="T10" fmla="*/ 0 w 4"/>
                  <a:gd name="T11" fmla="*/ 3 h 5"/>
                  <a:gd name="T12" fmla="*/ 0 w 4"/>
                  <a:gd name="T13" fmla="*/ 2 h 5"/>
                  <a:gd name="T14" fmla="*/ 2 w 4"/>
                  <a:gd name="T15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4"/>
                      <a:pt x="3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6" name="Freeform 355">
                <a:extLst>
                  <a:ext uri="{FF2B5EF4-FFF2-40B4-BE49-F238E27FC236}">
                    <a16:creationId xmlns:a16="http://schemas.microsoft.com/office/drawing/2014/main" id="{5A662B90-7C48-42E8-9635-C28831BB3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0164" y="5859463"/>
                <a:ext cx="20638" cy="20638"/>
              </a:xfrm>
              <a:custGeom>
                <a:avLst/>
                <a:gdLst>
                  <a:gd name="T0" fmla="*/ 4 w 6"/>
                  <a:gd name="T1" fmla="*/ 0 h 6"/>
                  <a:gd name="T2" fmla="*/ 5 w 6"/>
                  <a:gd name="T3" fmla="*/ 3 h 6"/>
                  <a:gd name="T4" fmla="*/ 4 w 6"/>
                  <a:gd name="T5" fmla="*/ 4 h 6"/>
                  <a:gd name="T6" fmla="*/ 2 w 6"/>
                  <a:gd name="T7" fmla="*/ 5 h 6"/>
                  <a:gd name="T8" fmla="*/ 2 w 6"/>
                  <a:gd name="T9" fmla="*/ 5 h 6"/>
                  <a:gd name="T10" fmla="*/ 1 w 6"/>
                  <a:gd name="T11" fmla="*/ 3 h 6"/>
                  <a:gd name="T12" fmla="*/ 2 w 6"/>
                  <a:gd name="T13" fmla="*/ 1 h 6"/>
                  <a:gd name="T14" fmla="*/ 4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4" y="0"/>
                    </a:moveTo>
                    <a:cubicBezTo>
                      <a:pt x="5" y="1"/>
                      <a:pt x="6" y="2"/>
                      <a:pt x="5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5"/>
                      <a:pt x="3" y="6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0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7" name="Freeform 356">
                <a:extLst>
                  <a:ext uri="{FF2B5EF4-FFF2-40B4-BE49-F238E27FC236}">
                    <a16:creationId xmlns:a16="http://schemas.microsoft.com/office/drawing/2014/main" id="{65C93271-C81A-4F98-B547-ACDA8FA0B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5576" y="5926138"/>
                <a:ext cx="17463" cy="20638"/>
              </a:xfrm>
              <a:custGeom>
                <a:avLst/>
                <a:gdLst>
                  <a:gd name="T0" fmla="*/ 4 w 5"/>
                  <a:gd name="T1" fmla="*/ 1 h 6"/>
                  <a:gd name="T2" fmla="*/ 4 w 5"/>
                  <a:gd name="T3" fmla="*/ 4 h 6"/>
                  <a:gd name="T4" fmla="*/ 4 w 5"/>
                  <a:gd name="T5" fmla="*/ 5 h 6"/>
                  <a:gd name="T6" fmla="*/ 1 w 5"/>
                  <a:gd name="T7" fmla="*/ 6 h 6"/>
                  <a:gd name="T8" fmla="*/ 1 w 5"/>
                  <a:gd name="T9" fmla="*/ 6 h 6"/>
                  <a:gd name="T10" fmla="*/ 0 w 5"/>
                  <a:gd name="T11" fmla="*/ 3 h 6"/>
                  <a:gd name="T12" fmla="*/ 1 w 5"/>
                  <a:gd name="T13" fmla="*/ 2 h 6"/>
                  <a:gd name="T14" fmla="*/ 4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0" y="5"/>
                      <a:pt x="0" y="4"/>
                      <a:pt x="0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1"/>
                      <a:pt x="3" y="0"/>
                      <a:pt x="4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8" name="Freeform 357">
                <a:extLst>
                  <a:ext uri="{FF2B5EF4-FFF2-40B4-BE49-F238E27FC236}">
                    <a16:creationId xmlns:a16="http://schemas.microsoft.com/office/drawing/2014/main" id="{61AC0832-8424-403D-9F33-FE46588B91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1" y="5956301"/>
                <a:ext cx="20638" cy="17463"/>
              </a:xfrm>
              <a:custGeom>
                <a:avLst/>
                <a:gdLst>
                  <a:gd name="T0" fmla="*/ 1 w 6"/>
                  <a:gd name="T1" fmla="*/ 1 h 5"/>
                  <a:gd name="T2" fmla="*/ 3 w 6"/>
                  <a:gd name="T3" fmla="*/ 0 h 5"/>
                  <a:gd name="T4" fmla="*/ 5 w 6"/>
                  <a:gd name="T5" fmla="*/ 1 h 5"/>
                  <a:gd name="T6" fmla="*/ 5 w 6"/>
                  <a:gd name="T7" fmla="*/ 4 h 5"/>
                  <a:gd name="T8" fmla="*/ 5 w 6"/>
                  <a:gd name="T9" fmla="*/ 4 h 5"/>
                  <a:gd name="T10" fmla="*/ 3 w 6"/>
                  <a:gd name="T11" fmla="*/ 4 h 5"/>
                  <a:gd name="T12" fmla="*/ 1 w 6"/>
                  <a:gd name="T13" fmla="*/ 4 h 5"/>
                  <a:gd name="T14" fmla="*/ 1 w 6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1" y="1"/>
                    </a:moveTo>
                    <a:cubicBezTo>
                      <a:pt x="1" y="0"/>
                      <a:pt x="2" y="0"/>
                      <a:pt x="3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5"/>
                      <a:pt x="4" y="5"/>
                      <a:pt x="3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09" name="Freeform 358">
                <a:extLst>
                  <a:ext uri="{FF2B5EF4-FFF2-40B4-BE49-F238E27FC236}">
                    <a16:creationId xmlns:a16="http://schemas.microsoft.com/office/drawing/2014/main" id="{CEB8A421-C1BA-4BB3-B89B-02E10B0C9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1" y="5832476"/>
                <a:ext cx="17463" cy="20638"/>
              </a:xfrm>
              <a:custGeom>
                <a:avLst/>
                <a:gdLst>
                  <a:gd name="T0" fmla="*/ 0 w 5"/>
                  <a:gd name="T1" fmla="*/ 2 h 6"/>
                  <a:gd name="T2" fmla="*/ 3 w 5"/>
                  <a:gd name="T3" fmla="*/ 1 h 6"/>
                  <a:gd name="T4" fmla="*/ 4 w 5"/>
                  <a:gd name="T5" fmla="*/ 2 h 6"/>
                  <a:gd name="T6" fmla="*/ 5 w 5"/>
                  <a:gd name="T7" fmla="*/ 4 h 6"/>
                  <a:gd name="T8" fmla="*/ 5 w 5"/>
                  <a:gd name="T9" fmla="*/ 4 h 6"/>
                  <a:gd name="T10" fmla="*/ 2 w 5"/>
                  <a:gd name="T11" fmla="*/ 5 h 6"/>
                  <a:gd name="T12" fmla="*/ 1 w 5"/>
                  <a:gd name="T13" fmla="*/ 4 h 6"/>
                  <a:gd name="T14" fmla="*/ 0 w 5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0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5" y="3"/>
                      <a:pt x="5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5"/>
                      <a:pt x="3" y="6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0" name="Freeform 359">
                <a:extLst>
                  <a:ext uri="{FF2B5EF4-FFF2-40B4-BE49-F238E27FC236}">
                    <a16:creationId xmlns:a16="http://schemas.microsoft.com/office/drawing/2014/main" id="{F73D03D9-9D5B-4863-A3D9-2F95557200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7151" y="5835651"/>
                <a:ext cx="17463" cy="17463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3 w 5"/>
                  <a:gd name="T5" fmla="*/ 4 h 5"/>
                  <a:gd name="T6" fmla="*/ 0 w 5"/>
                  <a:gd name="T7" fmla="*/ 4 h 5"/>
                  <a:gd name="T8" fmla="*/ 0 w 5"/>
                  <a:gd name="T9" fmla="*/ 4 h 5"/>
                  <a:gd name="T10" fmla="*/ 1 w 5"/>
                  <a:gd name="T11" fmla="*/ 1 h 5"/>
                  <a:gd name="T12" fmla="*/ 2 w 5"/>
                  <a:gd name="T13" fmla="*/ 0 h 5"/>
                  <a:gd name="T14" fmla="*/ 5 w 5"/>
                  <a:gd name="T1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1" name="Freeform 360">
                <a:extLst>
                  <a:ext uri="{FF2B5EF4-FFF2-40B4-BE49-F238E27FC236}">
                    <a16:creationId xmlns:a16="http://schemas.microsoft.com/office/drawing/2014/main" id="{D4F1CCF4-7B3C-430B-BB25-4D3B8AC90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7001" y="5953126"/>
                <a:ext cx="20638" cy="20638"/>
              </a:xfrm>
              <a:custGeom>
                <a:avLst/>
                <a:gdLst>
                  <a:gd name="T0" fmla="*/ 5 w 6"/>
                  <a:gd name="T1" fmla="*/ 2 h 6"/>
                  <a:gd name="T2" fmla="*/ 5 w 6"/>
                  <a:gd name="T3" fmla="*/ 4 h 6"/>
                  <a:gd name="T4" fmla="*/ 3 w 6"/>
                  <a:gd name="T5" fmla="*/ 5 h 6"/>
                  <a:gd name="T6" fmla="*/ 1 w 6"/>
                  <a:gd name="T7" fmla="*/ 4 h 6"/>
                  <a:gd name="T8" fmla="*/ 1 w 6"/>
                  <a:gd name="T9" fmla="*/ 4 h 6"/>
                  <a:gd name="T10" fmla="*/ 1 w 6"/>
                  <a:gd name="T11" fmla="*/ 2 h 6"/>
                  <a:gd name="T12" fmla="*/ 3 w 6"/>
                  <a:gd name="T13" fmla="*/ 1 h 6"/>
                  <a:gd name="T14" fmla="*/ 5 w 6"/>
                  <a:gd name="T15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5" y="2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6"/>
                      <a:pt x="1" y="5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5" y="1"/>
                      <a:pt x="5" y="2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2" name="Freeform 361">
                <a:extLst>
                  <a:ext uri="{FF2B5EF4-FFF2-40B4-BE49-F238E27FC236}">
                    <a16:creationId xmlns:a16="http://schemas.microsoft.com/office/drawing/2014/main" id="{174A3658-44FF-47B7-B227-A699210A30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9" y="5929313"/>
                <a:ext cx="17463" cy="20638"/>
              </a:xfrm>
              <a:custGeom>
                <a:avLst/>
                <a:gdLst>
                  <a:gd name="T0" fmla="*/ 1 w 5"/>
                  <a:gd name="T1" fmla="*/ 1 h 6"/>
                  <a:gd name="T2" fmla="*/ 4 w 5"/>
                  <a:gd name="T3" fmla="*/ 1 h 6"/>
                  <a:gd name="T4" fmla="*/ 4 w 5"/>
                  <a:gd name="T5" fmla="*/ 3 h 6"/>
                  <a:gd name="T6" fmla="*/ 4 w 5"/>
                  <a:gd name="T7" fmla="*/ 5 h 6"/>
                  <a:gd name="T8" fmla="*/ 4 w 5"/>
                  <a:gd name="T9" fmla="*/ 5 h 6"/>
                  <a:gd name="T10" fmla="*/ 1 w 5"/>
                  <a:gd name="T11" fmla="*/ 5 h 6"/>
                  <a:gd name="T12" fmla="*/ 0 w 5"/>
                  <a:gd name="T13" fmla="*/ 3 h 6"/>
                  <a:gd name="T14" fmla="*/ 1 w 5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6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4"/>
                      <a:pt x="5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6"/>
                      <a:pt x="2" y="6"/>
                      <a:pt x="1" y="5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3" name="Freeform 362">
                <a:extLst>
                  <a:ext uri="{FF2B5EF4-FFF2-40B4-BE49-F238E27FC236}">
                    <a16:creationId xmlns:a16="http://schemas.microsoft.com/office/drawing/2014/main" id="{328B7D6E-BBEE-4E96-AEFE-6920D62CA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00814" y="5856288"/>
                <a:ext cx="22225" cy="20638"/>
              </a:xfrm>
              <a:custGeom>
                <a:avLst/>
                <a:gdLst>
                  <a:gd name="T0" fmla="*/ 2 w 6"/>
                  <a:gd name="T1" fmla="*/ 1 h 6"/>
                  <a:gd name="T2" fmla="*/ 4 w 6"/>
                  <a:gd name="T3" fmla="*/ 2 h 6"/>
                  <a:gd name="T4" fmla="*/ 5 w 6"/>
                  <a:gd name="T5" fmla="*/ 3 h 6"/>
                  <a:gd name="T6" fmla="*/ 4 w 6"/>
                  <a:gd name="T7" fmla="*/ 6 h 6"/>
                  <a:gd name="T8" fmla="*/ 4 w 6"/>
                  <a:gd name="T9" fmla="*/ 6 h 6"/>
                  <a:gd name="T10" fmla="*/ 2 w 6"/>
                  <a:gd name="T11" fmla="*/ 5 h 6"/>
                  <a:gd name="T12" fmla="*/ 1 w 6"/>
                  <a:gd name="T13" fmla="*/ 4 h 6"/>
                  <a:gd name="T14" fmla="*/ 2 w 6"/>
                  <a:gd name="T15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2" y="1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6" y="4"/>
                      <a:pt x="5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2" y="6"/>
                      <a:pt x="2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1" y="2"/>
                      <a:pt x="2" y="1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4" name="Rectangle 363">
                <a:extLst>
                  <a:ext uri="{FF2B5EF4-FFF2-40B4-BE49-F238E27FC236}">
                    <a16:creationId xmlns:a16="http://schemas.microsoft.com/office/drawing/2014/main" id="{03D05076-972F-4CAC-B16A-87B2AEC12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78739" y="5364163"/>
                <a:ext cx="20638" cy="122238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5" name="Oval 364">
                <a:extLst>
                  <a:ext uri="{FF2B5EF4-FFF2-40B4-BE49-F238E27FC236}">
                    <a16:creationId xmlns:a16="http://schemas.microsoft.com/office/drawing/2014/main" id="{7C693C76-312A-4CF4-8535-3E11EB0CE5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56514" y="5489576"/>
                <a:ext cx="25400" cy="55563"/>
              </a:xfrm>
              <a:prstGeom prst="ellipse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6" name="Freeform 365">
                <a:extLst>
                  <a:ext uri="{FF2B5EF4-FFF2-40B4-BE49-F238E27FC236}">
                    <a16:creationId xmlns:a16="http://schemas.microsoft.com/office/drawing/2014/main" id="{E78301F1-F200-4FD0-8AED-4734CFF16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3814" y="5349876"/>
                <a:ext cx="58738" cy="166688"/>
              </a:xfrm>
              <a:custGeom>
                <a:avLst/>
                <a:gdLst>
                  <a:gd name="T0" fmla="*/ 0 w 17"/>
                  <a:gd name="T1" fmla="*/ 0 h 48"/>
                  <a:gd name="T2" fmla="*/ 13 w 17"/>
                  <a:gd name="T3" fmla="*/ 0 h 48"/>
                  <a:gd name="T4" fmla="*/ 17 w 17"/>
                  <a:gd name="T5" fmla="*/ 5 h 48"/>
                  <a:gd name="T6" fmla="*/ 17 w 17"/>
                  <a:gd name="T7" fmla="*/ 44 h 48"/>
                  <a:gd name="T8" fmla="*/ 13 w 17"/>
                  <a:gd name="T9" fmla="*/ 48 h 48"/>
                  <a:gd name="T10" fmla="*/ 0 w 17"/>
                  <a:gd name="T11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48">
                    <a:moveTo>
                      <a:pt x="0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5" y="0"/>
                      <a:pt x="17" y="2"/>
                      <a:pt x="17" y="5"/>
                    </a:cubicBezTo>
                    <a:cubicBezTo>
                      <a:pt x="17" y="44"/>
                      <a:pt x="17" y="44"/>
                      <a:pt x="17" y="44"/>
                    </a:cubicBezTo>
                    <a:cubicBezTo>
                      <a:pt x="17" y="46"/>
                      <a:pt x="15" y="48"/>
                      <a:pt x="13" y="48"/>
                    </a:cubicBezTo>
                    <a:cubicBezTo>
                      <a:pt x="0" y="48"/>
                      <a:pt x="0" y="48"/>
                      <a:pt x="0" y="48"/>
                    </a:cubicBezTo>
                  </a:path>
                </a:pathLst>
              </a:custGeom>
              <a:noFill/>
              <a:ln w="6350" cap="flat">
                <a:solidFill>
                  <a:srgbClr val="93939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7" name="Freeform 366">
                <a:extLst>
                  <a:ext uri="{FF2B5EF4-FFF2-40B4-BE49-F238E27FC236}">
                    <a16:creationId xmlns:a16="http://schemas.microsoft.com/office/drawing/2014/main" id="{3877AC31-E91A-4672-A1B7-19FD5560A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6839" y="5311776"/>
                <a:ext cx="85725" cy="55563"/>
              </a:xfrm>
              <a:custGeom>
                <a:avLst/>
                <a:gdLst>
                  <a:gd name="T0" fmla="*/ 0 w 25"/>
                  <a:gd name="T1" fmla="*/ 16 h 16"/>
                  <a:gd name="T2" fmla="*/ 25 w 25"/>
                  <a:gd name="T3" fmla="*/ 16 h 16"/>
                  <a:gd name="T4" fmla="*/ 0 w 25"/>
                  <a:gd name="T5" fmla="*/ 0 h 16"/>
                  <a:gd name="T6" fmla="*/ 0 w 25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" h="16">
                    <a:moveTo>
                      <a:pt x="0" y="16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14" y="3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8" name="Rectangle 367">
                <a:extLst>
                  <a:ext uri="{FF2B5EF4-FFF2-40B4-BE49-F238E27FC236}">
                    <a16:creationId xmlns:a16="http://schemas.microsoft.com/office/drawing/2014/main" id="{5A5C2DA0-59BF-420F-9AD3-8C0CE8A712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1576" y="5846763"/>
                <a:ext cx="225425" cy="92075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19" name="Rectangle 368">
                <a:extLst>
                  <a:ext uri="{FF2B5EF4-FFF2-40B4-BE49-F238E27FC236}">
                    <a16:creationId xmlns:a16="http://schemas.microsoft.com/office/drawing/2014/main" id="{07EAED94-90A1-498F-9439-D231E68C22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0464" y="5946776"/>
                <a:ext cx="247650" cy="23813"/>
              </a:xfrm>
              <a:prstGeom prst="rect">
                <a:avLst/>
              </a:pr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0" name="Freeform 369">
                <a:extLst>
                  <a:ext uri="{FF2B5EF4-FFF2-40B4-BE49-F238E27FC236}">
                    <a16:creationId xmlns:a16="http://schemas.microsoft.com/office/drawing/2014/main" id="{6F44199F-DE6F-40B3-827D-68FEEAF5E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8751" y="5524501"/>
                <a:ext cx="90488" cy="211138"/>
              </a:xfrm>
              <a:custGeom>
                <a:avLst/>
                <a:gdLst>
                  <a:gd name="T0" fmla="*/ 26 w 26"/>
                  <a:gd name="T1" fmla="*/ 57 h 61"/>
                  <a:gd name="T2" fmla="*/ 21 w 26"/>
                  <a:gd name="T3" fmla="*/ 61 h 61"/>
                  <a:gd name="T4" fmla="*/ 5 w 26"/>
                  <a:gd name="T5" fmla="*/ 61 h 61"/>
                  <a:gd name="T6" fmla="*/ 0 w 26"/>
                  <a:gd name="T7" fmla="*/ 57 h 61"/>
                  <a:gd name="T8" fmla="*/ 0 w 26"/>
                  <a:gd name="T9" fmla="*/ 5 h 61"/>
                  <a:gd name="T10" fmla="*/ 5 w 26"/>
                  <a:gd name="T11" fmla="*/ 0 h 61"/>
                  <a:gd name="T12" fmla="*/ 21 w 26"/>
                  <a:gd name="T13" fmla="*/ 0 h 61"/>
                  <a:gd name="T14" fmla="*/ 26 w 26"/>
                  <a:gd name="T15" fmla="*/ 5 h 61"/>
                  <a:gd name="T16" fmla="*/ 26 w 26"/>
                  <a:gd name="T17" fmla="*/ 57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61">
                    <a:moveTo>
                      <a:pt x="26" y="57"/>
                    </a:moveTo>
                    <a:cubicBezTo>
                      <a:pt x="26" y="59"/>
                      <a:pt x="24" y="61"/>
                      <a:pt x="21" y="61"/>
                    </a:cubicBezTo>
                    <a:cubicBezTo>
                      <a:pt x="5" y="61"/>
                      <a:pt x="5" y="61"/>
                      <a:pt x="5" y="61"/>
                    </a:cubicBezTo>
                    <a:cubicBezTo>
                      <a:pt x="2" y="61"/>
                      <a:pt x="0" y="59"/>
                      <a:pt x="0" y="57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4" y="0"/>
                      <a:pt x="26" y="2"/>
                      <a:pt x="26" y="5"/>
                    </a:cubicBezTo>
                    <a:lnTo>
                      <a:pt x="26" y="57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1" name="Freeform 370">
                <a:extLst>
                  <a:ext uri="{FF2B5EF4-FFF2-40B4-BE49-F238E27FC236}">
                    <a16:creationId xmlns:a16="http://schemas.microsoft.com/office/drawing/2014/main" id="{93B1B2C4-194C-4AEC-978D-4273E0A52E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5376" y="5762626"/>
                <a:ext cx="79375" cy="173038"/>
              </a:xfrm>
              <a:custGeom>
                <a:avLst/>
                <a:gdLst>
                  <a:gd name="T0" fmla="*/ 8 w 23"/>
                  <a:gd name="T1" fmla="*/ 3 h 50"/>
                  <a:gd name="T2" fmla="*/ 8 w 23"/>
                  <a:gd name="T3" fmla="*/ 16 h 50"/>
                  <a:gd name="T4" fmla="*/ 0 w 23"/>
                  <a:gd name="T5" fmla="*/ 34 h 50"/>
                  <a:gd name="T6" fmla="*/ 13 w 23"/>
                  <a:gd name="T7" fmla="*/ 50 h 50"/>
                  <a:gd name="T8" fmla="*/ 23 w 23"/>
                  <a:gd name="T9" fmla="*/ 50 h 50"/>
                  <a:gd name="T10" fmla="*/ 23 w 23"/>
                  <a:gd name="T11" fmla="*/ 41 h 50"/>
                  <a:gd name="T12" fmla="*/ 12 w 23"/>
                  <a:gd name="T13" fmla="*/ 41 h 50"/>
                  <a:gd name="T14" fmla="*/ 12 w 23"/>
                  <a:gd name="T15" fmla="*/ 28 h 50"/>
                  <a:gd name="T16" fmla="*/ 17 w 23"/>
                  <a:gd name="T17" fmla="*/ 13 h 50"/>
                  <a:gd name="T18" fmla="*/ 17 w 23"/>
                  <a:gd name="T19" fmla="*/ 0 h 50"/>
                  <a:gd name="T20" fmla="*/ 8 w 23"/>
                  <a:gd name="T21" fmla="*/ 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" h="50">
                    <a:moveTo>
                      <a:pt x="8" y="3"/>
                    </a:moveTo>
                    <a:cubicBezTo>
                      <a:pt x="8" y="3"/>
                      <a:pt x="8" y="11"/>
                      <a:pt x="8" y="16"/>
                    </a:cubicBezTo>
                    <a:cubicBezTo>
                      <a:pt x="8" y="21"/>
                      <a:pt x="0" y="21"/>
                      <a:pt x="0" y="34"/>
                    </a:cubicBezTo>
                    <a:cubicBezTo>
                      <a:pt x="0" y="47"/>
                      <a:pt x="5" y="50"/>
                      <a:pt x="13" y="50"/>
                    </a:cubicBezTo>
                    <a:cubicBezTo>
                      <a:pt x="21" y="50"/>
                      <a:pt x="23" y="50"/>
                      <a:pt x="23" y="50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16" y="41"/>
                      <a:pt x="12" y="41"/>
                    </a:cubicBezTo>
                    <a:cubicBezTo>
                      <a:pt x="7" y="41"/>
                      <a:pt x="8" y="31"/>
                      <a:pt x="12" y="28"/>
                    </a:cubicBezTo>
                    <a:cubicBezTo>
                      <a:pt x="15" y="25"/>
                      <a:pt x="17" y="22"/>
                      <a:pt x="17" y="13"/>
                    </a:cubicBezTo>
                    <a:cubicBezTo>
                      <a:pt x="17" y="5"/>
                      <a:pt x="17" y="0"/>
                      <a:pt x="17" y="0"/>
                    </a:cubicBezTo>
                    <a:lnTo>
                      <a:pt x="8" y="3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2" name="Freeform 371">
                <a:extLst>
                  <a:ext uri="{FF2B5EF4-FFF2-40B4-BE49-F238E27FC236}">
                    <a16:creationId xmlns:a16="http://schemas.microsoft.com/office/drawing/2014/main" id="{E385DD8D-1ED2-4216-8B2E-1B3105F492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8601" y="5689601"/>
                <a:ext cx="411163" cy="239713"/>
              </a:xfrm>
              <a:custGeom>
                <a:avLst/>
                <a:gdLst>
                  <a:gd name="T0" fmla="*/ 7 w 118"/>
                  <a:gd name="T1" fmla="*/ 69 h 69"/>
                  <a:gd name="T2" fmla="*/ 0 w 118"/>
                  <a:gd name="T3" fmla="*/ 69 h 69"/>
                  <a:gd name="T4" fmla="*/ 0 w 118"/>
                  <a:gd name="T5" fmla="*/ 62 h 69"/>
                  <a:gd name="T6" fmla="*/ 61 w 118"/>
                  <a:gd name="T7" fmla="*/ 0 h 69"/>
                  <a:gd name="T8" fmla="*/ 118 w 118"/>
                  <a:gd name="T9" fmla="*/ 38 h 69"/>
                  <a:gd name="T10" fmla="*/ 111 w 118"/>
                  <a:gd name="T11" fmla="*/ 40 h 69"/>
                  <a:gd name="T12" fmla="*/ 61 w 118"/>
                  <a:gd name="T13" fmla="*/ 7 h 69"/>
                  <a:gd name="T14" fmla="*/ 7 w 118"/>
                  <a:gd name="T15" fmla="*/ 62 h 69"/>
                  <a:gd name="T16" fmla="*/ 7 w 118"/>
                  <a:gd name="T17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8" h="69">
                    <a:moveTo>
                      <a:pt x="7" y="69"/>
                    </a:moveTo>
                    <a:cubicBezTo>
                      <a:pt x="0" y="69"/>
                      <a:pt x="0" y="69"/>
                      <a:pt x="0" y="69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28"/>
                      <a:pt x="27" y="0"/>
                      <a:pt x="61" y="0"/>
                    </a:cubicBezTo>
                    <a:cubicBezTo>
                      <a:pt x="86" y="0"/>
                      <a:pt x="108" y="15"/>
                      <a:pt x="118" y="38"/>
                    </a:cubicBezTo>
                    <a:cubicBezTo>
                      <a:pt x="111" y="40"/>
                      <a:pt x="111" y="40"/>
                      <a:pt x="111" y="40"/>
                    </a:cubicBezTo>
                    <a:cubicBezTo>
                      <a:pt x="103" y="20"/>
                      <a:pt x="83" y="7"/>
                      <a:pt x="61" y="7"/>
                    </a:cubicBezTo>
                    <a:cubicBezTo>
                      <a:pt x="31" y="7"/>
                      <a:pt x="7" y="32"/>
                      <a:pt x="7" y="62"/>
                    </a:cubicBezTo>
                    <a:lnTo>
                      <a:pt x="7" y="69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3" name="Freeform 372">
                <a:extLst>
                  <a:ext uri="{FF2B5EF4-FFF2-40B4-BE49-F238E27FC236}">
                    <a16:creationId xmlns:a16="http://schemas.microsoft.com/office/drawing/2014/main" id="{5BB29363-5C72-45A3-95EC-E23623966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5476" y="5846763"/>
                <a:ext cx="41275" cy="100013"/>
              </a:xfrm>
              <a:custGeom>
                <a:avLst/>
                <a:gdLst>
                  <a:gd name="T0" fmla="*/ 0 w 12"/>
                  <a:gd name="T1" fmla="*/ 0 h 29"/>
                  <a:gd name="T2" fmla="*/ 7 w 12"/>
                  <a:gd name="T3" fmla="*/ 0 h 29"/>
                  <a:gd name="T4" fmla="*/ 12 w 12"/>
                  <a:gd name="T5" fmla="*/ 5 h 29"/>
                  <a:gd name="T6" fmla="*/ 12 w 12"/>
                  <a:gd name="T7" fmla="*/ 23 h 29"/>
                  <a:gd name="T8" fmla="*/ 7 w 12"/>
                  <a:gd name="T9" fmla="*/ 29 h 29"/>
                  <a:gd name="T10" fmla="*/ 0 w 12"/>
                  <a:gd name="T11" fmla="*/ 29 h 29"/>
                  <a:gd name="T12" fmla="*/ 0 w 12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29">
                    <a:moveTo>
                      <a:pt x="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10" y="0"/>
                      <a:pt x="12" y="2"/>
                      <a:pt x="12" y="5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6"/>
                      <a:pt x="10" y="29"/>
                      <a:pt x="7" y="29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4" name="Freeform 373">
                <a:extLst>
                  <a:ext uri="{FF2B5EF4-FFF2-40B4-BE49-F238E27FC236}">
                    <a16:creationId xmlns:a16="http://schemas.microsoft.com/office/drawing/2014/main" id="{920CC811-C967-497E-A8F3-1BE107B76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5489" y="5791201"/>
                <a:ext cx="327025" cy="190500"/>
              </a:xfrm>
              <a:custGeom>
                <a:avLst/>
                <a:gdLst>
                  <a:gd name="T0" fmla="*/ 94 w 94"/>
                  <a:gd name="T1" fmla="*/ 5 h 55"/>
                  <a:gd name="T2" fmla="*/ 90 w 94"/>
                  <a:gd name="T3" fmla="*/ 0 h 55"/>
                  <a:gd name="T4" fmla="*/ 4 w 94"/>
                  <a:gd name="T5" fmla="*/ 0 h 55"/>
                  <a:gd name="T6" fmla="*/ 0 w 94"/>
                  <a:gd name="T7" fmla="*/ 5 h 55"/>
                  <a:gd name="T8" fmla="*/ 0 w 94"/>
                  <a:gd name="T9" fmla="*/ 50 h 55"/>
                  <a:gd name="T10" fmla="*/ 4 w 94"/>
                  <a:gd name="T11" fmla="*/ 55 h 55"/>
                  <a:gd name="T12" fmla="*/ 90 w 94"/>
                  <a:gd name="T13" fmla="*/ 55 h 55"/>
                  <a:gd name="T14" fmla="*/ 94 w 94"/>
                  <a:gd name="T15" fmla="*/ 50 h 55"/>
                  <a:gd name="T16" fmla="*/ 94 w 94"/>
                  <a:gd name="T17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4" h="55">
                    <a:moveTo>
                      <a:pt x="94" y="5"/>
                    </a:moveTo>
                    <a:cubicBezTo>
                      <a:pt x="94" y="2"/>
                      <a:pt x="92" y="0"/>
                      <a:pt x="9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0" y="53"/>
                      <a:pt x="2" y="55"/>
                      <a:pt x="4" y="55"/>
                    </a:cubicBezTo>
                    <a:cubicBezTo>
                      <a:pt x="90" y="55"/>
                      <a:pt x="90" y="55"/>
                      <a:pt x="90" y="55"/>
                    </a:cubicBezTo>
                    <a:cubicBezTo>
                      <a:pt x="92" y="55"/>
                      <a:pt x="94" y="53"/>
                      <a:pt x="94" y="50"/>
                    </a:cubicBezTo>
                    <a:lnTo>
                      <a:pt x="94" y="5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5" name="Rectangle 374">
                <a:extLst>
                  <a:ext uri="{FF2B5EF4-FFF2-40B4-BE49-F238E27FC236}">
                    <a16:creationId xmlns:a16="http://schemas.microsoft.com/office/drawing/2014/main" id="{16103C16-308B-42B4-957B-84A76BC1A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2801" y="5762626"/>
                <a:ext cx="41275" cy="2460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6" name="Rectangle 375">
                <a:extLst>
                  <a:ext uri="{FF2B5EF4-FFF2-40B4-BE49-F238E27FC236}">
                    <a16:creationId xmlns:a16="http://schemas.microsoft.com/office/drawing/2014/main" id="{38E25408-FC32-49FB-A2EE-C111AE2BE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0751" y="5762626"/>
                <a:ext cx="41275" cy="2460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7" name="Rectangle 376">
                <a:extLst>
                  <a:ext uri="{FF2B5EF4-FFF2-40B4-BE49-F238E27FC236}">
                    <a16:creationId xmlns:a16="http://schemas.microsoft.com/office/drawing/2014/main" id="{F9A89C71-B86C-4116-AB67-58C4C45AF6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21576" y="5838826"/>
                <a:ext cx="225425" cy="793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8" name="Rectangle 377">
                <a:extLst>
                  <a:ext uri="{FF2B5EF4-FFF2-40B4-BE49-F238E27FC236}">
                    <a16:creationId xmlns:a16="http://schemas.microsoft.com/office/drawing/2014/main" id="{743B9303-F04B-446C-90A7-E20FFFA28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0464" y="5938838"/>
                <a:ext cx="247650" cy="793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29" name="Rectangle 378">
                <a:extLst>
                  <a:ext uri="{FF2B5EF4-FFF2-40B4-BE49-F238E27FC236}">
                    <a16:creationId xmlns:a16="http://schemas.microsoft.com/office/drawing/2014/main" id="{ABC175C7-4D94-43F0-999F-C30955928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8751" y="5683251"/>
                <a:ext cx="90488" cy="174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0" name="Rectangle 379">
                <a:extLst>
                  <a:ext uri="{FF2B5EF4-FFF2-40B4-BE49-F238E27FC236}">
                    <a16:creationId xmlns:a16="http://schemas.microsoft.com/office/drawing/2014/main" id="{C18EE2F3-B305-4877-845C-FD85AD8A78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8751" y="5634038"/>
                <a:ext cx="90488" cy="174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1" name="Rectangle 380">
                <a:extLst>
                  <a:ext uri="{FF2B5EF4-FFF2-40B4-BE49-F238E27FC236}">
                    <a16:creationId xmlns:a16="http://schemas.microsoft.com/office/drawing/2014/main" id="{8C4AA41B-EA53-4EE8-A290-5C00FFAC4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78751" y="5537201"/>
                <a:ext cx="90488" cy="1111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2" name="Rectangle 381">
                <a:extLst>
                  <a:ext uri="{FF2B5EF4-FFF2-40B4-BE49-F238E27FC236}">
                    <a16:creationId xmlns:a16="http://schemas.microsoft.com/office/drawing/2014/main" id="{7141A0DC-013F-4E32-B2A2-9B119D7077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6351" y="5270501"/>
                <a:ext cx="9525" cy="17463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533" name="Rectangle 382">
                <a:extLst>
                  <a:ext uri="{FF2B5EF4-FFF2-40B4-BE49-F238E27FC236}">
                    <a16:creationId xmlns:a16="http://schemas.microsoft.com/office/drawing/2014/main" id="{ED4C2340-C397-43F2-AC67-784C54802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3639" y="5270501"/>
                <a:ext cx="11113" cy="17463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8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E5B5F8-73F1-42C7-8DFA-CA547EC000E9}"/>
              </a:ext>
            </a:extLst>
          </p:cNvPr>
          <p:cNvGrpSpPr/>
          <p:nvPr/>
        </p:nvGrpSpPr>
        <p:grpSpPr>
          <a:xfrm>
            <a:off x="5070041" y="540790"/>
            <a:ext cx="1023247" cy="762711"/>
            <a:chOff x="5007177" y="725086"/>
            <a:chExt cx="1023247" cy="762712"/>
          </a:xfrm>
        </p:grpSpPr>
        <p:sp>
          <p:nvSpPr>
            <p:cNvPr id="535" name="TextBox 534">
              <a:extLst>
                <a:ext uri="{FF2B5EF4-FFF2-40B4-BE49-F238E27FC236}">
                  <a16:creationId xmlns:a16="http://schemas.microsoft.com/office/drawing/2014/main" id="{7FEBE378-51A4-4F0F-8634-4B7FA776CACE}"/>
                </a:ext>
              </a:extLst>
            </p:cNvPr>
            <p:cNvSpPr txBox="1"/>
            <p:nvPr/>
          </p:nvSpPr>
          <p:spPr>
            <a:xfrm>
              <a:off x="5007177" y="1180021"/>
              <a:ext cx="10232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Azure Files</a:t>
              </a:r>
            </a:p>
          </p:txBody>
        </p:sp>
        <p:pic>
          <p:nvPicPr>
            <p:cNvPr id="539" name="Picture 538">
              <a:extLst>
                <a:ext uri="{FF2B5EF4-FFF2-40B4-BE49-F238E27FC236}">
                  <a16:creationId xmlns:a16="http://schemas.microsoft.com/office/drawing/2014/main" id="{64058287-34DC-46A4-9908-012EB178B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347061" y="725086"/>
              <a:ext cx="343481" cy="494130"/>
            </a:xfrm>
            <a:prstGeom prst="rect">
              <a:avLst/>
            </a:prstGeom>
          </p:spPr>
        </p:pic>
      </p:grpSp>
      <p:grpSp>
        <p:nvGrpSpPr>
          <p:cNvPr id="542" name="Group 541">
            <a:extLst>
              <a:ext uri="{FF2B5EF4-FFF2-40B4-BE49-F238E27FC236}">
                <a16:creationId xmlns:a16="http://schemas.microsoft.com/office/drawing/2014/main" id="{137BABAE-1BCA-480B-9BEC-70BE2C86B3A4}"/>
              </a:ext>
            </a:extLst>
          </p:cNvPr>
          <p:cNvGrpSpPr/>
          <p:nvPr/>
        </p:nvGrpSpPr>
        <p:grpSpPr>
          <a:xfrm>
            <a:off x="6173217" y="549833"/>
            <a:ext cx="1067089" cy="978154"/>
            <a:chOff x="5274134" y="743654"/>
            <a:chExt cx="1067090" cy="978153"/>
          </a:xfrm>
        </p:grpSpPr>
        <p:sp>
          <p:nvSpPr>
            <p:cNvPr id="540" name="TextBox 539">
              <a:extLst>
                <a:ext uri="{FF2B5EF4-FFF2-40B4-BE49-F238E27FC236}">
                  <a16:creationId xmlns:a16="http://schemas.microsoft.com/office/drawing/2014/main" id="{71B58ED9-7DBD-41A4-A7BC-FA5E25F0749D}"/>
                </a:ext>
              </a:extLst>
            </p:cNvPr>
            <p:cNvSpPr txBox="1"/>
            <p:nvPr/>
          </p:nvSpPr>
          <p:spPr>
            <a:xfrm>
              <a:off x="5274134" y="1198588"/>
              <a:ext cx="106709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Azure DB Target</a:t>
              </a:r>
            </a:p>
          </p:txBody>
        </p:sp>
        <p:pic>
          <p:nvPicPr>
            <p:cNvPr id="541" name="Picture 540">
              <a:extLst>
                <a:ext uri="{FF2B5EF4-FFF2-40B4-BE49-F238E27FC236}">
                  <a16:creationId xmlns:a16="http://schemas.microsoft.com/office/drawing/2014/main" id="{14A3D5E4-2D74-48B5-8CC3-F7DBFCC9A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614018" y="743654"/>
              <a:ext cx="343481" cy="494130"/>
            </a:xfrm>
            <a:prstGeom prst="rect">
              <a:avLst/>
            </a:prstGeom>
          </p:spPr>
        </p:pic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02F1167F-DD7A-4034-9272-B45C27231C24}"/>
              </a:ext>
            </a:extLst>
          </p:cNvPr>
          <p:cNvGrpSpPr/>
          <p:nvPr/>
        </p:nvGrpSpPr>
        <p:grpSpPr>
          <a:xfrm>
            <a:off x="4270290" y="4986096"/>
            <a:ext cx="5032015" cy="1835714"/>
            <a:chOff x="4904034" y="5027752"/>
            <a:chExt cx="4726833" cy="18357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2BDB8E0-7D3E-4F57-9118-E094AA871331}"/>
                </a:ext>
              </a:extLst>
            </p:cNvPr>
            <p:cNvSpPr/>
            <p:nvPr/>
          </p:nvSpPr>
          <p:spPr>
            <a:xfrm>
              <a:off x="4904034" y="5056213"/>
              <a:ext cx="4726833" cy="176126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4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293B5A5-E6FF-44AF-AE4E-097F37D863ED}"/>
                </a:ext>
              </a:extLst>
            </p:cNvPr>
            <p:cNvGrpSpPr/>
            <p:nvPr/>
          </p:nvGrpSpPr>
          <p:grpSpPr>
            <a:xfrm>
              <a:off x="4963885" y="5417480"/>
              <a:ext cx="1040480" cy="1445985"/>
              <a:chOff x="6047473" y="5237429"/>
              <a:chExt cx="987308" cy="117172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0CDEA07-662F-4D63-B4BD-BE85552540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E9F34FD-D30A-494D-A875-DDE441D32841}"/>
                  </a:ext>
                </a:extLst>
              </p:cNvPr>
              <p:cNvSpPr txBox="1"/>
              <p:nvPr/>
            </p:nvSpPr>
            <p:spPr>
              <a:xfrm>
                <a:off x="6047473" y="6159755"/>
                <a:ext cx="987308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WS2003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F186BDE-E9B6-492F-A39E-90BE2D4F7FBC}"/>
                </a:ext>
              </a:extLst>
            </p:cNvPr>
            <p:cNvSpPr txBox="1"/>
            <p:nvPr/>
          </p:nvSpPr>
          <p:spPr>
            <a:xfrm>
              <a:off x="6107290" y="5027752"/>
              <a:ext cx="25929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Legacy Windows Servers</a:t>
              </a:r>
            </a:p>
          </p:txBody>
        </p:sp>
        <p:grpSp>
          <p:nvGrpSpPr>
            <p:cNvPr id="621" name="Group 620">
              <a:extLst>
                <a:ext uri="{FF2B5EF4-FFF2-40B4-BE49-F238E27FC236}">
                  <a16:creationId xmlns:a16="http://schemas.microsoft.com/office/drawing/2014/main" id="{CF3AD4AD-2FF9-4D90-844D-84430577CD82}"/>
                </a:ext>
              </a:extLst>
            </p:cNvPr>
            <p:cNvGrpSpPr/>
            <p:nvPr/>
          </p:nvGrpSpPr>
          <p:grpSpPr>
            <a:xfrm>
              <a:off x="5811933" y="5417480"/>
              <a:ext cx="1040480" cy="1445985"/>
              <a:chOff x="6047473" y="5237429"/>
              <a:chExt cx="987308" cy="1171727"/>
            </a:xfrm>
          </p:grpSpPr>
          <p:pic>
            <p:nvPicPr>
              <p:cNvPr id="622" name="Picture 621">
                <a:extLst>
                  <a:ext uri="{FF2B5EF4-FFF2-40B4-BE49-F238E27FC236}">
                    <a16:creationId xmlns:a16="http://schemas.microsoft.com/office/drawing/2014/main" id="{7358B1F9-81D7-4137-A62F-2C6DC29EA5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974249AF-5DEB-432A-A049-15CC7362D421}"/>
                  </a:ext>
                </a:extLst>
              </p:cNvPr>
              <p:cNvSpPr txBox="1"/>
              <p:nvPr/>
            </p:nvSpPr>
            <p:spPr>
              <a:xfrm>
                <a:off x="6047473" y="6159755"/>
                <a:ext cx="987308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WS2008/R2</a:t>
                </a:r>
              </a:p>
            </p:txBody>
          </p:sp>
        </p:grp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46E2AC1C-01B1-4644-AA8F-AFFF89F06182}"/>
                </a:ext>
              </a:extLst>
            </p:cNvPr>
            <p:cNvGrpSpPr/>
            <p:nvPr/>
          </p:nvGrpSpPr>
          <p:grpSpPr>
            <a:xfrm>
              <a:off x="6522417" y="5438680"/>
              <a:ext cx="1300771" cy="1421026"/>
              <a:chOff x="5956160" y="5237429"/>
              <a:chExt cx="1234297" cy="1151502"/>
            </a:xfrm>
          </p:grpSpPr>
          <p:pic>
            <p:nvPicPr>
              <p:cNvPr id="625" name="Picture 624">
                <a:extLst>
                  <a:ext uri="{FF2B5EF4-FFF2-40B4-BE49-F238E27FC236}">
                    <a16:creationId xmlns:a16="http://schemas.microsoft.com/office/drawing/2014/main" id="{17C5AD27-D423-45FA-A075-DDE976A96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F64A7E5E-C834-461C-ACFB-5BCBBC570EF2}"/>
                  </a:ext>
                </a:extLst>
              </p:cNvPr>
              <p:cNvSpPr txBox="1"/>
              <p:nvPr/>
            </p:nvSpPr>
            <p:spPr>
              <a:xfrm>
                <a:off x="5956160" y="6139530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WS2012/R2</a:t>
                </a:r>
              </a:p>
            </p:txBody>
          </p:sp>
        </p:grp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9D3481CE-F450-4219-9B50-24E691DB5428}"/>
                </a:ext>
              </a:extLst>
            </p:cNvPr>
            <p:cNvGrpSpPr/>
            <p:nvPr/>
          </p:nvGrpSpPr>
          <p:grpSpPr>
            <a:xfrm>
              <a:off x="7379954" y="5440019"/>
              <a:ext cx="1300771" cy="1408883"/>
              <a:chOff x="5901529" y="5237429"/>
              <a:chExt cx="1234297" cy="1141663"/>
            </a:xfrm>
          </p:grpSpPr>
          <p:pic>
            <p:nvPicPr>
              <p:cNvPr id="628" name="Picture 627">
                <a:extLst>
                  <a:ext uri="{FF2B5EF4-FFF2-40B4-BE49-F238E27FC236}">
                    <a16:creationId xmlns:a16="http://schemas.microsoft.com/office/drawing/2014/main" id="{1BF3AD1F-C06E-429D-A234-AC17226D5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29" name="TextBox 628">
                <a:extLst>
                  <a:ext uri="{FF2B5EF4-FFF2-40B4-BE49-F238E27FC236}">
                    <a16:creationId xmlns:a16="http://schemas.microsoft.com/office/drawing/2014/main" id="{AFA1AFE5-F9EF-4E3C-AC7A-F52921BF0A80}"/>
                  </a:ext>
                </a:extLst>
              </p:cNvPr>
              <p:cNvSpPr txBox="1"/>
              <p:nvPr/>
            </p:nvSpPr>
            <p:spPr>
              <a:xfrm>
                <a:off x="5901529" y="6129691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WS2016</a:t>
                </a:r>
              </a:p>
            </p:txBody>
          </p:sp>
        </p:grpSp>
        <p:grpSp>
          <p:nvGrpSpPr>
            <p:cNvPr id="630" name="Group 629">
              <a:extLst>
                <a:ext uri="{FF2B5EF4-FFF2-40B4-BE49-F238E27FC236}">
                  <a16:creationId xmlns:a16="http://schemas.microsoft.com/office/drawing/2014/main" id="{B23FA385-C10F-41C6-BBFF-2A09EE4283D5}"/>
                </a:ext>
              </a:extLst>
            </p:cNvPr>
            <p:cNvGrpSpPr/>
            <p:nvPr/>
          </p:nvGrpSpPr>
          <p:grpSpPr>
            <a:xfrm>
              <a:off x="8217815" y="5440019"/>
              <a:ext cx="1300771" cy="1394326"/>
              <a:chOff x="5903908" y="5237429"/>
              <a:chExt cx="1234297" cy="1129867"/>
            </a:xfrm>
          </p:grpSpPr>
          <p:pic>
            <p:nvPicPr>
              <p:cNvPr id="631" name="Picture 630">
                <a:extLst>
                  <a:ext uri="{FF2B5EF4-FFF2-40B4-BE49-F238E27FC236}">
                    <a16:creationId xmlns:a16="http://schemas.microsoft.com/office/drawing/2014/main" id="{37D86AF7-00F8-48A3-9EA0-0FBF6DDBB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32" name="TextBox 631">
                <a:extLst>
                  <a:ext uri="{FF2B5EF4-FFF2-40B4-BE49-F238E27FC236}">
                    <a16:creationId xmlns:a16="http://schemas.microsoft.com/office/drawing/2014/main" id="{ADED122B-2921-4229-95A4-A5787D825868}"/>
                  </a:ext>
                </a:extLst>
              </p:cNvPr>
              <p:cNvSpPr txBox="1"/>
              <p:nvPr/>
            </p:nvSpPr>
            <p:spPr>
              <a:xfrm>
                <a:off x="5903908" y="6117895"/>
                <a:ext cx="1234297" cy="2494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WS vNext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53811B-7A58-4801-B741-58F16E4E8C22}"/>
              </a:ext>
            </a:extLst>
          </p:cNvPr>
          <p:cNvGrpSpPr/>
          <p:nvPr/>
        </p:nvGrpSpPr>
        <p:grpSpPr>
          <a:xfrm>
            <a:off x="2191577" y="4414382"/>
            <a:ext cx="1952907" cy="389482"/>
            <a:chOff x="2221093" y="4441246"/>
            <a:chExt cx="1952906" cy="389481"/>
          </a:xfrm>
        </p:grpSpPr>
        <p:sp>
          <p:nvSpPr>
            <p:cNvPr id="633" name="Arrow: Right 632">
              <a:extLst>
                <a:ext uri="{FF2B5EF4-FFF2-40B4-BE49-F238E27FC236}">
                  <a16:creationId xmlns:a16="http://schemas.microsoft.com/office/drawing/2014/main" id="{B0E056D7-F444-41E8-958E-408046E686B7}"/>
                </a:ext>
              </a:extLst>
            </p:cNvPr>
            <p:cNvSpPr/>
            <p:nvPr/>
          </p:nvSpPr>
          <p:spPr>
            <a:xfrm rot="19574566">
              <a:off x="3307321" y="4570074"/>
              <a:ext cx="866678" cy="260653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4" name="TextBox 633">
              <a:extLst>
                <a:ext uri="{FF2B5EF4-FFF2-40B4-BE49-F238E27FC236}">
                  <a16:creationId xmlns:a16="http://schemas.microsoft.com/office/drawing/2014/main" id="{DD83E5C6-2439-4FE4-994A-B82BBA9A293A}"/>
                </a:ext>
              </a:extLst>
            </p:cNvPr>
            <p:cNvSpPr txBox="1"/>
            <p:nvPr/>
          </p:nvSpPr>
          <p:spPr>
            <a:xfrm>
              <a:off x="2221093" y="4441246"/>
              <a:ext cx="14939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NDMP/SMB/NFS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9AD45-0CAF-4A0F-A448-6125F35C1423}"/>
              </a:ext>
            </a:extLst>
          </p:cNvPr>
          <p:cNvGrpSpPr/>
          <p:nvPr/>
        </p:nvGrpSpPr>
        <p:grpSpPr>
          <a:xfrm>
            <a:off x="8882699" y="4405532"/>
            <a:ext cx="2405740" cy="330812"/>
            <a:chOff x="8795334" y="4466270"/>
            <a:chExt cx="2405740" cy="330812"/>
          </a:xfrm>
        </p:grpSpPr>
        <p:sp>
          <p:nvSpPr>
            <p:cNvPr id="635" name="Arrow: Right 634">
              <a:extLst>
                <a:ext uri="{FF2B5EF4-FFF2-40B4-BE49-F238E27FC236}">
                  <a16:creationId xmlns:a16="http://schemas.microsoft.com/office/drawing/2014/main" id="{A373A029-63B1-4B90-9DBF-823C6651CBB3}"/>
                </a:ext>
              </a:extLst>
            </p:cNvPr>
            <p:cNvSpPr/>
            <p:nvPr/>
          </p:nvSpPr>
          <p:spPr>
            <a:xfrm rot="12155626">
              <a:off x="8795334" y="4573844"/>
              <a:ext cx="1309457" cy="223238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36" name="TextBox 635">
              <a:extLst>
                <a:ext uri="{FF2B5EF4-FFF2-40B4-BE49-F238E27FC236}">
                  <a16:creationId xmlns:a16="http://schemas.microsoft.com/office/drawing/2014/main" id="{63DE71F7-41D0-4484-8A40-BA5B9F21A50C}"/>
                </a:ext>
              </a:extLst>
            </p:cNvPr>
            <p:cNvSpPr txBox="1"/>
            <p:nvPr/>
          </p:nvSpPr>
          <p:spPr>
            <a:xfrm>
              <a:off x="9468419" y="4466270"/>
              <a:ext cx="1732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File over SMB &amp; NFS</a:t>
              </a:r>
            </a:p>
          </p:txBody>
        </p:sp>
      </p:grpSp>
      <p:grpSp>
        <p:nvGrpSpPr>
          <p:cNvPr id="673" name="Group 672">
            <a:extLst>
              <a:ext uri="{FF2B5EF4-FFF2-40B4-BE49-F238E27FC236}">
                <a16:creationId xmlns:a16="http://schemas.microsoft.com/office/drawing/2014/main" id="{B21ED8C7-308C-4E1D-AD95-CE58CB616FF3}"/>
              </a:ext>
            </a:extLst>
          </p:cNvPr>
          <p:cNvGrpSpPr/>
          <p:nvPr/>
        </p:nvGrpSpPr>
        <p:grpSpPr>
          <a:xfrm>
            <a:off x="9851073" y="5007180"/>
            <a:ext cx="1925368" cy="1810867"/>
            <a:chOff x="8960540" y="4975185"/>
            <a:chExt cx="1925368" cy="1810868"/>
          </a:xfrm>
        </p:grpSpPr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784DC1B4-49F9-474A-BEE9-313EFFD5512A}"/>
                </a:ext>
              </a:extLst>
            </p:cNvPr>
            <p:cNvGrpSpPr/>
            <p:nvPr/>
          </p:nvGrpSpPr>
          <p:grpSpPr>
            <a:xfrm>
              <a:off x="9157070" y="4975185"/>
              <a:ext cx="1728838" cy="1809041"/>
              <a:chOff x="9157070" y="4975185"/>
              <a:chExt cx="1728838" cy="1809041"/>
            </a:xfrm>
          </p:grpSpPr>
          <p:sp>
            <p:nvSpPr>
              <p:cNvPr id="668" name="Rectangle 667">
                <a:extLst>
                  <a:ext uri="{FF2B5EF4-FFF2-40B4-BE49-F238E27FC236}">
                    <a16:creationId xmlns:a16="http://schemas.microsoft.com/office/drawing/2014/main" id="{8CF6CBAB-A768-4211-94F4-575C3EAE2519}"/>
                  </a:ext>
                </a:extLst>
              </p:cNvPr>
              <p:cNvSpPr/>
              <p:nvPr/>
            </p:nvSpPr>
            <p:spPr>
              <a:xfrm>
                <a:off x="9157070" y="5009073"/>
                <a:ext cx="1709743" cy="1761268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645" name="Group 644">
                <a:extLst>
                  <a:ext uri="{FF2B5EF4-FFF2-40B4-BE49-F238E27FC236}">
                    <a16:creationId xmlns:a16="http://schemas.microsoft.com/office/drawing/2014/main" id="{86F25D3B-5FA2-40A8-91D4-8B14D13A4FE3}"/>
                  </a:ext>
                </a:extLst>
              </p:cNvPr>
              <p:cNvGrpSpPr/>
              <p:nvPr/>
            </p:nvGrpSpPr>
            <p:grpSpPr>
              <a:xfrm>
                <a:off x="9845428" y="5396594"/>
                <a:ext cx="1040480" cy="1387632"/>
                <a:chOff x="6029881" y="5237429"/>
                <a:chExt cx="987308" cy="1124442"/>
              </a:xfrm>
            </p:grpSpPr>
            <p:pic>
              <p:nvPicPr>
                <p:cNvPr id="646" name="Picture 645">
                  <a:extLst>
                    <a:ext uri="{FF2B5EF4-FFF2-40B4-BE49-F238E27FC236}">
                      <a16:creationId xmlns:a16="http://schemas.microsoft.com/office/drawing/2014/main" id="{FB4097C4-E727-4BA6-B890-36D2CD772F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grayscl/>
                </a:blip>
                <a:stretch>
                  <a:fillRect/>
                </a:stretch>
              </p:blipFill>
              <p:spPr>
                <a:xfrm>
                  <a:off x="6341937" y="5237429"/>
                  <a:ext cx="398381" cy="919281"/>
                </a:xfrm>
                <a:prstGeom prst="rect">
                  <a:avLst/>
                </a:prstGeom>
              </p:spPr>
            </p:pic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4A7BBE62-A19B-454E-BE0F-E1E882F2E427}"/>
                    </a:ext>
                  </a:extLst>
                </p:cNvPr>
                <p:cNvSpPr txBox="1"/>
                <p:nvPr/>
              </p:nvSpPr>
              <p:spPr>
                <a:xfrm>
                  <a:off x="6029881" y="6112469"/>
                  <a:ext cx="987308" cy="2494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914377">
                    <a:defRPr/>
                  </a:pPr>
                  <a:r>
                    <a:rPr lang="en-US" sz="1400" dirty="0">
                      <a:solidFill>
                        <a:srgbClr val="FF0000"/>
                      </a:solidFill>
                      <a:latin typeface="Calibri" panose="020F0502020204030204"/>
                    </a:rPr>
                    <a:t>Linux</a:t>
                  </a:r>
                </a:p>
              </p:txBody>
            </p:sp>
          </p:grpSp>
          <p:sp>
            <p:nvSpPr>
              <p:cNvPr id="671" name="TextBox 670">
                <a:extLst>
                  <a:ext uri="{FF2B5EF4-FFF2-40B4-BE49-F238E27FC236}">
                    <a16:creationId xmlns:a16="http://schemas.microsoft.com/office/drawing/2014/main" id="{302B5426-C5F1-4224-A439-0C7113469C5A}"/>
                  </a:ext>
                </a:extLst>
              </p:cNvPr>
              <p:cNvSpPr txBox="1"/>
              <p:nvPr/>
            </p:nvSpPr>
            <p:spPr>
              <a:xfrm>
                <a:off x="9412397" y="4975185"/>
                <a:ext cx="119909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prstClr val="white">
                        <a:lumMod val="50000"/>
                      </a:prstClr>
                    </a:solidFill>
                    <a:latin typeface="Calibri" panose="020F0502020204030204"/>
                  </a:rPr>
                  <a:t>OSS Servers</a:t>
                </a:r>
              </a:p>
            </p:txBody>
          </p:sp>
        </p:grpSp>
        <p:grpSp>
          <p:nvGrpSpPr>
            <p:cNvPr id="639" name="Group 638">
              <a:extLst>
                <a:ext uri="{FF2B5EF4-FFF2-40B4-BE49-F238E27FC236}">
                  <a16:creationId xmlns:a16="http://schemas.microsoft.com/office/drawing/2014/main" id="{9281FF38-003E-4CA0-AA17-94C448FEB9AD}"/>
                </a:ext>
              </a:extLst>
            </p:cNvPr>
            <p:cNvGrpSpPr/>
            <p:nvPr/>
          </p:nvGrpSpPr>
          <p:grpSpPr>
            <a:xfrm>
              <a:off x="8960540" y="5391725"/>
              <a:ext cx="1300771" cy="1394328"/>
              <a:chOff x="5903908" y="5237429"/>
              <a:chExt cx="1234297" cy="1129868"/>
            </a:xfrm>
          </p:grpSpPr>
          <p:pic>
            <p:nvPicPr>
              <p:cNvPr id="640" name="Picture 639">
                <a:extLst>
                  <a:ext uri="{FF2B5EF4-FFF2-40B4-BE49-F238E27FC236}">
                    <a16:creationId xmlns:a16="http://schemas.microsoft.com/office/drawing/2014/main" id="{D0411DEC-56A6-451E-B3E7-FCC1CA5B5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641" name="TextBox 640">
                <a:extLst>
                  <a:ext uri="{FF2B5EF4-FFF2-40B4-BE49-F238E27FC236}">
                    <a16:creationId xmlns:a16="http://schemas.microsoft.com/office/drawing/2014/main" id="{81615E62-E615-41E6-A588-CA98F6A8499A}"/>
                  </a:ext>
                </a:extLst>
              </p:cNvPr>
              <p:cNvSpPr txBox="1"/>
              <p:nvPr/>
            </p:nvSpPr>
            <p:spPr>
              <a:xfrm>
                <a:off x="5903908" y="6117895"/>
                <a:ext cx="1234297" cy="2494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rgbClr val="FF0000"/>
                    </a:solidFill>
                    <a:latin typeface="Calibri" panose="020F0502020204030204"/>
                  </a:rPr>
                  <a:t>Samba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4EE6B50-74A1-4A5D-91EA-69E662FE6568}"/>
              </a:ext>
            </a:extLst>
          </p:cNvPr>
          <p:cNvGrpSpPr/>
          <p:nvPr/>
        </p:nvGrpSpPr>
        <p:grpSpPr>
          <a:xfrm>
            <a:off x="4653285" y="4334277"/>
            <a:ext cx="2020523" cy="645355"/>
            <a:chOff x="4653286" y="4334276"/>
            <a:chExt cx="2020522" cy="645354"/>
          </a:xfrm>
        </p:grpSpPr>
        <p:sp>
          <p:nvSpPr>
            <p:cNvPr id="637" name="Arrow: Right 636">
              <a:extLst>
                <a:ext uri="{FF2B5EF4-FFF2-40B4-BE49-F238E27FC236}">
                  <a16:creationId xmlns:a16="http://schemas.microsoft.com/office/drawing/2014/main" id="{5788A2B5-1057-4E32-991B-8104CCD5D035}"/>
                </a:ext>
              </a:extLst>
            </p:cNvPr>
            <p:cNvSpPr/>
            <p:nvPr/>
          </p:nvSpPr>
          <p:spPr>
            <a:xfrm rot="16200000">
              <a:off x="6234818" y="4540640"/>
              <a:ext cx="645354" cy="232626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US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69" name="TextBox 668">
              <a:extLst>
                <a:ext uri="{FF2B5EF4-FFF2-40B4-BE49-F238E27FC236}">
                  <a16:creationId xmlns:a16="http://schemas.microsoft.com/office/drawing/2014/main" id="{081002D4-E4DE-4770-8FD5-C38E0E726099}"/>
                </a:ext>
              </a:extLst>
            </p:cNvPr>
            <p:cNvSpPr txBox="1"/>
            <p:nvPr/>
          </p:nvSpPr>
          <p:spPr>
            <a:xfrm>
              <a:off x="4653286" y="4524428"/>
              <a:ext cx="19310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77">
                <a:defRPr/>
              </a:pPr>
              <a:r>
                <a:rPr lang="en-US" sz="1400" dirty="0">
                  <a:solidFill>
                    <a:sysClr val="windowText" lastClr="000000"/>
                  </a:solidFill>
                  <a:latin typeface="Calibri" panose="020F0502020204030204"/>
                </a:rPr>
                <a:t>Block &amp; File over SMB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1CF564-D891-4BE4-85A7-5F055B0BF051}"/>
              </a:ext>
            </a:extLst>
          </p:cNvPr>
          <p:cNvGrpSpPr/>
          <p:nvPr/>
        </p:nvGrpSpPr>
        <p:grpSpPr>
          <a:xfrm>
            <a:off x="8922789" y="5619360"/>
            <a:ext cx="1289825" cy="1096177"/>
            <a:chOff x="8896813" y="5619356"/>
            <a:chExt cx="1289825" cy="1096176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49162932-30BD-45A0-94BE-946A08FA61B0}"/>
                </a:ext>
              </a:extLst>
            </p:cNvPr>
            <p:cNvGrpSpPr/>
            <p:nvPr/>
          </p:nvGrpSpPr>
          <p:grpSpPr>
            <a:xfrm>
              <a:off x="9720747" y="5648459"/>
              <a:ext cx="465891" cy="624033"/>
              <a:chOff x="10633084" y="2852743"/>
              <a:chExt cx="623888" cy="792163"/>
            </a:xfrm>
          </p:grpSpPr>
          <p:sp>
            <p:nvSpPr>
              <p:cNvPr id="68" name="Freeform 613">
                <a:extLst>
                  <a:ext uri="{FF2B5EF4-FFF2-40B4-BE49-F238E27FC236}">
                    <a16:creationId xmlns:a16="http://schemas.microsoft.com/office/drawing/2014/main" id="{EE13D1EC-9644-4457-9248-BD05D9078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52743"/>
                <a:ext cx="623888" cy="692151"/>
              </a:xfrm>
              <a:custGeom>
                <a:avLst/>
                <a:gdLst>
                  <a:gd name="T0" fmla="*/ 174 w 182"/>
                  <a:gd name="T1" fmla="*/ 14 h 203"/>
                  <a:gd name="T2" fmla="*/ 164 w 182"/>
                  <a:gd name="T3" fmla="*/ 14 h 203"/>
                  <a:gd name="T4" fmla="*/ 144 w 182"/>
                  <a:gd name="T5" fmla="*/ 0 h 203"/>
                  <a:gd name="T6" fmla="*/ 20 w 182"/>
                  <a:gd name="T7" fmla="*/ 0 h 203"/>
                  <a:gd name="T8" fmla="*/ 0 w 182"/>
                  <a:gd name="T9" fmla="*/ 20 h 203"/>
                  <a:gd name="T10" fmla="*/ 0 w 182"/>
                  <a:gd name="T11" fmla="*/ 183 h 203"/>
                  <a:gd name="T12" fmla="*/ 20 w 182"/>
                  <a:gd name="T13" fmla="*/ 203 h 203"/>
                  <a:gd name="T14" fmla="*/ 144 w 182"/>
                  <a:gd name="T15" fmla="*/ 203 h 203"/>
                  <a:gd name="T16" fmla="*/ 165 w 182"/>
                  <a:gd name="T17" fmla="*/ 183 h 203"/>
                  <a:gd name="T18" fmla="*/ 165 w 182"/>
                  <a:gd name="T19" fmla="*/ 91 h 203"/>
                  <a:gd name="T20" fmla="*/ 174 w 182"/>
                  <a:gd name="T21" fmla="*/ 91 h 203"/>
                  <a:gd name="T22" fmla="*/ 182 w 182"/>
                  <a:gd name="T23" fmla="*/ 83 h 203"/>
                  <a:gd name="T24" fmla="*/ 182 w 182"/>
                  <a:gd name="T25" fmla="*/ 22 h 203"/>
                  <a:gd name="T26" fmla="*/ 174 w 182"/>
                  <a:gd name="T27" fmla="*/ 14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82" h="203">
                    <a:moveTo>
                      <a:pt x="174" y="14"/>
                    </a:moveTo>
                    <a:cubicBezTo>
                      <a:pt x="164" y="14"/>
                      <a:pt x="164" y="14"/>
                      <a:pt x="164" y="14"/>
                    </a:cubicBezTo>
                    <a:cubicBezTo>
                      <a:pt x="161" y="6"/>
                      <a:pt x="153" y="0"/>
                      <a:pt x="14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9" y="0"/>
                      <a:pt x="0" y="9"/>
                      <a:pt x="0" y="20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94"/>
                      <a:pt x="9" y="203"/>
                      <a:pt x="20" y="203"/>
                    </a:cubicBezTo>
                    <a:cubicBezTo>
                      <a:pt x="144" y="203"/>
                      <a:pt x="144" y="203"/>
                      <a:pt x="144" y="203"/>
                    </a:cubicBezTo>
                    <a:cubicBezTo>
                      <a:pt x="156" y="203"/>
                      <a:pt x="165" y="194"/>
                      <a:pt x="165" y="183"/>
                    </a:cubicBezTo>
                    <a:cubicBezTo>
                      <a:pt x="165" y="91"/>
                      <a:pt x="165" y="91"/>
                      <a:pt x="165" y="91"/>
                    </a:cubicBezTo>
                    <a:cubicBezTo>
                      <a:pt x="174" y="91"/>
                      <a:pt x="174" y="91"/>
                      <a:pt x="174" y="91"/>
                    </a:cubicBezTo>
                    <a:cubicBezTo>
                      <a:pt x="178" y="91"/>
                      <a:pt x="182" y="87"/>
                      <a:pt x="182" y="83"/>
                    </a:cubicBezTo>
                    <a:cubicBezTo>
                      <a:pt x="182" y="22"/>
                      <a:pt x="182" y="22"/>
                      <a:pt x="182" y="22"/>
                    </a:cubicBezTo>
                    <a:cubicBezTo>
                      <a:pt x="182" y="18"/>
                      <a:pt x="178" y="14"/>
                      <a:pt x="174" y="14"/>
                    </a:cubicBezTo>
                    <a:close/>
                  </a:path>
                </a:pathLst>
              </a:custGeom>
              <a:solidFill>
                <a:srgbClr val="E5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69" name="Rectangle 614">
                <a:extLst>
                  <a:ext uri="{FF2B5EF4-FFF2-40B4-BE49-F238E27FC236}">
                    <a16:creationId xmlns:a16="http://schemas.microsoft.com/office/drawing/2014/main" id="{C8234B29-24DE-4551-BC96-8EA5BE122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98172" y="2908305"/>
                <a:ext cx="455613" cy="60325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70" name="Freeform 615">
                <a:extLst>
                  <a:ext uri="{FF2B5EF4-FFF2-40B4-BE49-F238E27FC236}">
                    <a16:creationId xmlns:a16="http://schemas.microsoft.com/office/drawing/2014/main" id="{A1B9BBAF-4D1B-43F3-BA16-7C1C014B7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84" y="2860680"/>
                <a:ext cx="479425" cy="784226"/>
              </a:xfrm>
              <a:custGeom>
                <a:avLst/>
                <a:gdLst>
                  <a:gd name="T0" fmla="*/ 140 w 140"/>
                  <a:gd name="T1" fmla="*/ 212 h 230"/>
                  <a:gd name="T2" fmla="*/ 123 w 140"/>
                  <a:gd name="T3" fmla="*/ 228 h 230"/>
                  <a:gd name="T4" fmla="*/ 17 w 140"/>
                  <a:gd name="T5" fmla="*/ 205 h 230"/>
                  <a:gd name="T6" fmla="*/ 0 w 140"/>
                  <a:gd name="T7" fmla="*/ 181 h 230"/>
                  <a:gd name="T8" fmla="*/ 0 w 140"/>
                  <a:gd name="T9" fmla="*/ 18 h 230"/>
                  <a:gd name="T10" fmla="*/ 17 w 140"/>
                  <a:gd name="T11" fmla="*/ 2 h 230"/>
                  <a:gd name="T12" fmla="*/ 123 w 140"/>
                  <a:gd name="T13" fmla="*/ 25 h 230"/>
                  <a:gd name="T14" fmla="*/ 140 w 140"/>
                  <a:gd name="T15" fmla="*/ 49 h 230"/>
                  <a:gd name="T16" fmla="*/ 140 w 140"/>
                  <a:gd name="T17" fmla="*/ 212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230">
                    <a:moveTo>
                      <a:pt x="140" y="212"/>
                    </a:moveTo>
                    <a:cubicBezTo>
                      <a:pt x="140" y="223"/>
                      <a:pt x="132" y="230"/>
                      <a:pt x="123" y="228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8" y="203"/>
                      <a:pt x="0" y="192"/>
                      <a:pt x="0" y="181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7"/>
                      <a:pt x="8" y="0"/>
                      <a:pt x="17" y="2"/>
                    </a:cubicBezTo>
                    <a:cubicBezTo>
                      <a:pt x="123" y="25"/>
                      <a:pt x="123" y="25"/>
                      <a:pt x="123" y="25"/>
                    </a:cubicBezTo>
                    <a:cubicBezTo>
                      <a:pt x="132" y="28"/>
                      <a:pt x="140" y="38"/>
                      <a:pt x="140" y="49"/>
                    </a:cubicBezTo>
                    <a:lnTo>
                      <a:pt x="140" y="212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sz="14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90375B47-D5AD-431D-962D-7039532D7603}"/>
                </a:ext>
              </a:extLst>
            </p:cNvPr>
            <p:cNvGrpSpPr/>
            <p:nvPr/>
          </p:nvGrpSpPr>
          <p:grpSpPr>
            <a:xfrm>
              <a:off x="8896813" y="5619356"/>
              <a:ext cx="1276997" cy="1096176"/>
              <a:chOff x="10706902" y="4121669"/>
              <a:chExt cx="1276997" cy="1096176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E56098B4-340B-4F46-8B77-FBFCC7EAB9BB}"/>
                  </a:ext>
                </a:extLst>
              </p:cNvPr>
              <p:cNvGrpSpPr/>
              <p:nvPr/>
            </p:nvGrpSpPr>
            <p:grpSpPr>
              <a:xfrm>
                <a:off x="10706902" y="4121669"/>
                <a:ext cx="465891" cy="624033"/>
                <a:chOff x="10633084" y="2852743"/>
                <a:chExt cx="623888" cy="792163"/>
              </a:xfrm>
            </p:grpSpPr>
            <p:sp>
              <p:nvSpPr>
                <p:cNvPr id="684" name="Freeform 613">
                  <a:extLst>
                    <a:ext uri="{FF2B5EF4-FFF2-40B4-BE49-F238E27FC236}">
                      <a16:creationId xmlns:a16="http://schemas.microsoft.com/office/drawing/2014/main" id="{189FFD24-7C58-4A1E-B50D-4E161AB316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5" name="Rectangle 614">
                  <a:extLst>
                    <a:ext uri="{FF2B5EF4-FFF2-40B4-BE49-F238E27FC236}">
                      <a16:creationId xmlns:a16="http://schemas.microsoft.com/office/drawing/2014/main" id="{6E472B0D-74E3-49BB-A18C-776106D7F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6" name="Freeform 615">
                  <a:extLst>
                    <a:ext uri="{FF2B5EF4-FFF2-40B4-BE49-F238E27FC236}">
                      <a16:creationId xmlns:a16="http://schemas.microsoft.com/office/drawing/2014/main" id="{1F779C1E-DE61-4BA2-8EFC-8FADFC9BBC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83" name="TextBox 682">
                <a:extLst>
                  <a:ext uri="{FF2B5EF4-FFF2-40B4-BE49-F238E27FC236}">
                    <a16:creationId xmlns:a16="http://schemas.microsoft.com/office/drawing/2014/main" id="{04A57F9D-650E-4783-A4C2-440FFA9793A6}"/>
                  </a:ext>
                </a:extLst>
              </p:cNvPr>
              <p:cNvSpPr txBox="1"/>
              <p:nvPr/>
            </p:nvSpPr>
            <p:spPr>
              <a:xfrm>
                <a:off x="10900527" y="4694625"/>
                <a:ext cx="10833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SMB/NFS shares</a:t>
                </a:r>
              </a:p>
            </p:txBody>
          </p:sp>
        </p:grpSp>
      </p:grpSp>
      <p:sp>
        <p:nvSpPr>
          <p:cNvPr id="687" name="Arrow: Right 686">
            <a:extLst>
              <a:ext uri="{FF2B5EF4-FFF2-40B4-BE49-F238E27FC236}">
                <a16:creationId xmlns:a16="http://schemas.microsoft.com/office/drawing/2014/main" id="{9BE89181-ED0E-4098-90D9-CE6872D8E1FE}"/>
              </a:ext>
            </a:extLst>
          </p:cNvPr>
          <p:cNvSpPr/>
          <p:nvPr/>
        </p:nvSpPr>
        <p:spPr>
          <a:xfrm rot="12636132">
            <a:off x="1959477" y="2985843"/>
            <a:ext cx="1826952" cy="23795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8" name="Arrow: Right 687">
            <a:extLst>
              <a:ext uri="{FF2B5EF4-FFF2-40B4-BE49-F238E27FC236}">
                <a16:creationId xmlns:a16="http://schemas.microsoft.com/office/drawing/2014/main" id="{63399C04-DAA7-4813-8A6B-A78D593045AF}"/>
              </a:ext>
            </a:extLst>
          </p:cNvPr>
          <p:cNvSpPr/>
          <p:nvPr/>
        </p:nvSpPr>
        <p:spPr>
          <a:xfrm rot="14035524">
            <a:off x="5236806" y="3113705"/>
            <a:ext cx="820309" cy="2395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9" name="Arrow: Right 688">
            <a:extLst>
              <a:ext uri="{FF2B5EF4-FFF2-40B4-BE49-F238E27FC236}">
                <a16:creationId xmlns:a16="http://schemas.microsoft.com/office/drawing/2014/main" id="{C40880C4-8232-46C2-B3FB-85CF4732E73D}"/>
              </a:ext>
            </a:extLst>
          </p:cNvPr>
          <p:cNvSpPr/>
          <p:nvPr/>
        </p:nvSpPr>
        <p:spPr>
          <a:xfrm rot="17546923">
            <a:off x="6367063" y="3128913"/>
            <a:ext cx="724799" cy="239515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0" name="Arrow: Right 689">
            <a:extLst>
              <a:ext uri="{FF2B5EF4-FFF2-40B4-BE49-F238E27FC236}">
                <a16:creationId xmlns:a16="http://schemas.microsoft.com/office/drawing/2014/main" id="{EE4C96E2-CB11-48B9-AAE9-AA745227704E}"/>
              </a:ext>
            </a:extLst>
          </p:cNvPr>
          <p:cNvSpPr/>
          <p:nvPr/>
        </p:nvSpPr>
        <p:spPr>
          <a:xfrm rot="20530288">
            <a:off x="8965147" y="3309687"/>
            <a:ext cx="1343299" cy="24757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E0D29B-FB17-454A-A63B-D4E8519E2D48}"/>
              </a:ext>
            </a:extLst>
          </p:cNvPr>
          <p:cNvGrpSpPr/>
          <p:nvPr/>
        </p:nvGrpSpPr>
        <p:grpSpPr>
          <a:xfrm>
            <a:off x="661741" y="1704903"/>
            <a:ext cx="1873079" cy="1780359"/>
            <a:chOff x="661739" y="1704902"/>
            <a:chExt cx="1873079" cy="178035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72102F7-7E4E-4E26-AB00-FDA6100E8EB7}"/>
                </a:ext>
              </a:extLst>
            </p:cNvPr>
            <p:cNvGrpSpPr/>
            <p:nvPr/>
          </p:nvGrpSpPr>
          <p:grpSpPr>
            <a:xfrm>
              <a:off x="903729" y="1704902"/>
              <a:ext cx="1631089" cy="1780358"/>
              <a:chOff x="5920352" y="5237429"/>
              <a:chExt cx="1242253" cy="1306198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BB875C5F-A2DB-4475-81C0-BF0B5880E9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1937" y="5237429"/>
                <a:ext cx="398381" cy="919281"/>
              </a:xfrm>
              <a:prstGeom prst="rect">
                <a:avLst/>
              </a:prstGeom>
            </p:spPr>
          </p:pic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994A456-C155-42B0-82ED-6C091883767D}"/>
                  </a:ext>
                </a:extLst>
              </p:cNvPr>
              <p:cNvSpPr txBox="1"/>
              <p:nvPr/>
            </p:nvSpPr>
            <p:spPr>
              <a:xfrm>
                <a:off x="5920352" y="6159755"/>
                <a:ext cx="1242253" cy="383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Azure File Sync source</a:t>
                </a:r>
              </a:p>
            </p:txBody>
          </p:sp>
        </p:grpSp>
        <p:grpSp>
          <p:nvGrpSpPr>
            <p:cNvPr id="691" name="Group 690">
              <a:extLst>
                <a:ext uri="{FF2B5EF4-FFF2-40B4-BE49-F238E27FC236}">
                  <a16:creationId xmlns:a16="http://schemas.microsoft.com/office/drawing/2014/main" id="{88B81432-91C6-404B-8241-1FC44EB1BAFA}"/>
                </a:ext>
              </a:extLst>
            </p:cNvPr>
            <p:cNvGrpSpPr/>
            <p:nvPr/>
          </p:nvGrpSpPr>
          <p:grpSpPr>
            <a:xfrm>
              <a:off x="661739" y="2044671"/>
              <a:ext cx="1083372" cy="880856"/>
              <a:chOff x="540299" y="4349486"/>
              <a:chExt cx="1083372" cy="880856"/>
            </a:xfrm>
          </p:grpSpPr>
          <p:grpSp>
            <p:nvGrpSpPr>
              <p:cNvPr id="692" name="Group 691">
                <a:extLst>
                  <a:ext uri="{FF2B5EF4-FFF2-40B4-BE49-F238E27FC236}">
                    <a16:creationId xmlns:a16="http://schemas.microsoft.com/office/drawing/2014/main" id="{32C37F24-5812-4854-9CBD-A8141E5688CD}"/>
                  </a:ext>
                </a:extLst>
              </p:cNvPr>
              <p:cNvGrpSpPr/>
              <p:nvPr/>
            </p:nvGrpSpPr>
            <p:grpSpPr>
              <a:xfrm>
                <a:off x="948052" y="4349486"/>
                <a:ext cx="465891" cy="624033"/>
                <a:chOff x="10633084" y="2852743"/>
                <a:chExt cx="623888" cy="792163"/>
              </a:xfrm>
            </p:grpSpPr>
            <p:sp>
              <p:nvSpPr>
                <p:cNvPr id="694" name="Freeform 613">
                  <a:extLst>
                    <a:ext uri="{FF2B5EF4-FFF2-40B4-BE49-F238E27FC236}">
                      <a16:creationId xmlns:a16="http://schemas.microsoft.com/office/drawing/2014/main" id="{0A58ABCB-FD29-456E-807B-681545E8A4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5" name="Rectangle 614">
                  <a:extLst>
                    <a:ext uri="{FF2B5EF4-FFF2-40B4-BE49-F238E27FC236}">
                      <a16:creationId xmlns:a16="http://schemas.microsoft.com/office/drawing/2014/main" id="{648974C5-2E8B-423E-A3B6-6C677C7974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6" name="Freeform 615">
                  <a:extLst>
                    <a:ext uri="{FF2B5EF4-FFF2-40B4-BE49-F238E27FC236}">
                      <a16:creationId xmlns:a16="http://schemas.microsoft.com/office/drawing/2014/main" id="{7712C572-89C0-4936-86AF-E4F4E030FD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93" name="TextBox 692">
                <a:extLst>
                  <a:ext uri="{FF2B5EF4-FFF2-40B4-BE49-F238E27FC236}">
                    <a16:creationId xmlns:a16="http://schemas.microsoft.com/office/drawing/2014/main" id="{6072A344-FFF0-4AB0-A38A-174E47945880}"/>
                  </a:ext>
                </a:extLst>
              </p:cNvPr>
              <p:cNvSpPr txBox="1"/>
              <p:nvPr/>
            </p:nvSpPr>
            <p:spPr>
              <a:xfrm>
                <a:off x="540299" y="4922565"/>
                <a:ext cx="1083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SMB/WF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FDBA28-635C-4002-B5CA-9ABA4977B903}"/>
              </a:ext>
            </a:extLst>
          </p:cNvPr>
          <p:cNvGrpSpPr/>
          <p:nvPr/>
        </p:nvGrpSpPr>
        <p:grpSpPr>
          <a:xfrm>
            <a:off x="10120476" y="1649061"/>
            <a:ext cx="2096225" cy="1946107"/>
            <a:chOff x="10120474" y="1649061"/>
            <a:chExt cx="2096225" cy="194610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85D92D-5B97-4596-965C-D32AC62EE126}"/>
                </a:ext>
              </a:extLst>
            </p:cNvPr>
            <p:cNvGrpSpPr/>
            <p:nvPr/>
          </p:nvGrpSpPr>
          <p:grpSpPr>
            <a:xfrm>
              <a:off x="10120474" y="1649061"/>
              <a:ext cx="1610296" cy="1946107"/>
              <a:chOff x="6091460" y="5273600"/>
              <a:chExt cx="1226417" cy="1427803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954449DE-2585-4BEF-91CF-48989E49F4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87705" y="5273600"/>
                <a:ext cx="398381" cy="919281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DEE075-C31D-4CC5-AC5F-BC9274753FB5}"/>
                  </a:ext>
                </a:extLst>
              </p:cNvPr>
              <p:cNvSpPr txBox="1"/>
              <p:nvPr/>
            </p:nvSpPr>
            <p:spPr>
              <a:xfrm>
                <a:off x="6091460" y="6159466"/>
                <a:ext cx="1226417" cy="5419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WS Traditional On-Prem, VMs, Azure Stack IaaS</a:t>
                </a:r>
              </a:p>
            </p:txBody>
          </p:sp>
        </p:grpSp>
        <p:grpSp>
          <p:nvGrpSpPr>
            <p:cNvPr id="697" name="Group 696">
              <a:extLst>
                <a:ext uri="{FF2B5EF4-FFF2-40B4-BE49-F238E27FC236}">
                  <a16:creationId xmlns:a16="http://schemas.microsoft.com/office/drawing/2014/main" id="{F6D587E9-0461-4A46-8467-8203183A98EB}"/>
                </a:ext>
              </a:extLst>
            </p:cNvPr>
            <p:cNvGrpSpPr/>
            <p:nvPr/>
          </p:nvGrpSpPr>
          <p:grpSpPr>
            <a:xfrm>
              <a:off x="11133327" y="1931839"/>
              <a:ext cx="1083372" cy="870701"/>
              <a:chOff x="945673" y="4349486"/>
              <a:chExt cx="1083372" cy="870701"/>
            </a:xfrm>
          </p:grpSpPr>
          <p:grpSp>
            <p:nvGrpSpPr>
              <p:cNvPr id="698" name="Group 697">
                <a:extLst>
                  <a:ext uri="{FF2B5EF4-FFF2-40B4-BE49-F238E27FC236}">
                    <a16:creationId xmlns:a16="http://schemas.microsoft.com/office/drawing/2014/main" id="{EF355297-2A4B-457C-A57E-82B68AF1FCC2}"/>
                  </a:ext>
                </a:extLst>
              </p:cNvPr>
              <p:cNvGrpSpPr/>
              <p:nvPr/>
            </p:nvGrpSpPr>
            <p:grpSpPr>
              <a:xfrm>
                <a:off x="948052" y="4349486"/>
                <a:ext cx="465891" cy="624033"/>
                <a:chOff x="10633084" y="2852743"/>
                <a:chExt cx="623888" cy="792163"/>
              </a:xfrm>
            </p:grpSpPr>
            <p:sp>
              <p:nvSpPr>
                <p:cNvPr id="700" name="Freeform 613">
                  <a:extLst>
                    <a:ext uri="{FF2B5EF4-FFF2-40B4-BE49-F238E27FC236}">
                      <a16:creationId xmlns:a16="http://schemas.microsoft.com/office/drawing/2014/main" id="{7C238145-989C-4BE8-9CD2-7EC36109DE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1" name="Rectangle 614">
                  <a:extLst>
                    <a:ext uri="{FF2B5EF4-FFF2-40B4-BE49-F238E27FC236}">
                      <a16:creationId xmlns:a16="http://schemas.microsoft.com/office/drawing/2014/main" id="{78D5021E-D025-4CC8-956C-2E99642660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2" name="Freeform 615">
                  <a:extLst>
                    <a:ext uri="{FF2B5EF4-FFF2-40B4-BE49-F238E27FC236}">
                      <a16:creationId xmlns:a16="http://schemas.microsoft.com/office/drawing/2014/main" id="{8B501A18-C808-4A05-A846-5EF0B8F6C5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99" name="TextBox 698">
                <a:extLst>
                  <a:ext uri="{FF2B5EF4-FFF2-40B4-BE49-F238E27FC236}">
                    <a16:creationId xmlns:a16="http://schemas.microsoft.com/office/drawing/2014/main" id="{C3F6AC39-6FDE-4B5F-93A1-0E54AA8444BE}"/>
                  </a:ext>
                </a:extLst>
              </p:cNvPr>
              <p:cNvSpPr txBox="1"/>
              <p:nvPr/>
            </p:nvSpPr>
            <p:spPr>
              <a:xfrm>
                <a:off x="945673" y="4912410"/>
                <a:ext cx="1083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SMB/WF</a:t>
                </a:r>
              </a:p>
            </p:txBody>
          </p:sp>
        </p:grpSp>
      </p:grpSp>
      <p:sp>
        <p:nvSpPr>
          <p:cNvPr id="703" name="Arrow: Right 702">
            <a:extLst>
              <a:ext uri="{FF2B5EF4-FFF2-40B4-BE49-F238E27FC236}">
                <a16:creationId xmlns:a16="http://schemas.microsoft.com/office/drawing/2014/main" id="{CE5EF8A7-71D9-44B7-ABA4-C41F5632BCCA}"/>
              </a:ext>
            </a:extLst>
          </p:cNvPr>
          <p:cNvSpPr/>
          <p:nvPr/>
        </p:nvSpPr>
        <p:spPr>
          <a:xfrm rot="20906257">
            <a:off x="2060748" y="1165604"/>
            <a:ext cx="3103171" cy="222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4" name="Arrow: Right 703">
            <a:extLst>
              <a:ext uri="{FF2B5EF4-FFF2-40B4-BE49-F238E27FC236}">
                <a16:creationId xmlns:a16="http://schemas.microsoft.com/office/drawing/2014/main" id="{5E6082A3-3AC7-4C68-BB09-AF7E810ED6F3}"/>
              </a:ext>
            </a:extLst>
          </p:cNvPr>
          <p:cNvSpPr/>
          <p:nvPr/>
        </p:nvSpPr>
        <p:spPr>
          <a:xfrm rot="20719084">
            <a:off x="4431310" y="1529126"/>
            <a:ext cx="1823437" cy="221173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5" name="Arrow: Right 704">
            <a:extLst>
              <a:ext uri="{FF2B5EF4-FFF2-40B4-BE49-F238E27FC236}">
                <a16:creationId xmlns:a16="http://schemas.microsoft.com/office/drawing/2014/main" id="{7D25EA24-5AD9-4AB4-AF6C-DD3DBAE1A065}"/>
              </a:ext>
            </a:extLst>
          </p:cNvPr>
          <p:cNvSpPr/>
          <p:nvPr/>
        </p:nvSpPr>
        <p:spPr>
          <a:xfrm rot="16200000">
            <a:off x="6505189" y="1631125"/>
            <a:ext cx="471723" cy="241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08" name="Arrow: Right 707">
            <a:extLst>
              <a:ext uri="{FF2B5EF4-FFF2-40B4-BE49-F238E27FC236}">
                <a16:creationId xmlns:a16="http://schemas.microsoft.com/office/drawing/2014/main" id="{49F00589-54F1-42F1-8DDF-0C5688498B0C}"/>
              </a:ext>
            </a:extLst>
          </p:cNvPr>
          <p:cNvSpPr/>
          <p:nvPr/>
        </p:nvSpPr>
        <p:spPr>
          <a:xfrm rot="15282296">
            <a:off x="7203095" y="2250663"/>
            <a:ext cx="2218684" cy="241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71" name="Flowchart: Alternate Process 570">
            <a:extLst>
              <a:ext uri="{FF2B5EF4-FFF2-40B4-BE49-F238E27FC236}">
                <a16:creationId xmlns:a16="http://schemas.microsoft.com/office/drawing/2014/main" id="{BF711DB4-C73F-4A02-AB31-D22DF70423F6}"/>
              </a:ext>
            </a:extLst>
          </p:cNvPr>
          <p:cNvSpPr/>
          <p:nvPr/>
        </p:nvSpPr>
        <p:spPr>
          <a:xfrm>
            <a:off x="3682021" y="3628521"/>
            <a:ext cx="5320631" cy="661025"/>
          </a:xfrm>
          <a:prstGeom prst="flowChartAlternateProcess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377">
              <a:defRPr/>
            </a:pPr>
            <a:r>
              <a:rPr lang="en-US" sz="1800" dirty="0">
                <a:solidFill>
                  <a:prstClr val="white"/>
                </a:solidFill>
                <a:latin typeface="Calibri" panose="020F0502020204030204"/>
              </a:rPr>
              <a:t>   </a:t>
            </a:r>
          </a:p>
        </p:txBody>
      </p:sp>
      <p:grpSp>
        <p:nvGrpSpPr>
          <p:cNvPr id="543" name="Group 542">
            <a:extLst>
              <a:ext uri="{FF2B5EF4-FFF2-40B4-BE49-F238E27FC236}">
                <a16:creationId xmlns:a16="http://schemas.microsoft.com/office/drawing/2014/main" id="{65DD47A9-57ED-4CA7-ACF7-A0D603F0829C}"/>
              </a:ext>
            </a:extLst>
          </p:cNvPr>
          <p:cNvGrpSpPr/>
          <p:nvPr/>
        </p:nvGrpSpPr>
        <p:grpSpPr>
          <a:xfrm>
            <a:off x="6065937" y="3662045"/>
            <a:ext cx="724675" cy="551443"/>
            <a:chOff x="6984373" y="4360711"/>
            <a:chExt cx="822516" cy="551443"/>
          </a:xfrm>
        </p:grpSpPr>
        <p:sp>
          <p:nvSpPr>
            <p:cNvPr id="544" name="Rectangle 179">
              <a:extLst>
                <a:ext uri="{FF2B5EF4-FFF2-40B4-BE49-F238E27FC236}">
                  <a16:creationId xmlns:a16="http://schemas.microsoft.com/office/drawing/2014/main" id="{C42A5A99-63CE-4DFF-AF50-9192AA5F2D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6427" y="4766548"/>
              <a:ext cx="142507" cy="774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5" name="Freeform 180">
              <a:extLst>
                <a:ext uri="{FF2B5EF4-FFF2-40B4-BE49-F238E27FC236}">
                  <a16:creationId xmlns:a16="http://schemas.microsoft.com/office/drawing/2014/main" id="{FE39846E-F5E9-420A-A38A-6FA4B0A629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0757" y="4712333"/>
              <a:ext cx="108430" cy="20137"/>
            </a:xfrm>
            <a:custGeom>
              <a:avLst/>
              <a:gdLst>
                <a:gd name="T0" fmla="*/ 32 w 32"/>
                <a:gd name="T1" fmla="*/ 3 h 6"/>
                <a:gd name="T2" fmla="*/ 30 w 32"/>
                <a:gd name="T3" fmla="*/ 6 h 6"/>
                <a:gd name="T4" fmla="*/ 3 w 32"/>
                <a:gd name="T5" fmla="*/ 6 h 6"/>
                <a:gd name="T6" fmla="*/ 0 w 32"/>
                <a:gd name="T7" fmla="*/ 3 h 6"/>
                <a:gd name="T8" fmla="*/ 0 w 32"/>
                <a:gd name="T9" fmla="*/ 2 h 6"/>
                <a:gd name="T10" fmla="*/ 3 w 32"/>
                <a:gd name="T11" fmla="*/ 0 h 6"/>
                <a:gd name="T12" fmla="*/ 30 w 32"/>
                <a:gd name="T13" fmla="*/ 0 h 6"/>
                <a:gd name="T14" fmla="*/ 32 w 32"/>
                <a:gd name="T15" fmla="*/ 2 h 6"/>
                <a:gd name="T16" fmla="*/ 32 w 32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6">
                  <a:moveTo>
                    <a:pt x="32" y="3"/>
                  </a:moveTo>
                  <a:cubicBezTo>
                    <a:pt x="32" y="5"/>
                    <a:pt x="31" y="6"/>
                    <a:pt x="30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1"/>
                    <a:pt x="32" y="2"/>
                  </a:cubicBezTo>
                  <a:lnTo>
                    <a:pt x="32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6" name="Rectangle 181">
              <a:extLst>
                <a:ext uri="{FF2B5EF4-FFF2-40B4-BE49-F238E27FC236}">
                  <a16:creationId xmlns:a16="http://schemas.microsoft.com/office/drawing/2014/main" id="{43AB090E-E737-42E5-A594-FCD81215E5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79367" y="4749509"/>
              <a:ext cx="202919" cy="6350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7" name="Freeform 182">
              <a:extLst>
                <a:ext uri="{FF2B5EF4-FFF2-40B4-BE49-F238E27FC236}">
                  <a16:creationId xmlns:a16="http://schemas.microsoft.com/office/drawing/2014/main" id="{A4A8BD92-2898-4A26-A96C-31E921C46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0894" y="4681353"/>
              <a:ext cx="156449" cy="153351"/>
            </a:xfrm>
            <a:custGeom>
              <a:avLst/>
              <a:gdLst>
                <a:gd name="T0" fmla="*/ 40 w 46"/>
                <a:gd name="T1" fmla="*/ 0 h 45"/>
                <a:gd name="T2" fmla="*/ 0 w 46"/>
                <a:gd name="T3" fmla="*/ 35 h 45"/>
                <a:gd name="T4" fmla="*/ 8 w 46"/>
                <a:gd name="T5" fmla="*/ 45 h 45"/>
                <a:gd name="T6" fmla="*/ 46 w 46"/>
                <a:gd name="T7" fmla="*/ 32 h 45"/>
                <a:gd name="T8" fmla="*/ 40 w 46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45">
                  <a:moveTo>
                    <a:pt x="40" y="0"/>
                  </a:moveTo>
                  <a:cubicBezTo>
                    <a:pt x="25" y="0"/>
                    <a:pt x="0" y="4"/>
                    <a:pt x="0" y="35"/>
                  </a:cubicBezTo>
                  <a:cubicBezTo>
                    <a:pt x="0" y="42"/>
                    <a:pt x="8" y="45"/>
                    <a:pt x="8" y="45"/>
                  </a:cubicBezTo>
                  <a:cubicBezTo>
                    <a:pt x="46" y="32"/>
                    <a:pt x="46" y="32"/>
                    <a:pt x="46" y="32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8" name="Rectangle 183">
              <a:extLst>
                <a:ext uri="{FF2B5EF4-FFF2-40B4-BE49-F238E27FC236}">
                  <a16:creationId xmlns:a16="http://schemas.microsoft.com/office/drawing/2014/main" id="{A946499A-328A-435D-9F3D-DB9C91257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7206" y="4478435"/>
              <a:ext cx="17039" cy="23080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49" name="Freeform 184">
              <a:extLst>
                <a:ext uri="{FF2B5EF4-FFF2-40B4-BE49-F238E27FC236}">
                  <a16:creationId xmlns:a16="http://schemas.microsoft.com/office/drawing/2014/main" id="{8FFD51DC-83A2-4EB5-961C-FDC90071D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4719" y="4478435"/>
              <a:ext cx="269525" cy="311348"/>
            </a:xfrm>
            <a:custGeom>
              <a:avLst/>
              <a:gdLst>
                <a:gd name="T0" fmla="*/ 1 w 79"/>
                <a:gd name="T1" fmla="*/ 80 h 92"/>
                <a:gd name="T2" fmla="*/ 29 w 79"/>
                <a:gd name="T3" fmla="*/ 0 h 92"/>
                <a:gd name="T4" fmla="*/ 79 w 79"/>
                <a:gd name="T5" fmla="*/ 0 h 92"/>
                <a:gd name="T6" fmla="*/ 75 w 79"/>
                <a:gd name="T7" fmla="*/ 5 h 92"/>
                <a:gd name="T8" fmla="*/ 32 w 79"/>
                <a:gd name="T9" fmla="*/ 5 h 92"/>
                <a:gd name="T10" fmla="*/ 7 w 79"/>
                <a:gd name="T11" fmla="*/ 86 h 92"/>
                <a:gd name="T12" fmla="*/ 1 w 79"/>
                <a:gd name="T13" fmla="*/ 8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92">
                  <a:moveTo>
                    <a:pt x="1" y="80"/>
                  </a:moveTo>
                  <a:cubicBezTo>
                    <a:pt x="1" y="80"/>
                    <a:pt x="0" y="25"/>
                    <a:pt x="29" y="0"/>
                  </a:cubicBezTo>
                  <a:cubicBezTo>
                    <a:pt x="49" y="0"/>
                    <a:pt x="79" y="0"/>
                    <a:pt x="79" y="0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5"/>
                    <a:pt x="7" y="22"/>
                    <a:pt x="7" y="86"/>
                  </a:cubicBezTo>
                  <a:cubicBezTo>
                    <a:pt x="7" y="89"/>
                    <a:pt x="1" y="92"/>
                    <a:pt x="1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0" name="Freeform 185">
              <a:extLst>
                <a:ext uri="{FF2B5EF4-FFF2-40B4-BE49-F238E27FC236}">
                  <a16:creationId xmlns:a16="http://schemas.microsoft.com/office/drawing/2014/main" id="{3EAECD0C-C986-4C42-B771-20796B51F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368" y="4758803"/>
              <a:ext cx="196723" cy="102234"/>
            </a:xfrm>
            <a:custGeom>
              <a:avLst/>
              <a:gdLst>
                <a:gd name="T0" fmla="*/ 48 w 127"/>
                <a:gd name="T1" fmla="*/ 0 h 66"/>
                <a:gd name="T2" fmla="*/ 0 w 127"/>
                <a:gd name="T3" fmla="*/ 0 h 66"/>
                <a:gd name="T4" fmla="*/ 0 w 127"/>
                <a:gd name="T5" fmla="*/ 35 h 66"/>
                <a:gd name="T6" fmla="*/ 29 w 127"/>
                <a:gd name="T7" fmla="*/ 64 h 66"/>
                <a:gd name="T8" fmla="*/ 46 w 127"/>
                <a:gd name="T9" fmla="*/ 66 h 66"/>
                <a:gd name="T10" fmla="*/ 127 w 127"/>
                <a:gd name="T11" fmla="*/ 66 h 66"/>
                <a:gd name="T12" fmla="*/ 48 w 127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66">
                  <a:moveTo>
                    <a:pt x="48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9" y="64"/>
                  </a:lnTo>
                  <a:lnTo>
                    <a:pt x="46" y="66"/>
                  </a:lnTo>
                  <a:lnTo>
                    <a:pt x="127" y="6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C4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1" name="Freeform 186">
              <a:extLst>
                <a:ext uri="{FF2B5EF4-FFF2-40B4-BE49-F238E27FC236}">
                  <a16:creationId xmlns:a16="http://schemas.microsoft.com/office/drawing/2014/main" id="{2D3F7560-048F-4838-910B-92B1C8F6A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186" y="4769646"/>
              <a:ext cx="199821" cy="91391"/>
            </a:xfrm>
            <a:custGeom>
              <a:avLst/>
              <a:gdLst>
                <a:gd name="T0" fmla="*/ 129 w 129"/>
                <a:gd name="T1" fmla="*/ 11 h 59"/>
                <a:gd name="T2" fmla="*/ 129 w 129"/>
                <a:gd name="T3" fmla="*/ 59 h 59"/>
                <a:gd name="T4" fmla="*/ 0 w 129"/>
                <a:gd name="T5" fmla="*/ 59 h 59"/>
                <a:gd name="T6" fmla="*/ 57 w 129"/>
                <a:gd name="T7" fmla="*/ 0 h 59"/>
                <a:gd name="T8" fmla="*/ 129 w 129"/>
                <a:gd name="T9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9">
                  <a:moveTo>
                    <a:pt x="129" y="11"/>
                  </a:moveTo>
                  <a:lnTo>
                    <a:pt x="129" y="59"/>
                  </a:lnTo>
                  <a:lnTo>
                    <a:pt x="0" y="59"/>
                  </a:lnTo>
                  <a:lnTo>
                    <a:pt x="57" y="0"/>
                  </a:lnTo>
                  <a:lnTo>
                    <a:pt x="129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2" name="Freeform 187">
              <a:extLst>
                <a:ext uri="{FF2B5EF4-FFF2-40B4-BE49-F238E27FC236}">
                  <a16:creationId xmlns:a16="http://schemas.microsoft.com/office/drawing/2014/main" id="{4427450D-6B36-4BAE-8E6E-4BAE1C999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7270" y="4681353"/>
              <a:ext cx="481737" cy="193625"/>
            </a:xfrm>
            <a:custGeom>
              <a:avLst/>
              <a:gdLst>
                <a:gd name="T0" fmla="*/ 58 w 142"/>
                <a:gd name="T1" fmla="*/ 57 h 57"/>
                <a:gd name="T2" fmla="*/ 110 w 142"/>
                <a:gd name="T3" fmla="*/ 57 h 57"/>
                <a:gd name="T4" fmla="*/ 142 w 142"/>
                <a:gd name="T5" fmla="*/ 31 h 57"/>
                <a:gd name="T6" fmla="*/ 142 w 142"/>
                <a:gd name="T7" fmla="*/ 18 h 57"/>
                <a:gd name="T8" fmla="*/ 121 w 142"/>
                <a:gd name="T9" fmla="*/ 0 h 57"/>
                <a:gd name="T10" fmla="*/ 102 w 142"/>
                <a:gd name="T11" fmla="*/ 0 h 57"/>
                <a:gd name="T12" fmla="*/ 102 w 142"/>
                <a:gd name="T13" fmla="*/ 6 h 57"/>
                <a:gd name="T14" fmla="*/ 64 w 142"/>
                <a:gd name="T15" fmla="*/ 35 h 57"/>
                <a:gd name="T16" fmla="*/ 41 w 142"/>
                <a:gd name="T17" fmla="*/ 35 h 57"/>
                <a:gd name="T18" fmla="*/ 24 w 142"/>
                <a:gd name="T19" fmla="*/ 20 h 57"/>
                <a:gd name="T20" fmla="*/ 0 w 142"/>
                <a:gd name="T21" fmla="*/ 20 h 57"/>
                <a:gd name="T22" fmla="*/ 0 w 142"/>
                <a:gd name="T23" fmla="*/ 26 h 57"/>
                <a:gd name="T24" fmla="*/ 24 w 142"/>
                <a:gd name="T25" fmla="*/ 26 h 57"/>
                <a:gd name="T26" fmla="*/ 58 w 142"/>
                <a:gd name="T2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2" h="57">
                  <a:moveTo>
                    <a:pt x="58" y="57"/>
                  </a:moveTo>
                  <a:cubicBezTo>
                    <a:pt x="110" y="57"/>
                    <a:pt x="110" y="57"/>
                    <a:pt x="110" y="57"/>
                  </a:cubicBezTo>
                  <a:cubicBezTo>
                    <a:pt x="110" y="57"/>
                    <a:pt x="113" y="31"/>
                    <a:pt x="142" y="31"/>
                  </a:cubicBezTo>
                  <a:cubicBezTo>
                    <a:pt x="142" y="21"/>
                    <a:pt x="142" y="18"/>
                    <a:pt x="142" y="18"/>
                  </a:cubicBezTo>
                  <a:cubicBezTo>
                    <a:pt x="142" y="18"/>
                    <a:pt x="142" y="0"/>
                    <a:pt x="121" y="0"/>
                  </a:cubicBezTo>
                  <a:cubicBezTo>
                    <a:pt x="106" y="0"/>
                    <a:pt x="102" y="0"/>
                    <a:pt x="102" y="0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2" y="6"/>
                    <a:pt x="64" y="3"/>
                    <a:pt x="64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26"/>
                    <a:pt x="24" y="26"/>
                    <a:pt x="24" y="26"/>
                  </a:cubicBezTo>
                  <a:lnTo>
                    <a:pt x="58" y="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3" name="Oval 188">
              <a:extLst>
                <a:ext uri="{FF2B5EF4-FFF2-40B4-BE49-F238E27FC236}">
                  <a16:creationId xmlns:a16="http://schemas.microsoft.com/office/drawing/2014/main" id="{26216E14-54CE-4A9E-95D5-A46173BD26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7753" y="4813017"/>
              <a:ext cx="99136" cy="99136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4" name="Oval 189">
              <a:extLst>
                <a:ext uri="{FF2B5EF4-FFF2-40B4-BE49-F238E27FC236}">
                  <a16:creationId xmlns:a16="http://schemas.microsoft.com/office/drawing/2014/main" id="{E3EE83AB-F671-400C-B4DC-10F4A8F95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2537" y="4834703"/>
              <a:ext cx="49568" cy="52666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5" name="Rectangle 190">
              <a:extLst>
                <a:ext uri="{FF2B5EF4-FFF2-40B4-BE49-F238E27FC236}">
                  <a16:creationId xmlns:a16="http://schemas.microsoft.com/office/drawing/2014/main" id="{6EB00C6F-424A-484B-8910-95D04EC264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3192" y="4360711"/>
              <a:ext cx="34078" cy="50032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6" name="Freeform 191">
              <a:extLst>
                <a:ext uri="{FF2B5EF4-FFF2-40B4-BE49-F238E27FC236}">
                  <a16:creationId xmlns:a16="http://schemas.microsoft.com/office/drawing/2014/main" id="{040A76B5-299F-4043-87CF-B2811BB38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6427" y="4478435"/>
              <a:ext cx="48019" cy="40274"/>
            </a:xfrm>
            <a:custGeom>
              <a:avLst/>
              <a:gdLst>
                <a:gd name="T0" fmla="*/ 31 w 31"/>
                <a:gd name="T1" fmla="*/ 20 h 26"/>
                <a:gd name="T2" fmla="*/ 0 w 31"/>
                <a:gd name="T3" fmla="*/ 26 h 26"/>
                <a:gd name="T4" fmla="*/ 0 w 31"/>
                <a:gd name="T5" fmla="*/ 0 h 26"/>
                <a:gd name="T6" fmla="*/ 31 w 31"/>
                <a:gd name="T7" fmla="*/ 0 h 26"/>
                <a:gd name="T8" fmla="*/ 31 w 31"/>
                <a:gd name="T9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6">
                  <a:moveTo>
                    <a:pt x="31" y="20"/>
                  </a:moveTo>
                  <a:lnTo>
                    <a:pt x="0" y="26"/>
                  </a:lnTo>
                  <a:lnTo>
                    <a:pt x="0" y="0"/>
                  </a:lnTo>
                  <a:lnTo>
                    <a:pt x="31" y="0"/>
                  </a:lnTo>
                  <a:lnTo>
                    <a:pt x="31" y="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7" name="Rectangle 192">
              <a:extLst>
                <a:ext uri="{FF2B5EF4-FFF2-40B4-BE49-F238E27FC236}">
                  <a16:creationId xmlns:a16="http://schemas.microsoft.com/office/drawing/2014/main" id="{FC944F39-6F6F-49B4-8659-8B0836813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0411" y="4732470"/>
              <a:ext cx="199821" cy="1394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8" name="Rectangle 193">
              <a:extLst>
                <a:ext uri="{FF2B5EF4-FFF2-40B4-BE49-F238E27FC236}">
                  <a16:creationId xmlns:a16="http://schemas.microsoft.com/office/drawing/2014/main" id="{03DBEE8D-F9F1-4C69-A97F-D78ACA4E6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9251" y="4580668"/>
              <a:ext cx="30980" cy="157997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59" name="Freeform 194">
              <a:extLst>
                <a:ext uri="{FF2B5EF4-FFF2-40B4-BE49-F238E27FC236}">
                  <a16:creationId xmlns:a16="http://schemas.microsoft.com/office/drawing/2014/main" id="{F952A409-82C5-45DD-8595-AD2BB6DFFE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8344" y="4627138"/>
              <a:ext cx="34078" cy="74352"/>
            </a:xfrm>
            <a:custGeom>
              <a:avLst/>
              <a:gdLst>
                <a:gd name="T0" fmla="*/ 7 w 10"/>
                <a:gd name="T1" fmla="*/ 21 h 22"/>
                <a:gd name="T2" fmla="*/ 5 w 10"/>
                <a:gd name="T3" fmla="*/ 22 h 22"/>
                <a:gd name="T4" fmla="*/ 1 w 10"/>
                <a:gd name="T5" fmla="*/ 22 h 22"/>
                <a:gd name="T6" fmla="*/ 0 w 10"/>
                <a:gd name="T7" fmla="*/ 20 h 22"/>
                <a:gd name="T8" fmla="*/ 3 w 10"/>
                <a:gd name="T9" fmla="*/ 2 h 22"/>
                <a:gd name="T10" fmla="*/ 5 w 10"/>
                <a:gd name="T11" fmla="*/ 0 h 22"/>
                <a:gd name="T12" fmla="*/ 9 w 10"/>
                <a:gd name="T13" fmla="*/ 1 h 22"/>
                <a:gd name="T14" fmla="*/ 10 w 10"/>
                <a:gd name="T15" fmla="*/ 3 h 22"/>
                <a:gd name="T16" fmla="*/ 7 w 10"/>
                <a:gd name="T1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2">
                  <a:moveTo>
                    <a:pt x="7" y="21"/>
                  </a:moveTo>
                  <a:cubicBezTo>
                    <a:pt x="6" y="22"/>
                    <a:pt x="6" y="22"/>
                    <a:pt x="5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2"/>
                    <a:pt x="10" y="3"/>
                  </a:cubicBezTo>
                  <a:lnTo>
                    <a:pt x="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0" name="Freeform 195">
              <a:extLst>
                <a:ext uri="{FF2B5EF4-FFF2-40B4-BE49-F238E27FC236}">
                  <a16:creationId xmlns:a16="http://schemas.microsoft.com/office/drawing/2014/main" id="{5D040EBD-1857-4CF6-BA94-4E4BA66AA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6543" y="4566728"/>
              <a:ext cx="26333" cy="30980"/>
            </a:xfrm>
            <a:custGeom>
              <a:avLst/>
              <a:gdLst>
                <a:gd name="T0" fmla="*/ 5 w 8"/>
                <a:gd name="T1" fmla="*/ 8 h 9"/>
                <a:gd name="T2" fmla="*/ 4 w 8"/>
                <a:gd name="T3" fmla="*/ 9 h 9"/>
                <a:gd name="T4" fmla="*/ 1 w 8"/>
                <a:gd name="T5" fmla="*/ 7 h 9"/>
                <a:gd name="T6" fmla="*/ 0 w 8"/>
                <a:gd name="T7" fmla="*/ 6 h 9"/>
                <a:gd name="T8" fmla="*/ 2 w 8"/>
                <a:gd name="T9" fmla="*/ 1 h 9"/>
                <a:gd name="T10" fmla="*/ 4 w 8"/>
                <a:gd name="T11" fmla="*/ 1 h 9"/>
                <a:gd name="T12" fmla="*/ 7 w 8"/>
                <a:gd name="T13" fmla="*/ 2 h 9"/>
                <a:gd name="T14" fmla="*/ 7 w 8"/>
                <a:gd name="T15" fmla="*/ 3 h 9"/>
                <a:gd name="T16" fmla="*/ 5 w 8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9">
                  <a:moveTo>
                    <a:pt x="5" y="8"/>
                  </a:moveTo>
                  <a:cubicBezTo>
                    <a:pt x="5" y="9"/>
                    <a:pt x="4" y="9"/>
                    <a:pt x="4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0"/>
                    <a:pt x="4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8" y="3"/>
                    <a:pt x="7" y="3"/>
                  </a:cubicBezTo>
                  <a:lnTo>
                    <a:pt x="5" y="8"/>
                  </a:lnTo>
                  <a:close/>
                </a:path>
              </a:pathLst>
            </a:custGeom>
            <a:noFill/>
            <a:ln w="3175" cap="flat">
              <a:solidFill>
                <a:srgbClr val="282828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1" name="Oval 196">
              <a:extLst>
                <a:ext uri="{FF2B5EF4-FFF2-40B4-BE49-F238E27FC236}">
                  <a16:creationId xmlns:a16="http://schemas.microsoft.com/office/drawing/2014/main" id="{C9166E9A-010C-48AD-B39F-ABF7C75D0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0231" y="4780489"/>
              <a:ext cx="128567" cy="131665"/>
            </a:xfrm>
            <a:prstGeom prst="ellipse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2" name="Oval 197">
              <a:extLst>
                <a:ext uri="{FF2B5EF4-FFF2-40B4-BE49-F238E27FC236}">
                  <a16:creationId xmlns:a16="http://schemas.microsoft.com/office/drawing/2014/main" id="{D5F8D998-96C9-4D6B-A842-80C5113D5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1211" y="4809919"/>
              <a:ext cx="68156" cy="71254"/>
            </a:xfrm>
            <a:prstGeom prst="ellipse">
              <a:avLst/>
            </a:pr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3" name="Freeform 198">
              <a:extLst>
                <a:ext uri="{FF2B5EF4-FFF2-40B4-BE49-F238E27FC236}">
                  <a16:creationId xmlns:a16="http://schemas.microsoft.com/office/drawing/2014/main" id="{EC720D8B-F910-4BF8-9DCE-A74E1FA9C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598" y="4735568"/>
              <a:ext cx="41823" cy="7745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0 w 12"/>
                <a:gd name="T9" fmla="*/ 1 h 2"/>
                <a:gd name="T10" fmla="*/ 1 w 12"/>
                <a:gd name="T11" fmla="*/ 0 h 2"/>
                <a:gd name="T12" fmla="*/ 11 w 12"/>
                <a:gd name="T13" fmla="*/ 0 h 2"/>
                <a:gd name="T14" fmla="*/ 12 w 12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1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4" name="Freeform 199">
              <a:extLst>
                <a:ext uri="{FF2B5EF4-FFF2-40B4-BE49-F238E27FC236}">
                  <a16:creationId xmlns:a16="http://schemas.microsoft.com/office/drawing/2014/main" id="{71CBBD0F-C310-4347-B3C5-4D9CADFD1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598" y="4752607"/>
              <a:ext cx="41823" cy="3098"/>
            </a:xfrm>
            <a:custGeom>
              <a:avLst/>
              <a:gdLst>
                <a:gd name="T0" fmla="*/ 12 w 12"/>
                <a:gd name="T1" fmla="*/ 0 h 1"/>
                <a:gd name="T2" fmla="*/ 11 w 12"/>
                <a:gd name="T3" fmla="*/ 1 h 1"/>
                <a:gd name="T4" fmla="*/ 1 w 12"/>
                <a:gd name="T5" fmla="*/ 1 h 1"/>
                <a:gd name="T6" fmla="*/ 0 w 12"/>
                <a:gd name="T7" fmla="*/ 0 h 1"/>
                <a:gd name="T8" fmla="*/ 0 w 12"/>
                <a:gd name="T9" fmla="*/ 0 h 1"/>
                <a:gd name="T10" fmla="*/ 1 w 12"/>
                <a:gd name="T11" fmla="*/ 0 h 1"/>
                <a:gd name="T12" fmla="*/ 11 w 12"/>
                <a:gd name="T13" fmla="*/ 0 h 1"/>
                <a:gd name="T14" fmla="*/ 12 w 1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cubicBezTo>
                    <a:pt x="12" y="1"/>
                    <a:pt x="11" y="1"/>
                    <a:pt x="1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5" name="Freeform 200">
              <a:extLst>
                <a:ext uri="{FF2B5EF4-FFF2-40B4-BE49-F238E27FC236}">
                  <a16:creationId xmlns:a16="http://schemas.microsoft.com/office/drawing/2014/main" id="{6A49A138-A9F9-4C39-A0F9-618B94154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9598" y="4766548"/>
              <a:ext cx="41823" cy="6196"/>
            </a:xfrm>
            <a:custGeom>
              <a:avLst/>
              <a:gdLst>
                <a:gd name="T0" fmla="*/ 12 w 12"/>
                <a:gd name="T1" fmla="*/ 1 h 2"/>
                <a:gd name="T2" fmla="*/ 11 w 12"/>
                <a:gd name="T3" fmla="*/ 2 h 2"/>
                <a:gd name="T4" fmla="*/ 1 w 12"/>
                <a:gd name="T5" fmla="*/ 2 h 2"/>
                <a:gd name="T6" fmla="*/ 0 w 12"/>
                <a:gd name="T7" fmla="*/ 1 h 2"/>
                <a:gd name="T8" fmla="*/ 0 w 12"/>
                <a:gd name="T9" fmla="*/ 1 h 2"/>
                <a:gd name="T10" fmla="*/ 1 w 12"/>
                <a:gd name="T11" fmla="*/ 0 h 2"/>
                <a:gd name="T12" fmla="*/ 11 w 12"/>
                <a:gd name="T13" fmla="*/ 0 h 2"/>
                <a:gd name="T14" fmla="*/ 12 w 12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2">
                  <a:moveTo>
                    <a:pt x="12" y="1"/>
                  </a:moveTo>
                  <a:cubicBezTo>
                    <a:pt x="12" y="2"/>
                    <a:pt x="11" y="2"/>
                    <a:pt x="1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6" name="Freeform 201">
              <a:extLst>
                <a:ext uri="{FF2B5EF4-FFF2-40B4-BE49-F238E27FC236}">
                  <a16:creationId xmlns:a16="http://schemas.microsoft.com/office/drawing/2014/main" id="{E2682B6D-C5E0-40E8-8107-D6454E349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465" y="4658118"/>
              <a:ext cx="91391" cy="97587"/>
            </a:xfrm>
            <a:custGeom>
              <a:avLst/>
              <a:gdLst>
                <a:gd name="T0" fmla="*/ 27 w 27"/>
                <a:gd name="T1" fmla="*/ 9 h 29"/>
                <a:gd name="T2" fmla="*/ 17 w 27"/>
                <a:gd name="T3" fmla="*/ 1 h 29"/>
                <a:gd name="T4" fmla="*/ 15 w 27"/>
                <a:gd name="T5" fmla="*/ 1 h 29"/>
                <a:gd name="T6" fmla="*/ 16 w 27"/>
                <a:gd name="T7" fmla="*/ 3 h 29"/>
                <a:gd name="T8" fmla="*/ 20 w 27"/>
                <a:gd name="T9" fmla="*/ 6 h 29"/>
                <a:gd name="T10" fmla="*/ 18 w 27"/>
                <a:gd name="T11" fmla="*/ 8 h 29"/>
                <a:gd name="T12" fmla="*/ 16 w 27"/>
                <a:gd name="T13" fmla="*/ 6 h 29"/>
                <a:gd name="T14" fmla="*/ 0 w 27"/>
                <a:gd name="T15" fmla="*/ 25 h 29"/>
                <a:gd name="T16" fmla="*/ 5 w 27"/>
                <a:gd name="T17" fmla="*/ 29 h 29"/>
                <a:gd name="T18" fmla="*/ 21 w 27"/>
                <a:gd name="T19" fmla="*/ 11 h 29"/>
                <a:gd name="T20" fmla="*/ 20 w 27"/>
                <a:gd name="T21" fmla="*/ 9 h 29"/>
                <a:gd name="T22" fmla="*/ 21 w 27"/>
                <a:gd name="T23" fmla="*/ 8 h 29"/>
                <a:gd name="T24" fmla="*/ 25 w 27"/>
                <a:gd name="T25" fmla="*/ 11 h 29"/>
                <a:gd name="T26" fmla="*/ 27 w 27"/>
                <a:gd name="T27" fmla="*/ 11 h 29"/>
                <a:gd name="T28" fmla="*/ 27 w 27"/>
                <a:gd name="T29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29">
                  <a:moveTo>
                    <a:pt x="27" y="9"/>
                  </a:move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6" y="0"/>
                    <a:pt x="15" y="1"/>
                  </a:cubicBezTo>
                  <a:cubicBezTo>
                    <a:pt x="15" y="1"/>
                    <a:pt x="15" y="2"/>
                    <a:pt x="16" y="3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2"/>
                    <a:pt x="26" y="12"/>
                    <a:pt x="27" y="11"/>
                  </a:cubicBezTo>
                  <a:cubicBezTo>
                    <a:pt x="27" y="11"/>
                    <a:pt x="27" y="10"/>
                    <a:pt x="27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7" name="Rectangle 202">
              <a:extLst>
                <a:ext uri="{FF2B5EF4-FFF2-40B4-BE49-F238E27FC236}">
                  <a16:creationId xmlns:a16="http://schemas.microsoft.com/office/drawing/2014/main" id="{3A11DA35-C7C5-4519-95C6-B46DBD5D8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84373" y="4540394"/>
              <a:ext cx="247839" cy="192075"/>
            </a:xfrm>
            <a:prstGeom prst="rect">
              <a:avLst/>
            </a:pr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8" name="Rectangle 203">
              <a:extLst>
                <a:ext uri="{FF2B5EF4-FFF2-40B4-BE49-F238E27FC236}">
                  <a16:creationId xmlns:a16="http://schemas.microsoft.com/office/drawing/2014/main" id="{7CD00C43-8E90-45C1-B117-9817C1216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2666" y="4407181"/>
              <a:ext cx="136311" cy="136312"/>
            </a:xfrm>
            <a:prstGeom prst="rect">
              <a:avLst/>
            </a:prstGeom>
            <a:solidFill>
              <a:srgbClr val="AB84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69" name="Freeform 204">
              <a:extLst>
                <a:ext uri="{FF2B5EF4-FFF2-40B4-BE49-F238E27FC236}">
                  <a16:creationId xmlns:a16="http://schemas.microsoft.com/office/drawing/2014/main" id="{171A0973-42E7-4209-A386-922AABEB2D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2666" y="4617844"/>
              <a:ext cx="71254" cy="97587"/>
            </a:xfrm>
            <a:custGeom>
              <a:avLst/>
              <a:gdLst>
                <a:gd name="T0" fmla="*/ 46 w 46"/>
                <a:gd name="T1" fmla="*/ 28 h 63"/>
                <a:gd name="T2" fmla="*/ 24 w 46"/>
                <a:gd name="T3" fmla="*/ 0 h 63"/>
                <a:gd name="T4" fmla="*/ 0 w 46"/>
                <a:gd name="T5" fmla="*/ 28 h 63"/>
                <a:gd name="T6" fmla="*/ 13 w 46"/>
                <a:gd name="T7" fmla="*/ 28 h 63"/>
                <a:gd name="T8" fmla="*/ 13 w 46"/>
                <a:gd name="T9" fmla="*/ 63 h 63"/>
                <a:gd name="T10" fmla="*/ 33 w 46"/>
                <a:gd name="T11" fmla="*/ 63 h 63"/>
                <a:gd name="T12" fmla="*/ 33 w 46"/>
                <a:gd name="T13" fmla="*/ 28 h 63"/>
                <a:gd name="T14" fmla="*/ 46 w 46"/>
                <a:gd name="T15" fmla="*/ 2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63">
                  <a:moveTo>
                    <a:pt x="46" y="28"/>
                  </a:moveTo>
                  <a:lnTo>
                    <a:pt x="24" y="0"/>
                  </a:lnTo>
                  <a:lnTo>
                    <a:pt x="0" y="28"/>
                  </a:lnTo>
                  <a:lnTo>
                    <a:pt x="13" y="28"/>
                  </a:lnTo>
                  <a:lnTo>
                    <a:pt x="13" y="63"/>
                  </a:lnTo>
                  <a:lnTo>
                    <a:pt x="33" y="63"/>
                  </a:lnTo>
                  <a:lnTo>
                    <a:pt x="33" y="28"/>
                  </a:lnTo>
                  <a:lnTo>
                    <a:pt x="46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70" name="Freeform 206">
              <a:extLst>
                <a:ext uri="{FF2B5EF4-FFF2-40B4-BE49-F238E27FC236}">
                  <a16:creationId xmlns:a16="http://schemas.microsoft.com/office/drawing/2014/main" id="{97375D0F-BA14-411B-8CDE-DDF976737F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4900" y="4492376"/>
              <a:ext cx="23235" cy="37176"/>
            </a:xfrm>
            <a:custGeom>
              <a:avLst/>
              <a:gdLst>
                <a:gd name="T0" fmla="*/ 15 w 15"/>
                <a:gd name="T1" fmla="*/ 11 h 24"/>
                <a:gd name="T2" fmla="*/ 7 w 15"/>
                <a:gd name="T3" fmla="*/ 0 h 24"/>
                <a:gd name="T4" fmla="*/ 0 w 15"/>
                <a:gd name="T5" fmla="*/ 11 h 24"/>
                <a:gd name="T6" fmla="*/ 4 w 15"/>
                <a:gd name="T7" fmla="*/ 11 h 24"/>
                <a:gd name="T8" fmla="*/ 4 w 15"/>
                <a:gd name="T9" fmla="*/ 24 h 24"/>
                <a:gd name="T10" fmla="*/ 11 w 15"/>
                <a:gd name="T11" fmla="*/ 24 h 24"/>
                <a:gd name="T12" fmla="*/ 11 w 15"/>
                <a:gd name="T13" fmla="*/ 11 h 24"/>
                <a:gd name="T14" fmla="*/ 15 w 15"/>
                <a:gd name="T15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4">
                  <a:moveTo>
                    <a:pt x="15" y="11"/>
                  </a:moveTo>
                  <a:lnTo>
                    <a:pt x="7" y="0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24"/>
                  </a:lnTo>
                  <a:lnTo>
                    <a:pt x="11" y="24"/>
                  </a:lnTo>
                  <a:lnTo>
                    <a:pt x="11" y="11"/>
                  </a:lnTo>
                  <a:lnTo>
                    <a:pt x="15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613" name="Group 612">
            <a:extLst>
              <a:ext uri="{FF2B5EF4-FFF2-40B4-BE49-F238E27FC236}">
                <a16:creationId xmlns:a16="http://schemas.microsoft.com/office/drawing/2014/main" id="{B97569CB-F062-46D4-BA30-33284FD3C1F0}"/>
              </a:ext>
            </a:extLst>
          </p:cNvPr>
          <p:cNvGrpSpPr/>
          <p:nvPr/>
        </p:nvGrpSpPr>
        <p:grpSpPr>
          <a:xfrm>
            <a:off x="5692369" y="3681473"/>
            <a:ext cx="306204" cy="520931"/>
            <a:chOff x="2697163" y="5102225"/>
            <a:chExt cx="558800" cy="787401"/>
          </a:xfrm>
        </p:grpSpPr>
        <p:sp>
          <p:nvSpPr>
            <p:cNvPr id="614" name="Freeform 345">
              <a:extLst>
                <a:ext uri="{FF2B5EF4-FFF2-40B4-BE49-F238E27FC236}">
                  <a16:creationId xmlns:a16="http://schemas.microsoft.com/office/drawing/2014/main" id="{5CBF1E09-C6B6-4C72-A12E-5A0D35DE8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7163" y="5138738"/>
              <a:ext cx="558800" cy="750888"/>
            </a:xfrm>
            <a:custGeom>
              <a:avLst/>
              <a:gdLst>
                <a:gd name="T0" fmla="*/ 163 w 163"/>
                <a:gd name="T1" fmla="*/ 214 h 220"/>
                <a:gd name="T2" fmla="*/ 156 w 163"/>
                <a:gd name="T3" fmla="*/ 220 h 220"/>
                <a:gd name="T4" fmla="*/ 7 w 163"/>
                <a:gd name="T5" fmla="*/ 220 h 220"/>
                <a:gd name="T6" fmla="*/ 0 w 163"/>
                <a:gd name="T7" fmla="*/ 214 h 220"/>
                <a:gd name="T8" fmla="*/ 0 w 163"/>
                <a:gd name="T9" fmla="*/ 7 h 220"/>
                <a:gd name="T10" fmla="*/ 7 w 163"/>
                <a:gd name="T11" fmla="*/ 0 h 220"/>
                <a:gd name="T12" fmla="*/ 156 w 163"/>
                <a:gd name="T13" fmla="*/ 0 h 220"/>
                <a:gd name="T14" fmla="*/ 163 w 163"/>
                <a:gd name="T15" fmla="*/ 7 h 220"/>
                <a:gd name="T16" fmla="*/ 163 w 163"/>
                <a:gd name="T17" fmla="*/ 214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" h="220">
                  <a:moveTo>
                    <a:pt x="163" y="214"/>
                  </a:moveTo>
                  <a:cubicBezTo>
                    <a:pt x="163" y="217"/>
                    <a:pt x="160" y="220"/>
                    <a:pt x="156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3" y="220"/>
                    <a:pt x="0" y="217"/>
                    <a:pt x="0" y="21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60" y="0"/>
                    <a:pt x="163" y="3"/>
                    <a:pt x="163" y="7"/>
                  </a:cubicBezTo>
                  <a:lnTo>
                    <a:pt x="163" y="214"/>
                  </a:lnTo>
                  <a:close/>
                </a:path>
              </a:pathLst>
            </a:custGeom>
            <a:solidFill>
              <a:srgbClr val="8E56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5" name="Freeform 346">
              <a:extLst>
                <a:ext uri="{FF2B5EF4-FFF2-40B4-BE49-F238E27FC236}">
                  <a16:creationId xmlns:a16="http://schemas.microsoft.com/office/drawing/2014/main" id="{C28334CE-AFA7-41FF-9C76-588C940A2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800" y="5159375"/>
              <a:ext cx="263525" cy="31750"/>
            </a:xfrm>
            <a:custGeom>
              <a:avLst/>
              <a:gdLst>
                <a:gd name="T0" fmla="*/ 77 w 77"/>
                <a:gd name="T1" fmla="*/ 9 h 9"/>
                <a:gd name="T2" fmla="*/ 67 w 77"/>
                <a:gd name="T3" fmla="*/ 0 h 9"/>
                <a:gd name="T4" fmla="*/ 10 w 77"/>
                <a:gd name="T5" fmla="*/ 0 h 9"/>
                <a:gd name="T6" fmla="*/ 0 w 77"/>
                <a:gd name="T7" fmla="*/ 9 h 9"/>
                <a:gd name="T8" fmla="*/ 77 w 77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">
                  <a:moveTo>
                    <a:pt x="77" y="9"/>
                  </a:moveTo>
                  <a:cubicBezTo>
                    <a:pt x="76" y="4"/>
                    <a:pt x="72" y="0"/>
                    <a:pt x="6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1" y="4"/>
                    <a:pt x="0" y="9"/>
                  </a:cubicBezTo>
                  <a:lnTo>
                    <a:pt x="77" y="9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6" name="Freeform 347">
              <a:extLst>
                <a:ext uri="{FF2B5EF4-FFF2-40B4-BE49-F238E27FC236}">
                  <a16:creationId xmlns:a16="http://schemas.microsoft.com/office/drawing/2014/main" id="{A35DE42E-230E-4F9D-86FC-F96939894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4800" y="5162550"/>
              <a:ext cx="17463" cy="49213"/>
            </a:xfrm>
            <a:custGeom>
              <a:avLst/>
              <a:gdLst>
                <a:gd name="T0" fmla="*/ 5 w 5"/>
                <a:gd name="T1" fmla="*/ 12 h 14"/>
                <a:gd name="T2" fmla="*/ 3 w 5"/>
                <a:gd name="T3" fmla="*/ 14 h 14"/>
                <a:gd name="T4" fmla="*/ 3 w 5"/>
                <a:gd name="T5" fmla="*/ 14 h 14"/>
                <a:gd name="T6" fmla="*/ 0 w 5"/>
                <a:gd name="T7" fmla="*/ 12 h 14"/>
                <a:gd name="T8" fmla="*/ 0 w 5"/>
                <a:gd name="T9" fmla="*/ 3 h 14"/>
                <a:gd name="T10" fmla="*/ 3 w 5"/>
                <a:gd name="T11" fmla="*/ 0 h 14"/>
                <a:gd name="T12" fmla="*/ 3 w 5"/>
                <a:gd name="T13" fmla="*/ 0 h 14"/>
                <a:gd name="T14" fmla="*/ 5 w 5"/>
                <a:gd name="T15" fmla="*/ 3 h 14"/>
                <a:gd name="T16" fmla="*/ 5 w 5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4">
                  <a:moveTo>
                    <a:pt x="5" y="12"/>
                  </a:moveTo>
                  <a:cubicBezTo>
                    <a:pt x="5" y="13"/>
                    <a:pt x="4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7" name="Freeform 348">
              <a:extLst>
                <a:ext uri="{FF2B5EF4-FFF2-40B4-BE49-F238E27FC236}">
                  <a16:creationId xmlns:a16="http://schemas.microsoft.com/office/drawing/2014/main" id="{DD34D74E-B3B1-4675-B355-EEAB5DBBE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0863" y="5162550"/>
              <a:ext cx="17463" cy="49213"/>
            </a:xfrm>
            <a:custGeom>
              <a:avLst/>
              <a:gdLst>
                <a:gd name="T0" fmla="*/ 5 w 5"/>
                <a:gd name="T1" fmla="*/ 12 h 14"/>
                <a:gd name="T2" fmla="*/ 2 w 5"/>
                <a:gd name="T3" fmla="*/ 14 h 14"/>
                <a:gd name="T4" fmla="*/ 2 w 5"/>
                <a:gd name="T5" fmla="*/ 14 h 14"/>
                <a:gd name="T6" fmla="*/ 0 w 5"/>
                <a:gd name="T7" fmla="*/ 12 h 14"/>
                <a:gd name="T8" fmla="*/ 0 w 5"/>
                <a:gd name="T9" fmla="*/ 3 h 14"/>
                <a:gd name="T10" fmla="*/ 2 w 5"/>
                <a:gd name="T11" fmla="*/ 0 h 14"/>
                <a:gd name="T12" fmla="*/ 2 w 5"/>
                <a:gd name="T13" fmla="*/ 0 h 14"/>
                <a:gd name="T14" fmla="*/ 5 w 5"/>
                <a:gd name="T15" fmla="*/ 3 h 14"/>
                <a:gd name="T16" fmla="*/ 5 w 5"/>
                <a:gd name="T17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14">
                  <a:moveTo>
                    <a:pt x="5" y="12"/>
                  </a:moveTo>
                  <a:cubicBezTo>
                    <a:pt x="5" y="13"/>
                    <a:pt x="4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5" y="1"/>
                    <a:pt x="5" y="3"/>
                  </a:cubicBezTo>
                  <a:lnTo>
                    <a:pt x="5" y="12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18" name="Freeform 349">
              <a:extLst>
                <a:ext uri="{FF2B5EF4-FFF2-40B4-BE49-F238E27FC236}">
                  <a16:creationId xmlns:a16="http://schemas.microsoft.com/office/drawing/2014/main" id="{105F7C75-487C-47B8-A16C-E8B380AA98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00350" y="5102225"/>
              <a:ext cx="349250" cy="136525"/>
            </a:xfrm>
            <a:custGeom>
              <a:avLst/>
              <a:gdLst>
                <a:gd name="T0" fmla="*/ 84 w 102"/>
                <a:gd name="T1" fmla="*/ 23 h 40"/>
                <a:gd name="T2" fmla="*/ 74 w 102"/>
                <a:gd name="T3" fmla="*/ 23 h 40"/>
                <a:gd name="T4" fmla="*/ 75 w 102"/>
                <a:gd name="T5" fmla="*/ 23 h 40"/>
                <a:gd name="T6" fmla="*/ 62 w 102"/>
                <a:gd name="T7" fmla="*/ 11 h 40"/>
                <a:gd name="T8" fmla="*/ 62 w 102"/>
                <a:gd name="T9" fmla="*/ 11 h 40"/>
                <a:gd name="T10" fmla="*/ 62 w 102"/>
                <a:gd name="T11" fmla="*/ 11 h 40"/>
                <a:gd name="T12" fmla="*/ 51 w 102"/>
                <a:gd name="T13" fmla="*/ 0 h 40"/>
                <a:gd name="T14" fmla="*/ 41 w 102"/>
                <a:gd name="T15" fmla="*/ 11 h 40"/>
                <a:gd name="T16" fmla="*/ 41 w 102"/>
                <a:gd name="T17" fmla="*/ 11 h 40"/>
                <a:gd name="T18" fmla="*/ 28 w 102"/>
                <a:gd name="T19" fmla="*/ 23 h 40"/>
                <a:gd name="T20" fmla="*/ 29 w 102"/>
                <a:gd name="T21" fmla="*/ 23 h 40"/>
                <a:gd name="T22" fmla="*/ 19 w 102"/>
                <a:gd name="T23" fmla="*/ 23 h 40"/>
                <a:gd name="T24" fmla="*/ 0 w 102"/>
                <a:gd name="T25" fmla="*/ 40 h 40"/>
                <a:gd name="T26" fmla="*/ 102 w 102"/>
                <a:gd name="T27" fmla="*/ 40 h 40"/>
                <a:gd name="T28" fmla="*/ 84 w 102"/>
                <a:gd name="T29" fmla="*/ 23 h 40"/>
                <a:gd name="T30" fmla="*/ 51 w 102"/>
                <a:gd name="T31" fmla="*/ 5 h 40"/>
                <a:gd name="T32" fmla="*/ 57 w 102"/>
                <a:gd name="T33" fmla="*/ 11 h 40"/>
                <a:gd name="T34" fmla="*/ 51 w 102"/>
                <a:gd name="T35" fmla="*/ 16 h 40"/>
                <a:gd name="T36" fmla="*/ 46 w 102"/>
                <a:gd name="T37" fmla="*/ 11 h 40"/>
                <a:gd name="T38" fmla="*/ 51 w 102"/>
                <a:gd name="T3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40">
                  <a:moveTo>
                    <a:pt x="84" y="23"/>
                  </a:moveTo>
                  <a:cubicBezTo>
                    <a:pt x="74" y="23"/>
                    <a:pt x="74" y="23"/>
                    <a:pt x="74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68" y="23"/>
                    <a:pt x="62" y="18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5"/>
                    <a:pt x="57" y="0"/>
                    <a:pt x="51" y="0"/>
                  </a:cubicBezTo>
                  <a:cubicBezTo>
                    <a:pt x="45" y="0"/>
                    <a:pt x="41" y="5"/>
                    <a:pt x="41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1" y="18"/>
                    <a:pt x="35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9" y="23"/>
                    <a:pt x="1" y="31"/>
                    <a:pt x="0" y="40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31"/>
                    <a:pt x="94" y="23"/>
                    <a:pt x="84" y="23"/>
                  </a:cubicBezTo>
                  <a:close/>
                  <a:moveTo>
                    <a:pt x="51" y="5"/>
                  </a:moveTo>
                  <a:cubicBezTo>
                    <a:pt x="54" y="5"/>
                    <a:pt x="57" y="8"/>
                    <a:pt x="57" y="11"/>
                  </a:cubicBezTo>
                  <a:cubicBezTo>
                    <a:pt x="57" y="14"/>
                    <a:pt x="54" y="16"/>
                    <a:pt x="51" y="16"/>
                  </a:cubicBezTo>
                  <a:cubicBezTo>
                    <a:pt x="48" y="16"/>
                    <a:pt x="46" y="14"/>
                    <a:pt x="46" y="11"/>
                  </a:cubicBezTo>
                  <a:cubicBezTo>
                    <a:pt x="46" y="8"/>
                    <a:pt x="48" y="5"/>
                    <a:pt x="51" y="5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578" name="Picture 577">
            <a:extLst>
              <a:ext uri="{FF2B5EF4-FFF2-40B4-BE49-F238E27FC236}">
                <a16:creationId xmlns:a16="http://schemas.microsoft.com/office/drawing/2014/main" id="{64B6CECF-5EF5-4512-8CD6-6CAE308D2D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4567" y="3450453"/>
            <a:ext cx="903095" cy="1025027"/>
          </a:xfrm>
          <a:prstGeom prst="rect">
            <a:avLst/>
          </a:prstGeom>
        </p:spPr>
      </p:pic>
      <p:sp>
        <p:nvSpPr>
          <p:cNvPr id="709" name="Arrow: Curved Left 708">
            <a:extLst>
              <a:ext uri="{FF2B5EF4-FFF2-40B4-BE49-F238E27FC236}">
                <a16:creationId xmlns:a16="http://schemas.microsoft.com/office/drawing/2014/main" id="{A93A3B22-608E-4386-BCE8-6CD41D053781}"/>
              </a:ext>
            </a:extLst>
          </p:cNvPr>
          <p:cNvSpPr/>
          <p:nvPr/>
        </p:nvSpPr>
        <p:spPr>
          <a:xfrm>
            <a:off x="7858171" y="3723061"/>
            <a:ext cx="371693" cy="500121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0" name="Arrow: Curved Left 709">
            <a:extLst>
              <a:ext uri="{FF2B5EF4-FFF2-40B4-BE49-F238E27FC236}">
                <a16:creationId xmlns:a16="http://schemas.microsoft.com/office/drawing/2014/main" id="{ECC8581E-2F57-46FE-B44D-ED9B33FD15DE}"/>
              </a:ext>
            </a:extLst>
          </p:cNvPr>
          <p:cNvSpPr/>
          <p:nvPr/>
        </p:nvSpPr>
        <p:spPr>
          <a:xfrm flipH="1" flipV="1">
            <a:off x="7373811" y="3673851"/>
            <a:ext cx="416123" cy="519431"/>
          </a:xfrm>
          <a:prstGeom prst="curved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1" name="Arrow: Right 710">
            <a:extLst>
              <a:ext uri="{FF2B5EF4-FFF2-40B4-BE49-F238E27FC236}">
                <a16:creationId xmlns:a16="http://schemas.microsoft.com/office/drawing/2014/main" id="{2F61A32C-22BE-4219-BB65-3961B6BABAAF}"/>
              </a:ext>
            </a:extLst>
          </p:cNvPr>
          <p:cNvSpPr/>
          <p:nvPr/>
        </p:nvSpPr>
        <p:spPr>
          <a:xfrm rot="11972604">
            <a:off x="7974820" y="1302104"/>
            <a:ext cx="2590849" cy="241211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EE7560-0AAC-44D0-B529-33FFFECE29B0}"/>
              </a:ext>
            </a:extLst>
          </p:cNvPr>
          <p:cNvGrpSpPr/>
          <p:nvPr/>
        </p:nvGrpSpPr>
        <p:grpSpPr>
          <a:xfrm>
            <a:off x="7361340" y="120686"/>
            <a:ext cx="1873429" cy="1386859"/>
            <a:chOff x="7361339" y="120685"/>
            <a:chExt cx="1873429" cy="1386857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A2AD2AB-F949-45BE-A798-32C6A229311D}"/>
                </a:ext>
              </a:extLst>
            </p:cNvPr>
            <p:cNvGrpSpPr/>
            <p:nvPr/>
          </p:nvGrpSpPr>
          <p:grpSpPr>
            <a:xfrm>
              <a:off x="7361339" y="479736"/>
              <a:ext cx="669021" cy="1027806"/>
              <a:chOff x="5805740" y="498391"/>
              <a:chExt cx="669021" cy="1027806"/>
            </a:xfrm>
          </p:grpSpPr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0DD3397D-4CD6-496C-B542-001E7645B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6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5965766" y="498391"/>
                <a:ext cx="348970" cy="778474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D4E0FB9-A497-4CC5-879F-92D2898EF6AF}"/>
                  </a:ext>
                </a:extLst>
              </p:cNvPr>
              <p:cNvSpPr txBox="1"/>
              <p:nvPr/>
            </p:nvSpPr>
            <p:spPr>
              <a:xfrm>
                <a:off x="5805740" y="1218421"/>
                <a:ext cx="669021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7">
                  <a:defRPr/>
                </a:pPr>
                <a:r>
                  <a:rPr lang="en-US" sz="1400" dirty="0">
                    <a:solidFill>
                      <a:sysClr val="windowText" lastClr="000000"/>
                    </a:solidFill>
                    <a:latin typeface="Calibri" panose="020F0502020204030204"/>
                  </a:rPr>
                  <a:t>IaaS</a:t>
                </a:r>
              </a:p>
            </p:txBody>
          </p:sp>
        </p:grpSp>
        <p:grpSp>
          <p:nvGrpSpPr>
            <p:cNvPr id="713" name="Group 712">
              <a:extLst>
                <a:ext uri="{FF2B5EF4-FFF2-40B4-BE49-F238E27FC236}">
                  <a16:creationId xmlns:a16="http://schemas.microsoft.com/office/drawing/2014/main" id="{50D27979-CBAA-4FC6-AA32-9FEA266B822F}"/>
                </a:ext>
              </a:extLst>
            </p:cNvPr>
            <p:cNvGrpSpPr/>
            <p:nvPr/>
          </p:nvGrpSpPr>
          <p:grpSpPr>
            <a:xfrm>
              <a:off x="7767544" y="120685"/>
              <a:ext cx="1467224" cy="628615"/>
              <a:chOff x="948052" y="4349486"/>
              <a:chExt cx="1467224" cy="628615"/>
            </a:xfrm>
          </p:grpSpPr>
          <p:grpSp>
            <p:nvGrpSpPr>
              <p:cNvPr id="714" name="Group 713">
                <a:extLst>
                  <a:ext uri="{FF2B5EF4-FFF2-40B4-BE49-F238E27FC236}">
                    <a16:creationId xmlns:a16="http://schemas.microsoft.com/office/drawing/2014/main" id="{FEBA289E-BDAD-47A2-AF70-E40DB103C926}"/>
                  </a:ext>
                </a:extLst>
              </p:cNvPr>
              <p:cNvGrpSpPr/>
              <p:nvPr/>
            </p:nvGrpSpPr>
            <p:grpSpPr>
              <a:xfrm>
                <a:off x="948052" y="4349486"/>
                <a:ext cx="465891" cy="624033"/>
                <a:chOff x="10633084" y="2852743"/>
                <a:chExt cx="623888" cy="792163"/>
              </a:xfrm>
            </p:grpSpPr>
            <p:sp>
              <p:nvSpPr>
                <p:cNvPr id="716" name="Freeform 613">
                  <a:extLst>
                    <a:ext uri="{FF2B5EF4-FFF2-40B4-BE49-F238E27FC236}">
                      <a16:creationId xmlns:a16="http://schemas.microsoft.com/office/drawing/2014/main" id="{21F77716-058B-4AEA-89A1-D440CB6940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52743"/>
                  <a:ext cx="623888" cy="692151"/>
                </a:xfrm>
                <a:custGeom>
                  <a:avLst/>
                  <a:gdLst>
                    <a:gd name="T0" fmla="*/ 174 w 182"/>
                    <a:gd name="T1" fmla="*/ 14 h 203"/>
                    <a:gd name="T2" fmla="*/ 164 w 182"/>
                    <a:gd name="T3" fmla="*/ 14 h 203"/>
                    <a:gd name="T4" fmla="*/ 144 w 182"/>
                    <a:gd name="T5" fmla="*/ 0 h 203"/>
                    <a:gd name="T6" fmla="*/ 20 w 182"/>
                    <a:gd name="T7" fmla="*/ 0 h 203"/>
                    <a:gd name="T8" fmla="*/ 0 w 182"/>
                    <a:gd name="T9" fmla="*/ 20 h 203"/>
                    <a:gd name="T10" fmla="*/ 0 w 182"/>
                    <a:gd name="T11" fmla="*/ 183 h 203"/>
                    <a:gd name="T12" fmla="*/ 20 w 182"/>
                    <a:gd name="T13" fmla="*/ 203 h 203"/>
                    <a:gd name="T14" fmla="*/ 144 w 182"/>
                    <a:gd name="T15" fmla="*/ 203 h 203"/>
                    <a:gd name="T16" fmla="*/ 165 w 182"/>
                    <a:gd name="T17" fmla="*/ 183 h 203"/>
                    <a:gd name="T18" fmla="*/ 165 w 182"/>
                    <a:gd name="T19" fmla="*/ 91 h 203"/>
                    <a:gd name="T20" fmla="*/ 174 w 182"/>
                    <a:gd name="T21" fmla="*/ 91 h 203"/>
                    <a:gd name="T22" fmla="*/ 182 w 182"/>
                    <a:gd name="T23" fmla="*/ 83 h 203"/>
                    <a:gd name="T24" fmla="*/ 182 w 182"/>
                    <a:gd name="T25" fmla="*/ 22 h 203"/>
                    <a:gd name="T26" fmla="*/ 174 w 182"/>
                    <a:gd name="T27" fmla="*/ 14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2" h="203">
                      <a:moveTo>
                        <a:pt x="174" y="14"/>
                      </a:move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1" y="6"/>
                        <a:pt x="153" y="0"/>
                        <a:pt x="144" y="0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0" y="194"/>
                        <a:pt x="9" y="203"/>
                        <a:pt x="20" y="203"/>
                      </a:cubicBezTo>
                      <a:cubicBezTo>
                        <a:pt x="144" y="203"/>
                        <a:pt x="144" y="203"/>
                        <a:pt x="144" y="203"/>
                      </a:cubicBezTo>
                      <a:cubicBezTo>
                        <a:pt x="156" y="203"/>
                        <a:pt x="165" y="194"/>
                        <a:pt x="165" y="183"/>
                      </a:cubicBezTo>
                      <a:cubicBezTo>
                        <a:pt x="165" y="91"/>
                        <a:pt x="165" y="91"/>
                        <a:pt x="165" y="91"/>
                      </a:cubicBezTo>
                      <a:cubicBezTo>
                        <a:pt x="174" y="91"/>
                        <a:pt x="174" y="91"/>
                        <a:pt x="174" y="91"/>
                      </a:cubicBezTo>
                      <a:cubicBezTo>
                        <a:pt x="178" y="91"/>
                        <a:pt x="182" y="87"/>
                        <a:pt x="182" y="83"/>
                      </a:cubicBezTo>
                      <a:cubicBezTo>
                        <a:pt x="182" y="22"/>
                        <a:pt x="182" y="22"/>
                        <a:pt x="182" y="22"/>
                      </a:cubicBezTo>
                      <a:cubicBezTo>
                        <a:pt x="182" y="18"/>
                        <a:pt x="178" y="14"/>
                        <a:pt x="174" y="14"/>
                      </a:cubicBezTo>
                      <a:close/>
                    </a:path>
                  </a:pathLst>
                </a:custGeom>
                <a:solidFill>
                  <a:srgbClr val="E5A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7" name="Rectangle 614">
                  <a:extLst>
                    <a:ext uri="{FF2B5EF4-FFF2-40B4-BE49-F238E27FC236}">
                      <a16:creationId xmlns:a16="http://schemas.microsoft.com/office/drawing/2014/main" id="{CF93E22D-8CAF-462D-A8D5-BEA613526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698172" y="2908305"/>
                  <a:ext cx="455613" cy="60325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8" name="Freeform 615">
                  <a:extLst>
                    <a:ext uri="{FF2B5EF4-FFF2-40B4-BE49-F238E27FC236}">
                      <a16:creationId xmlns:a16="http://schemas.microsoft.com/office/drawing/2014/main" id="{2E3CF35E-352D-4A49-BDE8-329A87172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3084" y="2860680"/>
                  <a:ext cx="479425" cy="784226"/>
                </a:xfrm>
                <a:custGeom>
                  <a:avLst/>
                  <a:gdLst>
                    <a:gd name="T0" fmla="*/ 140 w 140"/>
                    <a:gd name="T1" fmla="*/ 212 h 230"/>
                    <a:gd name="T2" fmla="*/ 123 w 140"/>
                    <a:gd name="T3" fmla="*/ 228 h 230"/>
                    <a:gd name="T4" fmla="*/ 17 w 140"/>
                    <a:gd name="T5" fmla="*/ 205 h 230"/>
                    <a:gd name="T6" fmla="*/ 0 w 140"/>
                    <a:gd name="T7" fmla="*/ 181 h 230"/>
                    <a:gd name="T8" fmla="*/ 0 w 140"/>
                    <a:gd name="T9" fmla="*/ 18 h 230"/>
                    <a:gd name="T10" fmla="*/ 17 w 140"/>
                    <a:gd name="T11" fmla="*/ 2 h 230"/>
                    <a:gd name="T12" fmla="*/ 123 w 140"/>
                    <a:gd name="T13" fmla="*/ 25 h 230"/>
                    <a:gd name="T14" fmla="*/ 140 w 140"/>
                    <a:gd name="T15" fmla="*/ 49 h 230"/>
                    <a:gd name="T16" fmla="*/ 140 w 140"/>
                    <a:gd name="T17" fmla="*/ 21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0" h="230">
                      <a:moveTo>
                        <a:pt x="140" y="212"/>
                      </a:moveTo>
                      <a:cubicBezTo>
                        <a:pt x="140" y="223"/>
                        <a:pt x="132" y="230"/>
                        <a:pt x="123" y="228"/>
                      </a:cubicBezTo>
                      <a:cubicBezTo>
                        <a:pt x="17" y="205"/>
                        <a:pt x="17" y="205"/>
                        <a:pt x="17" y="205"/>
                      </a:cubicBezTo>
                      <a:cubicBezTo>
                        <a:pt x="8" y="203"/>
                        <a:pt x="0" y="192"/>
                        <a:pt x="0" y="18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7"/>
                        <a:pt x="8" y="0"/>
                        <a:pt x="17" y="2"/>
                      </a:cubicBezTo>
                      <a:cubicBezTo>
                        <a:pt x="123" y="25"/>
                        <a:pt x="123" y="25"/>
                        <a:pt x="123" y="25"/>
                      </a:cubicBezTo>
                      <a:cubicBezTo>
                        <a:pt x="132" y="28"/>
                        <a:pt x="140" y="38"/>
                        <a:pt x="140" y="49"/>
                      </a:cubicBezTo>
                      <a:lnTo>
                        <a:pt x="140" y="212"/>
                      </a:lnTo>
                      <a:close/>
                    </a:path>
                  </a:pathLst>
                </a:custGeom>
                <a:solidFill>
                  <a:srgbClr val="FFB9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77">
                    <a:defRPr/>
                  </a:pPr>
                  <a:endParaRPr lang="en-US" sz="14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715" name="TextBox 714">
                <a:extLst>
                  <a:ext uri="{FF2B5EF4-FFF2-40B4-BE49-F238E27FC236}">
                    <a16:creationId xmlns:a16="http://schemas.microsoft.com/office/drawing/2014/main" id="{A412CE06-4350-4BF9-A90C-3C0596AEE43D}"/>
                  </a:ext>
                </a:extLst>
              </p:cNvPr>
              <p:cNvSpPr txBox="1"/>
              <p:nvPr/>
            </p:nvSpPr>
            <p:spPr>
              <a:xfrm>
                <a:off x="1331904" y="4670324"/>
                <a:ext cx="108337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77">
                  <a:defRPr/>
                </a:pPr>
                <a:r>
                  <a:rPr lang="en-US" sz="14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Calibri" panose="020F0502020204030204"/>
                  </a:rPr>
                  <a:t>SMB/NFS</a:t>
                </a:r>
              </a:p>
            </p:txBody>
          </p: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4BDB7DB-2BFF-4A02-91F0-D830C1ADCF50}"/>
              </a:ext>
            </a:extLst>
          </p:cNvPr>
          <p:cNvGrpSpPr/>
          <p:nvPr/>
        </p:nvGrpSpPr>
        <p:grpSpPr>
          <a:xfrm>
            <a:off x="6857900" y="3667873"/>
            <a:ext cx="431800" cy="563563"/>
            <a:chOff x="7691444" y="2965455"/>
            <a:chExt cx="431800" cy="563563"/>
          </a:xfrm>
        </p:grpSpPr>
        <p:sp>
          <p:nvSpPr>
            <p:cNvPr id="298" name="Freeform 342">
              <a:extLst>
                <a:ext uri="{FF2B5EF4-FFF2-40B4-BE49-F238E27FC236}">
                  <a16:creationId xmlns:a16="http://schemas.microsoft.com/office/drawing/2014/main" id="{30B0282F-437A-4F18-A8F5-22103A586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1444" y="2965455"/>
              <a:ext cx="431800" cy="563563"/>
            </a:xfrm>
            <a:custGeom>
              <a:avLst/>
              <a:gdLst>
                <a:gd name="T0" fmla="*/ 0 w 126"/>
                <a:gd name="T1" fmla="*/ 62 h 165"/>
                <a:gd name="T2" fmla="*/ 63 w 126"/>
                <a:gd name="T3" fmla="*/ 0 h 165"/>
                <a:gd name="T4" fmla="*/ 126 w 126"/>
                <a:gd name="T5" fmla="*/ 62 h 165"/>
                <a:gd name="T6" fmla="*/ 63 w 126"/>
                <a:gd name="T7" fmla="*/ 125 h 165"/>
                <a:gd name="T8" fmla="*/ 39 w 126"/>
                <a:gd name="T9" fmla="*/ 121 h 165"/>
                <a:gd name="T10" fmla="*/ 0 w 126"/>
                <a:gd name="T11" fmla="*/ 165 h 165"/>
                <a:gd name="T12" fmla="*/ 0 w 126"/>
                <a:gd name="T13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65">
                  <a:moveTo>
                    <a:pt x="0" y="62"/>
                  </a:moveTo>
                  <a:cubicBezTo>
                    <a:pt x="0" y="28"/>
                    <a:pt x="28" y="0"/>
                    <a:pt x="63" y="0"/>
                  </a:cubicBezTo>
                  <a:cubicBezTo>
                    <a:pt x="98" y="0"/>
                    <a:pt x="126" y="28"/>
                    <a:pt x="126" y="62"/>
                  </a:cubicBezTo>
                  <a:cubicBezTo>
                    <a:pt x="126" y="97"/>
                    <a:pt x="98" y="125"/>
                    <a:pt x="63" y="125"/>
                  </a:cubicBezTo>
                  <a:cubicBezTo>
                    <a:pt x="54" y="125"/>
                    <a:pt x="46" y="124"/>
                    <a:pt x="39" y="121"/>
                  </a:cubicBezTo>
                  <a:cubicBezTo>
                    <a:pt x="0" y="165"/>
                    <a:pt x="0" y="165"/>
                    <a:pt x="0" y="165"/>
                  </a:cubicBezTo>
                  <a:lnTo>
                    <a:pt x="0" y="6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9" name="Freeform 343">
              <a:extLst>
                <a:ext uri="{FF2B5EF4-FFF2-40B4-BE49-F238E27FC236}">
                  <a16:creationId xmlns:a16="http://schemas.microsoft.com/office/drawing/2014/main" id="{58E5D9D3-06AD-4003-A89D-5EFEC88DE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50182" y="3167068"/>
              <a:ext cx="130175" cy="130175"/>
            </a:xfrm>
            <a:custGeom>
              <a:avLst/>
              <a:gdLst>
                <a:gd name="T0" fmla="*/ 34 w 38"/>
                <a:gd name="T1" fmla="*/ 16 h 38"/>
                <a:gd name="T2" fmla="*/ 32 w 38"/>
                <a:gd name="T3" fmla="*/ 15 h 38"/>
                <a:gd name="T4" fmla="*/ 31 w 38"/>
                <a:gd name="T5" fmla="*/ 11 h 38"/>
                <a:gd name="T6" fmla="*/ 34 w 38"/>
                <a:gd name="T7" fmla="*/ 7 h 38"/>
                <a:gd name="T8" fmla="*/ 30 w 38"/>
                <a:gd name="T9" fmla="*/ 5 h 38"/>
                <a:gd name="T10" fmla="*/ 25 w 38"/>
                <a:gd name="T11" fmla="*/ 7 h 38"/>
                <a:gd name="T12" fmla="*/ 22 w 38"/>
                <a:gd name="T13" fmla="*/ 5 h 38"/>
                <a:gd name="T14" fmla="*/ 21 w 38"/>
                <a:gd name="T15" fmla="*/ 0 h 38"/>
                <a:gd name="T16" fmla="*/ 17 w 38"/>
                <a:gd name="T17" fmla="*/ 1 h 38"/>
                <a:gd name="T18" fmla="*/ 15 w 38"/>
                <a:gd name="T19" fmla="*/ 6 h 38"/>
                <a:gd name="T20" fmla="*/ 11 w 38"/>
                <a:gd name="T21" fmla="*/ 7 h 38"/>
                <a:gd name="T22" fmla="*/ 7 w 38"/>
                <a:gd name="T23" fmla="*/ 5 h 38"/>
                <a:gd name="T24" fmla="*/ 5 w 38"/>
                <a:gd name="T25" fmla="*/ 8 h 38"/>
                <a:gd name="T26" fmla="*/ 7 w 38"/>
                <a:gd name="T27" fmla="*/ 13 h 38"/>
                <a:gd name="T28" fmla="*/ 7 w 38"/>
                <a:gd name="T29" fmla="*/ 15 h 38"/>
                <a:gd name="T30" fmla="*/ 5 w 38"/>
                <a:gd name="T31" fmla="*/ 16 h 38"/>
                <a:gd name="T32" fmla="*/ 0 w 38"/>
                <a:gd name="T33" fmla="*/ 18 h 38"/>
                <a:gd name="T34" fmla="*/ 1 w 38"/>
                <a:gd name="T35" fmla="*/ 22 h 38"/>
                <a:gd name="T36" fmla="*/ 7 w 38"/>
                <a:gd name="T37" fmla="*/ 23 h 38"/>
                <a:gd name="T38" fmla="*/ 7 w 38"/>
                <a:gd name="T39" fmla="*/ 25 h 38"/>
                <a:gd name="T40" fmla="*/ 7 w 38"/>
                <a:gd name="T41" fmla="*/ 27 h 38"/>
                <a:gd name="T42" fmla="*/ 5 w 38"/>
                <a:gd name="T43" fmla="*/ 31 h 38"/>
                <a:gd name="T44" fmla="*/ 8 w 38"/>
                <a:gd name="T45" fmla="*/ 33 h 38"/>
                <a:gd name="T46" fmla="*/ 13 w 38"/>
                <a:gd name="T47" fmla="*/ 31 h 38"/>
                <a:gd name="T48" fmla="*/ 15 w 38"/>
                <a:gd name="T49" fmla="*/ 32 h 38"/>
                <a:gd name="T50" fmla="*/ 16 w 38"/>
                <a:gd name="T51" fmla="*/ 33 h 38"/>
                <a:gd name="T52" fmla="*/ 18 w 38"/>
                <a:gd name="T53" fmla="*/ 38 h 38"/>
                <a:gd name="T54" fmla="*/ 22 w 38"/>
                <a:gd name="T55" fmla="*/ 37 h 38"/>
                <a:gd name="T56" fmla="*/ 23 w 38"/>
                <a:gd name="T57" fmla="*/ 32 h 38"/>
                <a:gd name="T58" fmla="*/ 25 w 38"/>
                <a:gd name="T59" fmla="*/ 31 h 38"/>
                <a:gd name="T60" fmla="*/ 27 w 38"/>
                <a:gd name="T61" fmla="*/ 31 h 38"/>
                <a:gd name="T62" fmla="*/ 32 w 38"/>
                <a:gd name="T63" fmla="*/ 33 h 38"/>
                <a:gd name="T64" fmla="*/ 34 w 38"/>
                <a:gd name="T65" fmla="*/ 30 h 38"/>
                <a:gd name="T66" fmla="*/ 31 w 38"/>
                <a:gd name="T67" fmla="*/ 25 h 38"/>
                <a:gd name="T68" fmla="*/ 32 w 38"/>
                <a:gd name="T69" fmla="*/ 23 h 38"/>
                <a:gd name="T70" fmla="*/ 34 w 38"/>
                <a:gd name="T71" fmla="*/ 22 h 38"/>
                <a:gd name="T72" fmla="*/ 38 w 38"/>
                <a:gd name="T73" fmla="*/ 20 h 38"/>
                <a:gd name="T74" fmla="*/ 37 w 38"/>
                <a:gd name="T75" fmla="*/ 16 h 38"/>
                <a:gd name="T76" fmla="*/ 12 w 38"/>
                <a:gd name="T77" fmla="*/ 19 h 38"/>
                <a:gd name="T78" fmla="*/ 26 w 38"/>
                <a:gd name="T7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8" h="38">
                  <a:moveTo>
                    <a:pt x="37" y="16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2" y="16"/>
                    <a:pt x="32" y="15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4"/>
                    <a:pt x="31" y="14"/>
                    <a:pt x="31" y="13"/>
                  </a:cubicBezTo>
                  <a:cubicBezTo>
                    <a:pt x="31" y="12"/>
                    <a:pt x="31" y="12"/>
                    <a:pt x="31" y="1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7"/>
                    <a:pt x="34" y="7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1" y="4"/>
                    <a:pt x="30" y="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7"/>
                    <a:pt x="26" y="7"/>
                    <a:pt x="25" y="7"/>
                  </a:cubicBezTo>
                  <a:cubicBezTo>
                    <a:pt x="25" y="7"/>
                    <a:pt x="24" y="7"/>
                    <a:pt x="23" y="6"/>
                  </a:cubicBezTo>
                  <a:cubicBezTo>
                    <a:pt x="23" y="6"/>
                    <a:pt x="22" y="6"/>
                    <a:pt x="22" y="5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6"/>
                    <a:pt x="16" y="6"/>
                    <a:pt x="15" y="6"/>
                  </a:cubicBezTo>
                  <a:cubicBezTo>
                    <a:pt x="14" y="7"/>
                    <a:pt x="14" y="7"/>
                    <a:pt x="13" y="7"/>
                  </a:cubicBezTo>
                  <a:cubicBezTo>
                    <a:pt x="13" y="7"/>
                    <a:pt x="12" y="7"/>
                    <a:pt x="11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7" y="4"/>
                    <a:pt x="7" y="5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6"/>
                    <a:pt x="5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1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6"/>
                    <a:pt x="8" y="26"/>
                    <a:pt x="7" y="27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4" y="30"/>
                    <a:pt x="4" y="31"/>
                    <a:pt x="5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8" y="34"/>
                    <a:pt x="8" y="33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4" y="31"/>
                    <a:pt x="14" y="31"/>
                    <a:pt x="15" y="32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8"/>
                    <a:pt x="17" y="38"/>
                    <a:pt x="18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2" y="38"/>
                    <a:pt x="22" y="37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1"/>
                    <a:pt x="26" y="31"/>
                    <a:pt x="27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4"/>
                    <a:pt x="32" y="33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0"/>
                    <a:pt x="34" y="3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26"/>
                    <a:pt x="31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2" y="24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2"/>
                    <a:pt x="34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7"/>
                    <a:pt x="38" y="17"/>
                    <a:pt x="37" y="16"/>
                  </a:cubicBezTo>
                  <a:close/>
                  <a:moveTo>
                    <a:pt x="19" y="26"/>
                  </a:moveTo>
                  <a:cubicBezTo>
                    <a:pt x="15" y="26"/>
                    <a:pt x="12" y="23"/>
                    <a:pt x="12" y="19"/>
                  </a:cubicBezTo>
                  <a:cubicBezTo>
                    <a:pt x="12" y="15"/>
                    <a:pt x="15" y="12"/>
                    <a:pt x="19" y="12"/>
                  </a:cubicBezTo>
                  <a:cubicBezTo>
                    <a:pt x="23" y="12"/>
                    <a:pt x="26" y="15"/>
                    <a:pt x="26" y="19"/>
                  </a:cubicBezTo>
                  <a:cubicBezTo>
                    <a:pt x="26" y="23"/>
                    <a:pt x="23" y="26"/>
                    <a:pt x="19" y="26"/>
                  </a:cubicBez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0" name="Freeform 344">
              <a:extLst>
                <a:ext uri="{FF2B5EF4-FFF2-40B4-BE49-F238E27FC236}">
                  <a16:creationId xmlns:a16="http://schemas.microsoft.com/office/drawing/2014/main" id="{F6861855-9669-4DF1-9E24-1AFAC831D7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56545" y="3060705"/>
              <a:ext cx="184150" cy="184150"/>
            </a:xfrm>
            <a:custGeom>
              <a:avLst/>
              <a:gdLst>
                <a:gd name="T0" fmla="*/ 48 w 54"/>
                <a:gd name="T1" fmla="*/ 26 h 54"/>
                <a:gd name="T2" fmla="*/ 45 w 54"/>
                <a:gd name="T3" fmla="*/ 24 h 54"/>
                <a:gd name="T4" fmla="*/ 45 w 54"/>
                <a:gd name="T5" fmla="*/ 18 h 54"/>
                <a:gd name="T6" fmla="*/ 49 w 54"/>
                <a:gd name="T7" fmla="*/ 13 h 54"/>
                <a:gd name="T8" fmla="*/ 45 w 54"/>
                <a:gd name="T9" fmla="*/ 9 h 54"/>
                <a:gd name="T10" fmla="*/ 37 w 54"/>
                <a:gd name="T11" fmla="*/ 12 h 54"/>
                <a:gd name="T12" fmla="*/ 33 w 54"/>
                <a:gd name="T13" fmla="*/ 8 h 54"/>
                <a:gd name="T14" fmla="*/ 32 w 54"/>
                <a:gd name="T15" fmla="*/ 1 h 54"/>
                <a:gd name="T16" fmla="*/ 26 w 54"/>
                <a:gd name="T17" fmla="*/ 2 h 54"/>
                <a:gd name="T18" fmla="*/ 23 w 54"/>
                <a:gd name="T19" fmla="*/ 9 h 54"/>
                <a:gd name="T20" fmla="*/ 17 w 54"/>
                <a:gd name="T21" fmla="*/ 9 h 54"/>
                <a:gd name="T22" fmla="*/ 12 w 54"/>
                <a:gd name="T23" fmla="*/ 5 h 54"/>
                <a:gd name="T24" fmla="*/ 8 w 54"/>
                <a:gd name="T25" fmla="*/ 10 h 54"/>
                <a:gd name="T26" fmla="*/ 11 w 54"/>
                <a:gd name="T27" fmla="*/ 17 h 54"/>
                <a:gd name="T28" fmla="*/ 10 w 54"/>
                <a:gd name="T29" fmla="*/ 19 h 54"/>
                <a:gd name="T30" fmla="*/ 7 w 54"/>
                <a:gd name="T31" fmla="*/ 21 h 54"/>
                <a:gd name="T32" fmla="*/ 0 w 54"/>
                <a:gd name="T33" fmla="*/ 22 h 54"/>
                <a:gd name="T34" fmla="*/ 1 w 54"/>
                <a:gd name="T35" fmla="*/ 28 h 54"/>
                <a:gd name="T36" fmla="*/ 8 w 54"/>
                <a:gd name="T37" fmla="*/ 31 h 54"/>
                <a:gd name="T38" fmla="*/ 9 w 54"/>
                <a:gd name="T39" fmla="*/ 33 h 54"/>
                <a:gd name="T40" fmla="*/ 8 w 54"/>
                <a:gd name="T41" fmla="*/ 37 h 54"/>
                <a:gd name="T42" fmla="*/ 4 w 54"/>
                <a:gd name="T43" fmla="*/ 42 h 54"/>
                <a:gd name="T44" fmla="*/ 9 w 54"/>
                <a:gd name="T45" fmla="*/ 46 h 54"/>
                <a:gd name="T46" fmla="*/ 16 w 54"/>
                <a:gd name="T47" fmla="*/ 43 h 54"/>
                <a:gd name="T48" fmla="*/ 18 w 54"/>
                <a:gd name="T49" fmla="*/ 44 h 54"/>
                <a:gd name="T50" fmla="*/ 20 w 54"/>
                <a:gd name="T51" fmla="*/ 47 h 54"/>
                <a:gd name="T52" fmla="*/ 21 w 54"/>
                <a:gd name="T53" fmla="*/ 54 h 54"/>
                <a:gd name="T54" fmla="*/ 27 w 54"/>
                <a:gd name="T55" fmla="*/ 53 h 54"/>
                <a:gd name="T56" fmla="*/ 30 w 54"/>
                <a:gd name="T57" fmla="*/ 46 h 54"/>
                <a:gd name="T58" fmla="*/ 33 w 54"/>
                <a:gd name="T59" fmla="*/ 45 h 54"/>
                <a:gd name="T60" fmla="*/ 36 w 54"/>
                <a:gd name="T61" fmla="*/ 46 h 54"/>
                <a:gd name="T62" fmla="*/ 42 w 54"/>
                <a:gd name="T63" fmla="*/ 50 h 54"/>
                <a:gd name="T64" fmla="*/ 45 w 54"/>
                <a:gd name="T65" fmla="*/ 45 h 54"/>
                <a:gd name="T66" fmla="*/ 42 w 54"/>
                <a:gd name="T67" fmla="*/ 38 h 54"/>
                <a:gd name="T68" fmla="*/ 44 w 54"/>
                <a:gd name="T69" fmla="*/ 36 h 54"/>
                <a:gd name="T70" fmla="*/ 46 w 54"/>
                <a:gd name="T71" fmla="*/ 34 h 54"/>
                <a:gd name="T72" fmla="*/ 53 w 54"/>
                <a:gd name="T73" fmla="*/ 33 h 54"/>
                <a:gd name="T74" fmla="*/ 52 w 54"/>
                <a:gd name="T75" fmla="*/ 27 h 54"/>
                <a:gd name="T76" fmla="*/ 17 w 54"/>
                <a:gd name="T77" fmla="*/ 26 h 54"/>
                <a:gd name="T78" fmla="*/ 36 w 54"/>
                <a:gd name="T79" fmla="*/ 29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4">
                  <a:moveTo>
                    <a:pt x="52" y="27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46" y="26"/>
                    <a:pt x="45" y="25"/>
                    <a:pt x="45" y="24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5" y="23"/>
                    <a:pt x="45" y="22"/>
                    <a:pt x="45" y="21"/>
                  </a:cubicBezTo>
                  <a:cubicBezTo>
                    <a:pt x="44" y="20"/>
                    <a:pt x="44" y="19"/>
                    <a:pt x="45" y="18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3"/>
                    <a:pt x="49" y="13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6" y="9"/>
                    <a:pt x="45" y="9"/>
                    <a:pt x="45" y="9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39" y="13"/>
                    <a:pt x="38" y="12"/>
                    <a:pt x="37" y="12"/>
                  </a:cubicBezTo>
                  <a:cubicBezTo>
                    <a:pt x="36" y="11"/>
                    <a:pt x="36" y="11"/>
                    <a:pt x="35" y="10"/>
                  </a:cubicBezTo>
                  <a:cubicBezTo>
                    <a:pt x="34" y="10"/>
                    <a:pt x="33" y="9"/>
                    <a:pt x="33" y="8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7" y="1"/>
                    <a:pt x="26" y="2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8"/>
                    <a:pt x="24" y="9"/>
                    <a:pt x="23" y="9"/>
                  </a:cubicBezTo>
                  <a:cubicBezTo>
                    <a:pt x="22" y="9"/>
                    <a:pt x="21" y="9"/>
                    <a:pt x="21" y="10"/>
                  </a:cubicBezTo>
                  <a:cubicBezTo>
                    <a:pt x="20" y="10"/>
                    <a:pt x="19" y="10"/>
                    <a:pt x="17" y="9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5"/>
                    <a:pt x="12" y="16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8"/>
                    <a:pt x="10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20"/>
                    <a:pt x="9" y="21"/>
                    <a:pt x="7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1"/>
                    <a:pt x="0" y="21"/>
                    <a:pt x="0" y="22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1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7" y="29"/>
                    <a:pt x="8" y="30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9" y="33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5"/>
                    <a:pt x="8" y="37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4" y="42"/>
                    <a:pt x="4" y="42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7" y="46"/>
                    <a:pt x="8" y="46"/>
                    <a:pt x="9" y="46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4" y="42"/>
                    <a:pt x="15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7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9" y="45"/>
                    <a:pt x="20" y="46"/>
                    <a:pt x="20" y="47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3"/>
                    <a:pt x="21" y="54"/>
                    <a:pt x="21" y="54"/>
                  </a:cubicBezTo>
                  <a:cubicBezTo>
                    <a:pt x="25" y="54"/>
                    <a:pt x="25" y="54"/>
                    <a:pt x="25" y="54"/>
                  </a:cubicBezTo>
                  <a:cubicBezTo>
                    <a:pt x="26" y="54"/>
                    <a:pt x="27" y="54"/>
                    <a:pt x="27" y="53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6"/>
                    <a:pt x="30" y="46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2" y="46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45"/>
                    <a:pt x="35" y="45"/>
                    <a:pt x="36" y="4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47"/>
                    <a:pt x="45" y="46"/>
                    <a:pt x="45" y="45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2" y="40"/>
                    <a:pt x="42" y="39"/>
                    <a:pt x="42" y="38"/>
                  </a:cubicBezTo>
                  <a:cubicBezTo>
                    <a:pt x="42" y="38"/>
                    <a:pt x="42" y="38"/>
                    <a:pt x="42" y="38"/>
                  </a:cubicBezTo>
                  <a:cubicBezTo>
                    <a:pt x="43" y="37"/>
                    <a:pt x="43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5"/>
                    <a:pt x="45" y="34"/>
                    <a:pt x="46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4"/>
                    <a:pt x="53" y="33"/>
                    <a:pt x="53" y="33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28"/>
                    <a:pt x="53" y="27"/>
                    <a:pt x="52" y="27"/>
                  </a:cubicBezTo>
                  <a:close/>
                  <a:moveTo>
                    <a:pt x="25" y="37"/>
                  </a:moveTo>
                  <a:cubicBezTo>
                    <a:pt x="20" y="37"/>
                    <a:pt x="16" y="32"/>
                    <a:pt x="17" y="26"/>
                  </a:cubicBezTo>
                  <a:cubicBezTo>
                    <a:pt x="18" y="21"/>
                    <a:pt x="23" y="17"/>
                    <a:pt x="28" y="18"/>
                  </a:cubicBezTo>
                  <a:cubicBezTo>
                    <a:pt x="33" y="18"/>
                    <a:pt x="37" y="23"/>
                    <a:pt x="36" y="29"/>
                  </a:cubicBezTo>
                  <a:cubicBezTo>
                    <a:pt x="36" y="34"/>
                    <a:pt x="31" y="38"/>
                    <a:pt x="25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sz="18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" name="Arrow: Bent 17">
            <a:extLst>
              <a:ext uri="{FF2B5EF4-FFF2-40B4-BE49-F238E27FC236}">
                <a16:creationId xmlns:a16="http://schemas.microsoft.com/office/drawing/2014/main" id="{33F6E9AA-B960-4AAF-9071-AF8B83A92B57}"/>
              </a:ext>
            </a:extLst>
          </p:cNvPr>
          <p:cNvSpPr/>
          <p:nvPr/>
        </p:nvSpPr>
        <p:spPr>
          <a:xfrm>
            <a:off x="3957421" y="1119540"/>
            <a:ext cx="1240337" cy="2422592"/>
          </a:xfrm>
          <a:prstGeom prst="bentArrow">
            <a:avLst>
              <a:gd name="adj1" fmla="val 10126"/>
              <a:gd name="adj2" fmla="val 9066"/>
              <a:gd name="adj3" fmla="val 10126"/>
              <a:gd name="adj4" fmla="val 64102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99B237-1137-40A4-A707-2E3098174879}"/>
              </a:ext>
            </a:extLst>
          </p:cNvPr>
          <p:cNvSpPr/>
          <p:nvPr/>
        </p:nvSpPr>
        <p:spPr>
          <a:xfrm>
            <a:off x="3765556" y="3655483"/>
            <a:ext cx="1701841" cy="575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US" sz="1600" dirty="0">
                <a:solidFill>
                  <a:prstClr val="white"/>
                </a:solidFill>
                <a:latin typeface="Calibri" panose="020F0502020204030204"/>
              </a:rPr>
              <a:t>Storage Migration Service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E9B897-5D96-44FA-A8B3-9142994B3CC0}"/>
              </a:ext>
            </a:extLst>
          </p:cNvPr>
          <p:cNvSpPr/>
          <p:nvPr/>
        </p:nvSpPr>
        <p:spPr>
          <a:xfrm>
            <a:off x="1904083" y="1657318"/>
            <a:ext cx="201523" cy="1837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7C707A2A-2A37-4DED-A6BB-8B322F897CBB}"/>
              </a:ext>
            </a:extLst>
          </p:cNvPr>
          <p:cNvSpPr/>
          <p:nvPr/>
        </p:nvSpPr>
        <p:spPr>
          <a:xfrm>
            <a:off x="10569389" y="1583170"/>
            <a:ext cx="201523" cy="1837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E9870F1F-D506-4896-A5B5-89804716F26F}"/>
              </a:ext>
            </a:extLst>
          </p:cNvPr>
          <p:cNvSpPr/>
          <p:nvPr/>
        </p:nvSpPr>
        <p:spPr>
          <a:xfrm>
            <a:off x="7442867" y="380595"/>
            <a:ext cx="201523" cy="1837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9D971058-5142-4667-B8D0-25B4CBCB1D3C}"/>
              </a:ext>
            </a:extLst>
          </p:cNvPr>
          <p:cNvSpPr/>
          <p:nvPr/>
        </p:nvSpPr>
        <p:spPr>
          <a:xfrm>
            <a:off x="4106507" y="2001849"/>
            <a:ext cx="201523" cy="1837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BE445805-C7AC-4AFB-9201-6D4539BEC42F}"/>
              </a:ext>
            </a:extLst>
          </p:cNvPr>
          <p:cNvSpPr/>
          <p:nvPr/>
        </p:nvSpPr>
        <p:spPr>
          <a:xfrm>
            <a:off x="5635020" y="2020346"/>
            <a:ext cx="201523" cy="183727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3329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30" grpId="0"/>
      <p:bldP spid="687" grpId="0" animBg="1"/>
      <p:bldP spid="688" grpId="0" animBg="1"/>
      <p:bldP spid="689" grpId="0" animBg="1"/>
      <p:bldP spid="690" grpId="0" animBg="1"/>
      <p:bldP spid="703" grpId="0" animBg="1"/>
      <p:bldP spid="704" grpId="0" animBg="1"/>
      <p:bldP spid="705" grpId="0" animBg="1"/>
      <p:bldP spid="708" grpId="0" animBg="1"/>
      <p:bldP spid="571" grpId="0" animBg="1"/>
      <p:bldP spid="709" grpId="0" animBg="1"/>
      <p:bldP spid="710" grpId="0" animBg="1"/>
      <p:bldP spid="711" grpId="0" animBg="1"/>
      <p:bldP spid="18" grpId="0" animBg="1"/>
      <p:bldP spid="34" grpId="0"/>
      <p:bldP spid="35" grpId="0" animBg="1"/>
      <p:bldP spid="304" grpId="0" animBg="1"/>
      <p:bldP spid="305" grpId="0" animBg="1"/>
      <p:bldP spid="306" grpId="0" animBg="1"/>
      <p:bldP spid="30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AB6F8-737A-4782-8983-AB1D61D21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29D70B6-7FC6-49BD-B8E5-EE64F278E55F}"/>
              </a:ext>
            </a:extLst>
          </p:cNvPr>
          <p:cNvGrpSpPr/>
          <p:nvPr/>
        </p:nvGrpSpPr>
        <p:grpSpPr>
          <a:xfrm>
            <a:off x="2883471" y="4122587"/>
            <a:ext cx="2145722" cy="1035197"/>
            <a:chOff x="168852" y="1701512"/>
            <a:chExt cx="2145722" cy="1035197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4E16D13-7A81-415D-B98C-A65BF4C623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59" y="1865167"/>
              <a:ext cx="1924915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53F90C54-C484-4286-9A80-71708E1B6660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BB391E-3E13-4ECD-818E-39E743402BCB}"/>
                </a:ext>
              </a:extLst>
            </p:cNvPr>
            <p:cNvSpPr txBox="1"/>
            <p:nvPr/>
          </p:nvSpPr>
          <p:spPr>
            <a:xfrm>
              <a:off x="168852" y="2028823"/>
              <a:ext cx="20373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Create job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Include volumes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B27781-A767-456F-97CF-335447944FF8}"/>
              </a:ext>
            </a:extLst>
          </p:cNvPr>
          <p:cNvGrpSpPr/>
          <p:nvPr/>
        </p:nvGrpSpPr>
        <p:grpSpPr>
          <a:xfrm>
            <a:off x="4961652" y="4121964"/>
            <a:ext cx="2326699" cy="1650750"/>
            <a:chOff x="168852" y="1701512"/>
            <a:chExt cx="2326699" cy="165075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B588B41-8C31-40D6-AC41-1FFDB0D3BF9C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193011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BCE394B9-1CF8-409A-9857-5F0884882E13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495675E-2023-408B-A326-D9E3A63322F4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Scan config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Network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Volumes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OS Info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F4D4BB-B89D-409C-BB19-81FF8283A2BC}"/>
              </a:ext>
            </a:extLst>
          </p:cNvPr>
          <p:cNvGrpSpPr/>
          <p:nvPr/>
        </p:nvGrpSpPr>
        <p:grpSpPr>
          <a:xfrm>
            <a:off x="6870978" y="4121964"/>
            <a:ext cx="2428878" cy="1650750"/>
            <a:chOff x="168852" y="1701512"/>
            <a:chExt cx="2428878" cy="165075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CB45732-ABD1-4D64-8EE9-7E0DAC45C96D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220807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lowchart: Connector 29">
              <a:extLst>
                <a:ext uri="{FF2B5EF4-FFF2-40B4-BE49-F238E27FC236}">
                  <a16:creationId xmlns:a16="http://schemas.microsoft.com/office/drawing/2014/main" id="{67095520-89DA-410C-8198-50B6EAB1DC47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444520-7271-4FEE-ADC8-AEDF910B6377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Scan SMB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File Count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File Sizes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Share Properties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6C7E1-4ED4-4916-97A8-CBB3E3A86AAD}"/>
              </a:ext>
            </a:extLst>
          </p:cNvPr>
          <p:cNvGrpSpPr/>
          <p:nvPr/>
        </p:nvGrpSpPr>
        <p:grpSpPr>
          <a:xfrm>
            <a:off x="839063" y="4122587"/>
            <a:ext cx="2236639" cy="727421"/>
            <a:chOff x="168852" y="1701512"/>
            <a:chExt cx="2236639" cy="727421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497C72C-0DDA-456F-AFF6-57B2B23A1FD6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8" y="1865167"/>
              <a:ext cx="2015833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0D452F1D-9101-473E-8332-695F043BCC08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8DA04F-5338-4DB5-A951-1E005CFB9C45}"/>
                </a:ext>
              </a:extLst>
            </p:cNvPr>
            <p:cNvSpPr txBox="1"/>
            <p:nvPr/>
          </p:nvSpPr>
          <p:spPr>
            <a:xfrm>
              <a:off x="168852" y="2028823"/>
              <a:ext cx="13478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Create job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B64B85-1794-4911-86DE-EC77C8C95B75}"/>
              </a:ext>
            </a:extLst>
          </p:cNvPr>
          <p:cNvGrpSpPr/>
          <p:nvPr/>
        </p:nvGrpSpPr>
        <p:grpSpPr>
          <a:xfrm>
            <a:off x="9056706" y="4122587"/>
            <a:ext cx="2197333" cy="727421"/>
            <a:chOff x="168852" y="1701512"/>
            <a:chExt cx="2197333" cy="727421"/>
          </a:xfrm>
        </p:grpSpPr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1A02430A-2C5E-4BAF-94AF-F9FEB576C027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C06262-24E0-4C1C-9ECF-2A1A1AFC0D4F}"/>
                </a:ext>
              </a:extLst>
            </p:cNvPr>
            <p:cNvSpPr txBox="1"/>
            <p:nvPr/>
          </p:nvSpPr>
          <p:spPr>
            <a:xfrm>
              <a:off x="168852" y="2028823"/>
              <a:ext cx="21973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Ready for transfer</a:t>
              </a:r>
            </a:p>
          </p:txBody>
        </p:sp>
      </p:grp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CE9EDE35-0B78-478F-96CB-DCEFB027F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304262"/>
            <a:ext cx="11582400" cy="2326216"/>
          </a:xfrm>
        </p:spPr>
        <p:txBody>
          <a:bodyPr/>
          <a:lstStyle/>
          <a:p>
            <a:r>
              <a:rPr lang="en-US" dirty="0"/>
              <a:t>Passive (no agent)</a:t>
            </a:r>
          </a:p>
          <a:p>
            <a:r>
              <a:rPr lang="en-US" dirty="0"/>
              <a:t>Run from WS2019 Orchestrator</a:t>
            </a:r>
          </a:p>
        </p:txBody>
      </p:sp>
    </p:spTree>
    <p:extLst>
      <p:ext uri="{BB962C8B-B14F-4D97-AF65-F5344CB8AC3E}">
        <p14:creationId xmlns:p14="http://schemas.microsoft.com/office/powerpoint/2010/main" val="1656166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0CF79-4C0F-49C2-BA35-03C8FB08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1ACD72-D8D3-4221-B9E4-7C223A7E1C3F}"/>
              </a:ext>
            </a:extLst>
          </p:cNvPr>
          <p:cNvGrpSpPr/>
          <p:nvPr/>
        </p:nvGrpSpPr>
        <p:grpSpPr>
          <a:xfrm>
            <a:off x="2893861" y="2906851"/>
            <a:ext cx="2145722" cy="1342974"/>
            <a:chOff x="168852" y="1701512"/>
            <a:chExt cx="2145722" cy="134297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0D4E7B-DCFF-4546-8370-C81E93376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59" y="1865167"/>
              <a:ext cx="1924915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11DAA990-D237-4A2B-ABD2-8E70F2410E3F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85D293-EC5A-46B4-9569-04742B2905FD}"/>
                </a:ext>
              </a:extLst>
            </p:cNvPr>
            <p:cNvSpPr txBox="1"/>
            <p:nvPr/>
          </p:nvSpPr>
          <p:spPr>
            <a:xfrm>
              <a:off x="168852" y="2028823"/>
              <a:ext cx="1827552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Map volumes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Skip shares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Include source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288E71-4125-4FF3-90AD-AB883A003DC4}"/>
              </a:ext>
            </a:extLst>
          </p:cNvPr>
          <p:cNvGrpSpPr/>
          <p:nvPr/>
        </p:nvGrpSpPr>
        <p:grpSpPr>
          <a:xfrm>
            <a:off x="4977236" y="2906228"/>
            <a:ext cx="2326699" cy="1342974"/>
            <a:chOff x="168852" y="1701512"/>
            <a:chExt cx="2326699" cy="134297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B7B21C-517F-47E6-BA0C-BAD54EF624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193011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4FF7363-1998-46C5-9718-E394F00022E4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EEFAC5-A381-4806-A9E9-9EEDDDE08B0B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Retry flags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Preservation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Checksum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4D0C87-7EBF-410D-99DB-D645D9D37A65}"/>
              </a:ext>
            </a:extLst>
          </p:cNvPr>
          <p:cNvGrpSpPr/>
          <p:nvPr/>
        </p:nvGrpSpPr>
        <p:grpSpPr>
          <a:xfrm>
            <a:off x="6886562" y="2906228"/>
            <a:ext cx="2428878" cy="1650750"/>
            <a:chOff x="168852" y="1701512"/>
            <a:chExt cx="2428878" cy="16507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0CBF98-4C33-4915-93E6-C68020FB574B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220807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CC6651BA-6EB3-4C88-ACB1-F06AC6667771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E625E8-EB73-457E-97DA-706B97B35228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Validate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Transfer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Delta rerun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Report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93B58-CCD3-430A-BE36-655EB21FA762}"/>
              </a:ext>
            </a:extLst>
          </p:cNvPr>
          <p:cNvGrpSpPr/>
          <p:nvPr/>
        </p:nvGrpSpPr>
        <p:grpSpPr>
          <a:xfrm>
            <a:off x="725366" y="2906851"/>
            <a:ext cx="2246427" cy="727421"/>
            <a:chOff x="159064" y="1701512"/>
            <a:chExt cx="2246427" cy="727421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38959A-12EB-4AF6-AE29-32DD71EF5F4D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8" y="1865167"/>
              <a:ext cx="2015833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91B2A25D-87FA-4AAC-9A33-920AD58E0683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B99B5-5841-471E-A93A-ACBCCA5D6BC8}"/>
                </a:ext>
              </a:extLst>
            </p:cNvPr>
            <p:cNvSpPr txBox="1"/>
            <p:nvPr/>
          </p:nvSpPr>
          <p:spPr>
            <a:xfrm>
              <a:off x="159064" y="2028823"/>
              <a:ext cx="217239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Map destinations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16F80B-9FF0-4E6F-AD82-A136CE5AF75A}"/>
              </a:ext>
            </a:extLst>
          </p:cNvPr>
          <p:cNvGrpSpPr/>
          <p:nvPr/>
        </p:nvGrpSpPr>
        <p:grpSpPr>
          <a:xfrm>
            <a:off x="9072290" y="2906851"/>
            <a:ext cx="2177840" cy="727421"/>
            <a:chOff x="168852" y="1701512"/>
            <a:chExt cx="2177840" cy="727421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BE8C4F89-49CF-4C92-9652-9EEA01919059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57CC6A-2044-47D1-B3AE-01B3C67FA2B4}"/>
                </a:ext>
              </a:extLst>
            </p:cNvPr>
            <p:cNvSpPr txBox="1"/>
            <p:nvPr/>
          </p:nvSpPr>
          <p:spPr>
            <a:xfrm>
              <a:off x="168852" y="2028823"/>
              <a:ext cx="21778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Ready for cutover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4344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0CF79-4C0F-49C2-BA35-03C8FB08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Cutover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1ACD72-D8D3-4221-B9E4-7C223A7E1C3F}"/>
              </a:ext>
            </a:extLst>
          </p:cNvPr>
          <p:cNvGrpSpPr/>
          <p:nvPr/>
        </p:nvGrpSpPr>
        <p:grpSpPr>
          <a:xfrm>
            <a:off x="2893861" y="2906851"/>
            <a:ext cx="2145722" cy="727421"/>
            <a:chOff x="168852" y="1701512"/>
            <a:chExt cx="2145722" cy="727421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0D4E7B-DCFF-4546-8370-C81E93376D2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659" y="1865167"/>
              <a:ext cx="1924915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11DAA990-D237-4A2B-ABD2-8E70F2410E3F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85D293-EC5A-46B4-9569-04742B2905FD}"/>
                </a:ext>
              </a:extLst>
            </p:cNvPr>
            <p:cNvSpPr txBox="1"/>
            <p:nvPr/>
          </p:nvSpPr>
          <p:spPr>
            <a:xfrm>
              <a:off x="168852" y="2028823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Max duration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288E71-4125-4FF3-90AD-AB883A003DC4}"/>
              </a:ext>
            </a:extLst>
          </p:cNvPr>
          <p:cNvGrpSpPr/>
          <p:nvPr/>
        </p:nvGrpSpPr>
        <p:grpSpPr>
          <a:xfrm>
            <a:off x="4977236" y="2906228"/>
            <a:ext cx="2326699" cy="727421"/>
            <a:chOff x="168852" y="1701512"/>
            <a:chExt cx="2326699" cy="727421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AB7B21C-517F-47E6-BA0C-BAD54EF6242A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1930110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74FF7363-1998-46C5-9718-E394F00022E4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EEFAC5-A381-4806-A9E9-9EEDDDE08B0B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Validate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4D0C87-7EBF-410D-99DB-D645D9D37A65}"/>
              </a:ext>
            </a:extLst>
          </p:cNvPr>
          <p:cNvGrpSpPr/>
          <p:nvPr/>
        </p:nvGrpSpPr>
        <p:grpSpPr>
          <a:xfrm>
            <a:off x="6886562" y="2906228"/>
            <a:ext cx="2428878" cy="727421"/>
            <a:chOff x="168852" y="1701512"/>
            <a:chExt cx="2428878" cy="727421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0CBF98-4C33-4915-93E6-C68020FB574B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9" y="1865168"/>
              <a:ext cx="2208071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CC6651BA-6EB3-4C88-ACB1-F06AC6667771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E625E8-EB73-457E-97DA-706B97B35228}"/>
                </a:ext>
              </a:extLst>
            </p:cNvPr>
            <p:cNvSpPr txBox="1"/>
            <p:nvPr/>
          </p:nvSpPr>
          <p:spPr>
            <a:xfrm>
              <a:off x="168852" y="2028823"/>
              <a:ext cx="23266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Cutover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193B58-CCD3-430A-BE36-655EB21FA762}"/>
              </a:ext>
            </a:extLst>
          </p:cNvPr>
          <p:cNvGrpSpPr/>
          <p:nvPr/>
        </p:nvGrpSpPr>
        <p:grpSpPr>
          <a:xfrm>
            <a:off x="725366" y="2906851"/>
            <a:ext cx="2246427" cy="1650750"/>
            <a:chOff x="159064" y="1701512"/>
            <a:chExt cx="2246427" cy="165075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E38959A-12EB-4AF6-AE29-32DD71EF5F4D}"/>
                </a:ext>
              </a:extLst>
            </p:cNvPr>
            <p:cNvCxnSpPr>
              <a:cxnSpLocks/>
            </p:cNvCxnSpPr>
            <p:nvPr/>
          </p:nvCxnSpPr>
          <p:spPr>
            <a:xfrm>
              <a:off x="389658" y="1865167"/>
              <a:ext cx="2015833" cy="1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91B2A25D-87FA-4AAC-9A33-920AD58E0683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BB99B5-5841-471E-A93A-ACBCCA5D6BC8}"/>
                </a:ext>
              </a:extLst>
            </p:cNvPr>
            <p:cNvSpPr txBox="1"/>
            <p:nvPr/>
          </p:nvSpPr>
          <p:spPr>
            <a:xfrm>
              <a:off x="159064" y="2028823"/>
              <a:ext cx="217239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Map networks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Set IP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Set new name</a:t>
              </a:r>
            </a:p>
            <a:p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16F80B-9FF0-4E6F-AD82-A136CE5AF75A}"/>
              </a:ext>
            </a:extLst>
          </p:cNvPr>
          <p:cNvGrpSpPr/>
          <p:nvPr/>
        </p:nvGrpSpPr>
        <p:grpSpPr>
          <a:xfrm>
            <a:off x="9072290" y="2906851"/>
            <a:ext cx="1705532" cy="727421"/>
            <a:chOff x="168852" y="1701512"/>
            <a:chExt cx="1705532" cy="727421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BE8C4F89-49CF-4C92-9652-9EEA01919059}"/>
                </a:ext>
              </a:extLst>
            </p:cNvPr>
            <p:cNvSpPr/>
            <p:nvPr/>
          </p:nvSpPr>
          <p:spPr>
            <a:xfrm>
              <a:off x="226002" y="1701512"/>
              <a:ext cx="327313" cy="327311"/>
            </a:xfrm>
            <a:prstGeom prst="flowChartConnector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657CC6A-2044-47D1-B3AE-01B3C67FA2B4}"/>
                </a:ext>
              </a:extLst>
            </p:cNvPr>
            <p:cNvSpPr txBox="1"/>
            <p:nvPr/>
          </p:nvSpPr>
          <p:spPr>
            <a:xfrm>
              <a:off x="168852" y="2028823"/>
              <a:ext cx="17055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Job complete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683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Oval 137">
            <a:extLst>
              <a:ext uri="{FF2B5EF4-FFF2-40B4-BE49-F238E27FC236}">
                <a16:creationId xmlns:a16="http://schemas.microsoft.com/office/drawing/2014/main" id="{0FB55A86-FEF6-42E1-8747-207F80BA5408}"/>
              </a:ext>
            </a:extLst>
          </p:cNvPr>
          <p:cNvSpPr/>
          <p:nvPr/>
        </p:nvSpPr>
        <p:spPr bwMode="auto">
          <a:xfrm>
            <a:off x="8601799" y="1580819"/>
            <a:ext cx="69124" cy="69915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C446C9E-86FC-40B6-AB45-6D710FBF57B2}"/>
              </a:ext>
            </a:extLst>
          </p:cNvPr>
          <p:cNvSpPr/>
          <p:nvPr/>
        </p:nvSpPr>
        <p:spPr bwMode="auto">
          <a:xfrm flipV="1">
            <a:off x="2788" y="2544012"/>
            <a:ext cx="4869896" cy="3190018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solidFill>
            <a:schemeClr val="bg1"/>
          </a:solidFill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7880" tIns="43940" rIns="87880" bIns="43940" numCol="1" anchor="t" anchorCtr="0" compatLnSpc="1">
            <a:prstTxWarp prst="textNoShape">
              <a:avLst/>
            </a:prstTxWarp>
          </a:bodyPr>
          <a:lstStyle/>
          <a:p>
            <a:pPr algn="ctr" defTabSz="878727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035B0CB-41A0-4B68-8875-D02E9C48F408}"/>
              </a:ext>
            </a:extLst>
          </p:cNvPr>
          <p:cNvGrpSpPr/>
          <p:nvPr/>
        </p:nvGrpSpPr>
        <p:grpSpPr>
          <a:xfrm>
            <a:off x="6967664" y="2333130"/>
            <a:ext cx="5074430" cy="4278500"/>
            <a:chOff x="6967664" y="2333130"/>
            <a:chExt cx="5074430" cy="4278500"/>
          </a:xfrm>
        </p:grpSpPr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5C18EC80-CA8C-4BA8-ACDD-959F0EE1D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7664" y="2333130"/>
              <a:ext cx="5074430" cy="4278500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8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A6C047-23BC-4A1E-BBA0-6FA53BC574EB}"/>
                </a:ext>
              </a:extLst>
            </p:cNvPr>
            <p:cNvSpPr/>
            <p:nvPr/>
          </p:nvSpPr>
          <p:spPr bwMode="auto">
            <a:xfrm>
              <a:off x="7243526" y="4776081"/>
              <a:ext cx="4476968" cy="68762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D344D73-57A6-4253-99BF-E4B831FEBF4A}"/>
              </a:ext>
            </a:extLst>
          </p:cNvPr>
          <p:cNvGrpSpPr/>
          <p:nvPr/>
        </p:nvGrpSpPr>
        <p:grpSpPr>
          <a:xfrm>
            <a:off x="8918563" y="648353"/>
            <a:ext cx="503278" cy="503278"/>
            <a:chOff x="3694504" y="1651631"/>
            <a:chExt cx="523664" cy="523664"/>
          </a:xfrm>
        </p:grpSpPr>
        <p:sp useBgFill="1">
          <p:nvSpPr>
            <p:cNvPr id="11" name="Oval 10">
              <a:extLst>
                <a:ext uri="{FF2B5EF4-FFF2-40B4-BE49-F238E27FC236}">
                  <a16:creationId xmlns:a16="http://schemas.microsoft.com/office/drawing/2014/main" id="{1E265F57-4F88-406E-96C2-51D4B733797E}"/>
                </a:ext>
              </a:extLst>
            </p:cNvPr>
            <p:cNvSpPr/>
            <p:nvPr/>
          </p:nvSpPr>
          <p:spPr bwMode="auto">
            <a:xfrm rot="18300000" flipH="1">
              <a:off x="3694504" y="16516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News_E900">
              <a:extLst>
                <a:ext uri="{FF2B5EF4-FFF2-40B4-BE49-F238E27FC236}">
                  <a16:creationId xmlns:a16="http://schemas.microsoft.com/office/drawing/2014/main" id="{5CA44F8E-F02A-416B-BA71-D0769D1FE6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91529" y="1803455"/>
              <a:ext cx="329615" cy="220017"/>
            </a:xfrm>
            <a:custGeom>
              <a:avLst/>
              <a:gdLst>
                <a:gd name="T0" fmla="*/ 3240 w 3738"/>
                <a:gd name="T1" fmla="*/ 0 h 2493"/>
                <a:gd name="T2" fmla="*/ 3240 w 3738"/>
                <a:gd name="T3" fmla="*/ 499 h 2493"/>
                <a:gd name="T4" fmla="*/ 3738 w 3738"/>
                <a:gd name="T5" fmla="*/ 499 h 2493"/>
                <a:gd name="T6" fmla="*/ 3738 w 3738"/>
                <a:gd name="T7" fmla="*/ 2119 h 2493"/>
                <a:gd name="T8" fmla="*/ 3365 w 3738"/>
                <a:gd name="T9" fmla="*/ 2493 h 2493"/>
                <a:gd name="T10" fmla="*/ 361 w 3738"/>
                <a:gd name="T11" fmla="*/ 2493 h 2493"/>
                <a:gd name="T12" fmla="*/ 0 w 3738"/>
                <a:gd name="T13" fmla="*/ 2132 h 2493"/>
                <a:gd name="T14" fmla="*/ 0 w 3738"/>
                <a:gd name="T15" fmla="*/ 0 h 2493"/>
                <a:gd name="T16" fmla="*/ 3240 w 3738"/>
                <a:gd name="T17" fmla="*/ 0 h 2493"/>
                <a:gd name="T18" fmla="*/ 3240 w 3738"/>
                <a:gd name="T19" fmla="*/ 499 h 2493"/>
                <a:gd name="T20" fmla="*/ 3240 w 3738"/>
                <a:gd name="T21" fmla="*/ 1994 h 2493"/>
                <a:gd name="T22" fmla="*/ 2866 w 3738"/>
                <a:gd name="T23" fmla="*/ 499 h 2493"/>
                <a:gd name="T24" fmla="*/ 374 w 3738"/>
                <a:gd name="T25" fmla="*/ 499 h 2493"/>
                <a:gd name="T26" fmla="*/ 2866 w 3738"/>
                <a:gd name="T27" fmla="*/ 1994 h 2493"/>
                <a:gd name="T28" fmla="*/ 1869 w 3738"/>
                <a:gd name="T29" fmla="*/ 1994 h 2493"/>
                <a:gd name="T30" fmla="*/ 2866 w 3738"/>
                <a:gd name="T31" fmla="*/ 1496 h 2493"/>
                <a:gd name="T32" fmla="*/ 1869 w 3738"/>
                <a:gd name="T33" fmla="*/ 1496 h 2493"/>
                <a:gd name="T34" fmla="*/ 2866 w 3738"/>
                <a:gd name="T35" fmla="*/ 997 h 2493"/>
                <a:gd name="T36" fmla="*/ 1869 w 3738"/>
                <a:gd name="T37" fmla="*/ 997 h 2493"/>
                <a:gd name="T38" fmla="*/ 498 w 3738"/>
                <a:gd name="T39" fmla="*/ 1994 h 2493"/>
                <a:gd name="T40" fmla="*/ 1495 w 3738"/>
                <a:gd name="T41" fmla="*/ 1994 h 2493"/>
                <a:gd name="T42" fmla="*/ 1495 w 3738"/>
                <a:gd name="T43" fmla="*/ 992 h 2493"/>
                <a:gd name="T44" fmla="*/ 498 w 3738"/>
                <a:gd name="T45" fmla="*/ 992 h 2493"/>
                <a:gd name="T46" fmla="*/ 498 w 3738"/>
                <a:gd name="T47" fmla="*/ 1994 h 2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38" h="2493">
                  <a:moveTo>
                    <a:pt x="3240" y="0"/>
                  </a:moveTo>
                  <a:cubicBezTo>
                    <a:pt x="3240" y="499"/>
                    <a:pt x="3240" y="499"/>
                    <a:pt x="3240" y="499"/>
                  </a:cubicBezTo>
                  <a:cubicBezTo>
                    <a:pt x="3738" y="499"/>
                    <a:pt x="3738" y="499"/>
                    <a:pt x="3738" y="499"/>
                  </a:cubicBezTo>
                  <a:cubicBezTo>
                    <a:pt x="3738" y="2119"/>
                    <a:pt x="3738" y="2119"/>
                    <a:pt x="3738" y="2119"/>
                  </a:cubicBezTo>
                  <a:cubicBezTo>
                    <a:pt x="3738" y="2325"/>
                    <a:pt x="3571" y="2493"/>
                    <a:pt x="3365" y="2493"/>
                  </a:cubicBezTo>
                  <a:cubicBezTo>
                    <a:pt x="361" y="2493"/>
                    <a:pt x="361" y="2493"/>
                    <a:pt x="361" y="2493"/>
                  </a:cubicBezTo>
                  <a:cubicBezTo>
                    <a:pt x="161" y="2493"/>
                    <a:pt x="0" y="2331"/>
                    <a:pt x="0" y="213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240" y="0"/>
                  </a:lnTo>
                  <a:close/>
                  <a:moveTo>
                    <a:pt x="3240" y="499"/>
                  </a:moveTo>
                  <a:cubicBezTo>
                    <a:pt x="3240" y="1994"/>
                    <a:pt x="3240" y="1994"/>
                    <a:pt x="3240" y="1994"/>
                  </a:cubicBezTo>
                  <a:moveTo>
                    <a:pt x="2866" y="499"/>
                  </a:moveTo>
                  <a:cubicBezTo>
                    <a:pt x="374" y="499"/>
                    <a:pt x="374" y="499"/>
                    <a:pt x="374" y="499"/>
                  </a:cubicBezTo>
                  <a:moveTo>
                    <a:pt x="2866" y="1994"/>
                  </a:moveTo>
                  <a:cubicBezTo>
                    <a:pt x="1869" y="1994"/>
                    <a:pt x="1869" y="1994"/>
                    <a:pt x="1869" y="1994"/>
                  </a:cubicBezTo>
                  <a:moveTo>
                    <a:pt x="2866" y="1496"/>
                  </a:moveTo>
                  <a:cubicBezTo>
                    <a:pt x="1869" y="1496"/>
                    <a:pt x="1869" y="1496"/>
                    <a:pt x="1869" y="1496"/>
                  </a:cubicBezTo>
                  <a:moveTo>
                    <a:pt x="2866" y="997"/>
                  </a:moveTo>
                  <a:cubicBezTo>
                    <a:pt x="1869" y="997"/>
                    <a:pt x="1869" y="997"/>
                    <a:pt x="1869" y="997"/>
                  </a:cubicBezTo>
                  <a:moveTo>
                    <a:pt x="498" y="1994"/>
                  </a:moveTo>
                  <a:cubicBezTo>
                    <a:pt x="1495" y="1994"/>
                    <a:pt x="1495" y="1994"/>
                    <a:pt x="1495" y="1994"/>
                  </a:cubicBezTo>
                  <a:cubicBezTo>
                    <a:pt x="1495" y="992"/>
                    <a:pt x="1495" y="992"/>
                    <a:pt x="1495" y="992"/>
                  </a:cubicBezTo>
                  <a:cubicBezTo>
                    <a:pt x="498" y="992"/>
                    <a:pt x="498" y="992"/>
                    <a:pt x="498" y="992"/>
                  </a:cubicBezTo>
                  <a:lnTo>
                    <a:pt x="498" y="1994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3316EC-07DD-4874-AC15-586E6FC0B0E8}"/>
              </a:ext>
            </a:extLst>
          </p:cNvPr>
          <p:cNvGrpSpPr/>
          <p:nvPr/>
        </p:nvGrpSpPr>
        <p:grpSpPr>
          <a:xfrm>
            <a:off x="9408079" y="425284"/>
            <a:ext cx="507144" cy="507144"/>
            <a:chOff x="4367508" y="1646534"/>
            <a:chExt cx="527686" cy="527686"/>
          </a:xfrm>
        </p:grpSpPr>
        <p:sp useBgFill="1">
          <p:nvSpPr>
            <p:cNvPr id="17" name="Oval 16">
              <a:extLst>
                <a:ext uri="{FF2B5EF4-FFF2-40B4-BE49-F238E27FC236}">
                  <a16:creationId xmlns:a16="http://schemas.microsoft.com/office/drawing/2014/main" id="{21477A5E-2988-4CE5-9B43-57281E8406C3}"/>
                </a:ext>
              </a:extLst>
            </p:cNvPr>
            <p:cNvSpPr/>
            <p:nvPr/>
          </p:nvSpPr>
          <p:spPr bwMode="auto">
            <a:xfrm rot="18900000" flipH="1">
              <a:off x="4367508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69186F-EBFA-4117-961C-63174F10F9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4153" y="1815803"/>
              <a:ext cx="314396" cy="189148"/>
            </a:xfrm>
            <a:custGeom>
              <a:avLst/>
              <a:gdLst>
                <a:gd name="T0" fmla="*/ 27 w 339"/>
                <a:gd name="T1" fmla="*/ 70 h 204"/>
                <a:gd name="T2" fmla="*/ 287 w 339"/>
                <a:gd name="T3" fmla="*/ 70 h 204"/>
                <a:gd name="T4" fmla="*/ 339 w 339"/>
                <a:gd name="T5" fmla="*/ 122 h 204"/>
                <a:gd name="T6" fmla="*/ 339 w 339"/>
                <a:gd name="T7" fmla="*/ 160 h 204"/>
                <a:gd name="T8" fmla="*/ 318 w 339"/>
                <a:gd name="T9" fmla="*/ 182 h 204"/>
                <a:gd name="T10" fmla="*/ 294 w 339"/>
                <a:gd name="T11" fmla="*/ 182 h 204"/>
                <a:gd name="T12" fmla="*/ 297 w 339"/>
                <a:gd name="T13" fmla="*/ 168 h 204"/>
                <a:gd name="T14" fmla="*/ 261 w 339"/>
                <a:gd name="T15" fmla="*/ 131 h 204"/>
                <a:gd name="T16" fmla="*/ 224 w 339"/>
                <a:gd name="T17" fmla="*/ 168 h 204"/>
                <a:gd name="T18" fmla="*/ 261 w 339"/>
                <a:gd name="T19" fmla="*/ 204 h 204"/>
                <a:gd name="T20" fmla="*/ 297 w 339"/>
                <a:gd name="T21" fmla="*/ 168 h 204"/>
                <a:gd name="T22" fmla="*/ 95 w 339"/>
                <a:gd name="T23" fmla="*/ 168 h 204"/>
                <a:gd name="T24" fmla="*/ 59 w 339"/>
                <a:gd name="T25" fmla="*/ 131 h 204"/>
                <a:gd name="T26" fmla="*/ 22 w 339"/>
                <a:gd name="T27" fmla="*/ 168 h 204"/>
                <a:gd name="T28" fmla="*/ 59 w 339"/>
                <a:gd name="T29" fmla="*/ 204 h 204"/>
                <a:gd name="T30" fmla="*/ 95 w 339"/>
                <a:gd name="T31" fmla="*/ 168 h 204"/>
                <a:gd name="T32" fmla="*/ 63 w 339"/>
                <a:gd name="T33" fmla="*/ 0 h 204"/>
                <a:gd name="T34" fmla="*/ 10 w 339"/>
                <a:gd name="T35" fmla="*/ 105 h 204"/>
                <a:gd name="T36" fmla="*/ 0 w 339"/>
                <a:gd name="T37" fmla="*/ 139 h 204"/>
                <a:gd name="T38" fmla="*/ 24 w 339"/>
                <a:gd name="T39" fmla="*/ 178 h 204"/>
                <a:gd name="T40" fmla="*/ 271 w 339"/>
                <a:gd name="T41" fmla="*/ 70 h 204"/>
                <a:gd name="T42" fmla="*/ 222 w 339"/>
                <a:gd name="T43" fmla="*/ 15 h 204"/>
                <a:gd name="T44" fmla="*/ 194 w 339"/>
                <a:gd name="T45" fmla="*/ 0 h 204"/>
                <a:gd name="T46" fmla="*/ 37 w 339"/>
                <a:gd name="T47" fmla="*/ 0 h 204"/>
                <a:gd name="T48" fmla="*/ 227 w 339"/>
                <a:gd name="T49" fmla="*/ 182 h 204"/>
                <a:gd name="T50" fmla="*/ 92 w 339"/>
                <a:gd name="T51" fmla="*/ 182 h 204"/>
                <a:gd name="T52" fmla="*/ 134 w 339"/>
                <a:gd name="T53" fmla="*/ 182 h 204"/>
                <a:gd name="T54" fmla="*/ 134 w 339"/>
                <a:gd name="T5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9" h="204">
                  <a:moveTo>
                    <a:pt x="27" y="70"/>
                  </a:moveTo>
                  <a:cubicBezTo>
                    <a:pt x="287" y="70"/>
                    <a:pt x="287" y="70"/>
                    <a:pt x="287" y="70"/>
                  </a:cubicBezTo>
                  <a:cubicBezTo>
                    <a:pt x="316" y="70"/>
                    <a:pt x="339" y="94"/>
                    <a:pt x="339" y="122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72"/>
                    <a:pt x="330" y="182"/>
                    <a:pt x="318" y="182"/>
                  </a:cubicBezTo>
                  <a:cubicBezTo>
                    <a:pt x="294" y="182"/>
                    <a:pt x="294" y="182"/>
                    <a:pt x="294" y="182"/>
                  </a:cubicBezTo>
                  <a:moveTo>
                    <a:pt x="297" y="168"/>
                  </a:moveTo>
                  <a:cubicBezTo>
                    <a:pt x="297" y="148"/>
                    <a:pt x="281" y="131"/>
                    <a:pt x="261" y="131"/>
                  </a:cubicBezTo>
                  <a:cubicBezTo>
                    <a:pt x="241" y="131"/>
                    <a:pt x="224" y="148"/>
                    <a:pt x="224" y="168"/>
                  </a:cubicBezTo>
                  <a:cubicBezTo>
                    <a:pt x="224" y="188"/>
                    <a:pt x="241" y="204"/>
                    <a:pt x="261" y="204"/>
                  </a:cubicBezTo>
                  <a:cubicBezTo>
                    <a:pt x="281" y="204"/>
                    <a:pt x="297" y="188"/>
                    <a:pt x="297" y="168"/>
                  </a:cubicBezTo>
                  <a:close/>
                  <a:moveTo>
                    <a:pt x="95" y="168"/>
                  </a:moveTo>
                  <a:cubicBezTo>
                    <a:pt x="95" y="148"/>
                    <a:pt x="79" y="131"/>
                    <a:pt x="59" y="131"/>
                  </a:cubicBezTo>
                  <a:cubicBezTo>
                    <a:pt x="39" y="131"/>
                    <a:pt x="22" y="148"/>
                    <a:pt x="22" y="168"/>
                  </a:cubicBezTo>
                  <a:cubicBezTo>
                    <a:pt x="22" y="188"/>
                    <a:pt x="39" y="204"/>
                    <a:pt x="59" y="204"/>
                  </a:cubicBezTo>
                  <a:cubicBezTo>
                    <a:pt x="79" y="204"/>
                    <a:pt x="95" y="188"/>
                    <a:pt x="95" y="168"/>
                  </a:cubicBezTo>
                  <a:close/>
                  <a:moveTo>
                    <a:pt x="63" y="0"/>
                  </a:moveTo>
                  <a:cubicBezTo>
                    <a:pt x="63" y="0"/>
                    <a:pt x="20" y="84"/>
                    <a:pt x="10" y="105"/>
                  </a:cubicBezTo>
                  <a:cubicBezTo>
                    <a:pt x="0" y="127"/>
                    <a:pt x="0" y="139"/>
                    <a:pt x="0" y="139"/>
                  </a:cubicBezTo>
                  <a:cubicBezTo>
                    <a:pt x="0" y="154"/>
                    <a:pt x="9" y="173"/>
                    <a:pt x="24" y="178"/>
                  </a:cubicBezTo>
                  <a:moveTo>
                    <a:pt x="271" y="70"/>
                  </a:moveTo>
                  <a:cubicBezTo>
                    <a:pt x="222" y="15"/>
                    <a:pt x="222" y="15"/>
                    <a:pt x="222" y="15"/>
                  </a:cubicBezTo>
                  <a:cubicBezTo>
                    <a:pt x="214" y="5"/>
                    <a:pt x="206" y="0"/>
                    <a:pt x="194" y="0"/>
                  </a:cubicBezTo>
                  <a:cubicBezTo>
                    <a:pt x="37" y="0"/>
                    <a:pt x="37" y="0"/>
                    <a:pt x="37" y="0"/>
                  </a:cubicBezTo>
                  <a:moveTo>
                    <a:pt x="227" y="182"/>
                  </a:moveTo>
                  <a:cubicBezTo>
                    <a:pt x="92" y="182"/>
                    <a:pt x="92" y="182"/>
                    <a:pt x="92" y="182"/>
                  </a:cubicBezTo>
                  <a:moveTo>
                    <a:pt x="134" y="182"/>
                  </a:moveTo>
                  <a:cubicBezTo>
                    <a:pt x="134" y="0"/>
                    <a:pt x="134" y="0"/>
                    <a:pt x="134" y="0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78727">
                <a:defRPr/>
              </a:pPr>
              <a:endParaRPr lang="en-US" sz="173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071F0C52-6188-4285-9F07-9FE7B0FB596E}"/>
              </a:ext>
            </a:extLst>
          </p:cNvPr>
          <p:cNvSpPr/>
          <p:nvPr/>
        </p:nvSpPr>
        <p:spPr bwMode="auto">
          <a:xfrm flipH="1">
            <a:off x="10199422" y="1783637"/>
            <a:ext cx="507144" cy="507144"/>
          </a:xfrm>
          <a:prstGeom prst="ellipse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609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07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35464A-3A53-49CB-8947-4AFA4F1A4AED}"/>
              </a:ext>
            </a:extLst>
          </p:cNvPr>
          <p:cNvGrpSpPr/>
          <p:nvPr/>
        </p:nvGrpSpPr>
        <p:grpSpPr>
          <a:xfrm>
            <a:off x="9952309" y="891626"/>
            <a:ext cx="330568" cy="220418"/>
            <a:chOff x="4658896" y="2838920"/>
            <a:chExt cx="854707" cy="569907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7BB117AD-7265-4E4B-956A-DE7BDC572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8896" y="2838920"/>
              <a:ext cx="854707" cy="569907"/>
            </a:xfrm>
            <a:custGeom>
              <a:avLst/>
              <a:gdLst>
                <a:gd name="T0" fmla="*/ 3250 w 3750"/>
                <a:gd name="T1" fmla="*/ 1750 h 2500"/>
                <a:gd name="T2" fmla="*/ 500 w 3750"/>
                <a:gd name="T3" fmla="*/ 1750 h 2500"/>
                <a:gd name="T4" fmla="*/ 500 w 3750"/>
                <a:gd name="T5" fmla="*/ 0 h 2500"/>
                <a:gd name="T6" fmla="*/ 3250 w 3750"/>
                <a:gd name="T7" fmla="*/ 0 h 2500"/>
                <a:gd name="T8" fmla="*/ 3250 w 3750"/>
                <a:gd name="T9" fmla="*/ 1750 h 2500"/>
                <a:gd name="T10" fmla="*/ 0 w 3750"/>
                <a:gd name="T11" fmla="*/ 2375 h 2500"/>
                <a:gd name="T12" fmla="*/ 125 w 3750"/>
                <a:gd name="T13" fmla="*/ 2500 h 2500"/>
                <a:gd name="T14" fmla="*/ 3625 w 3750"/>
                <a:gd name="T15" fmla="*/ 2500 h 2500"/>
                <a:gd name="T16" fmla="*/ 3750 w 3750"/>
                <a:gd name="T17" fmla="*/ 2375 h 2500"/>
                <a:gd name="T18" fmla="*/ 3688 w 3750"/>
                <a:gd name="T19" fmla="*/ 2187 h 2500"/>
                <a:gd name="T20" fmla="*/ 3250 w 3750"/>
                <a:gd name="T21" fmla="*/ 1750 h 2500"/>
                <a:gd name="T22" fmla="*/ 500 w 3750"/>
                <a:gd name="T23" fmla="*/ 1750 h 2500"/>
                <a:gd name="T24" fmla="*/ 63 w 3750"/>
                <a:gd name="T25" fmla="*/ 2187 h 2500"/>
                <a:gd name="T26" fmla="*/ 0 w 3750"/>
                <a:gd name="T27" fmla="*/ 2375 h 2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2500">
                  <a:moveTo>
                    <a:pt x="3250" y="1750"/>
                  </a:moveTo>
                  <a:cubicBezTo>
                    <a:pt x="500" y="1750"/>
                    <a:pt x="500" y="1750"/>
                    <a:pt x="500" y="1750"/>
                  </a:cubicBezTo>
                  <a:cubicBezTo>
                    <a:pt x="500" y="0"/>
                    <a:pt x="500" y="0"/>
                    <a:pt x="500" y="0"/>
                  </a:cubicBezTo>
                  <a:cubicBezTo>
                    <a:pt x="3250" y="0"/>
                    <a:pt x="3250" y="0"/>
                    <a:pt x="3250" y="0"/>
                  </a:cubicBezTo>
                  <a:lnTo>
                    <a:pt x="3250" y="1750"/>
                  </a:lnTo>
                  <a:close/>
                  <a:moveTo>
                    <a:pt x="0" y="2375"/>
                  </a:moveTo>
                  <a:cubicBezTo>
                    <a:pt x="0" y="2444"/>
                    <a:pt x="56" y="2500"/>
                    <a:pt x="125" y="2500"/>
                  </a:cubicBezTo>
                  <a:cubicBezTo>
                    <a:pt x="3625" y="2500"/>
                    <a:pt x="3625" y="2500"/>
                    <a:pt x="3625" y="2500"/>
                  </a:cubicBezTo>
                  <a:cubicBezTo>
                    <a:pt x="3694" y="2500"/>
                    <a:pt x="3750" y="2444"/>
                    <a:pt x="3750" y="2375"/>
                  </a:cubicBezTo>
                  <a:cubicBezTo>
                    <a:pt x="3750" y="2302"/>
                    <a:pt x="3726" y="2235"/>
                    <a:pt x="3688" y="2187"/>
                  </a:cubicBezTo>
                  <a:cubicBezTo>
                    <a:pt x="3250" y="1750"/>
                    <a:pt x="3250" y="1750"/>
                    <a:pt x="3250" y="1750"/>
                  </a:cubicBezTo>
                  <a:cubicBezTo>
                    <a:pt x="500" y="1750"/>
                    <a:pt x="500" y="1750"/>
                    <a:pt x="500" y="1750"/>
                  </a:cubicBezTo>
                  <a:cubicBezTo>
                    <a:pt x="63" y="2187"/>
                    <a:pt x="63" y="2187"/>
                    <a:pt x="63" y="2187"/>
                  </a:cubicBezTo>
                  <a:cubicBezTo>
                    <a:pt x="24" y="2235"/>
                    <a:pt x="0" y="2302"/>
                    <a:pt x="0" y="2375"/>
                  </a:cubicBez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78727">
                <a:defRPr/>
              </a:pPr>
              <a:endParaRPr lang="en-US" sz="173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AE220AA0-0BE2-4A07-880F-7B15AAC6F078}"/>
                </a:ext>
              </a:extLst>
            </p:cNvPr>
            <p:cNvSpPr/>
            <p:nvPr/>
          </p:nvSpPr>
          <p:spPr bwMode="auto">
            <a:xfrm>
              <a:off x="4921250" y="2965450"/>
              <a:ext cx="169418" cy="146050"/>
            </a:xfrm>
            <a:prstGeom prst="triangle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B264A6DE-3FB3-4F91-8A68-9DC05F0E6EB0}"/>
              </a:ext>
            </a:extLst>
          </p:cNvPr>
          <p:cNvSpPr txBox="1"/>
          <p:nvPr/>
        </p:nvSpPr>
        <p:spPr>
          <a:xfrm>
            <a:off x="1605922" y="3524278"/>
            <a:ext cx="1017771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VMs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8B4F93F-C4E4-499A-8F09-46446E141055}"/>
              </a:ext>
            </a:extLst>
          </p:cNvPr>
          <p:cNvSpPr/>
          <p:nvPr/>
        </p:nvSpPr>
        <p:spPr bwMode="auto">
          <a:xfrm>
            <a:off x="1566813" y="3185479"/>
            <a:ext cx="1102901" cy="19258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t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1EEECB4-BE74-4589-B3C6-C8E9FB0E4E85}"/>
              </a:ext>
            </a:extLst>
          </p:cNvPr>
          <p:cNvGrpSpPr/>
          <p:nvPr/>
        </p:nvGrpSpPr>
        <p:grpSpPr>
          <a:xfrm>
            <a:off x="9078540" y="1072040"/>
            <a:ext cx="507144" cy="507144"/>
            <a:chOff x="5113705" y="5314201"/>
            <a:chExt cx="527686" cy="527686"/>
          </a:xfrm>
        </p:grpSpPr>
        <p:sp useBgFill="1">
          <p:nvSpPr>
            <p:cNvPr id="84" name="Oval 83">
              <a:extLst>
                <a:ext uri="{FF2B5EF4-FFF2-40B4-BE49-F238E27FC236}">
                  <a16:creationId xmlns:a16="http://schemas.microsoft.com/office/drawing/2014/main" id="{0C534A30-2784-4CF9-9E6E-C2B56D36BC62}"/>
                </a:ext>
              </a:extLst>
            </p:cNvPr>
            <p:cNvSpPr/>
            <p:nvPr/>
          </p:nvSpPr>
          <p:spPr bwMode="auto">
            <a:xfrm rot="1320000">
              <a:off x="5113705" y="5314201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85" name="Group 4">
              <a:extLst>
                <a:ext uri="{FF2B5EF4-FFF2-40B4-BE49-F238E27FC236}">
                  <a16:creationId xmlns:a16="http://schemas.microsoft.com/office/drawing/2014/main" id="{A63353D4-817C-4873-94BB-AB9D54D240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199802" y="5476962"/>
              <a:ext cx="355492" cy="202164"/>
              <a:chOff x="4568" y="3459"/>
              <a:chExt cx="313" cy="178"/>
            </a:xfrm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1DC9FF79-DC38-4822-BA5A-0110368FA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5" y="3512"/>
                <a:ext cx="159" cy="63"/>
              </a:xfrm>
              <a:custGeom>
                <a:avLst/>
                <a:gdLst>
                  <a:gd name="T0" fmla="*/ 220 w 220"/>
                  <a:gd name="T1" fmla="*/ 67 h 87"/>
                  <a:gd name="T2" fmla="*/ 199 w 220"/>
                  <a:gd name="T3" fmla="*/ 87 h 87"/>
                  <a:gd name="T4" fmla="*/ 21 w 220"/>
                  <a:gd name="T5" fmla="*/ 87 h 87"/>
                  <a:gd name="T6" fmla="*/ 0 w 220"/>
                  <a:gd name="T7" fmla="*/ 67 h 87"/>
                  <a:gd name="T8" fmla="*/ 0 w 220"/>
                  <a:gd name="T9" fmla="*/ 21 h 87"/>
                  <a:gd name="T10" fmla="*/ 21 w 220"/>
                  <a:gd name="T11" fmla="*/ 0 h 87"/>
                  <a:gd name="T12" fmla="*/ 199 w 220"/>
                  <a:gd name="T13" fmla="*/ 0 h 87"/>
                  <a:gd name="T14" fmla="*/ 220 w 220"/>
                  <a:gd name="T15" fmla="*/ 21 h 87"/>
                  <a:gd name="T16" fmla="*/ 220 w 220"/>
                  <a:gd name="T17" fmla="*/ 6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87">
                    <a:moveTo>
                      <a:pt x="220" y="67"/>
                    </a:moveTo>
                    <a:cubicBezTo>
                      <a:pt x="220" y="78"/>
                      <a:pt x="210" y="87"/>
                      <a:pt x="199" y="87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10" y="87"/>
                      <a:pt x="0" y="78"/>
                      <a:pt x="0" y="6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10" y="0"/>
                      <a:pt x="21" y="0"/>
                    </a:cubicBezTo>
                    <a:cubicBezTo>
                      <a:pt x="199" y="0"/>
                      <a:pt x="199" y="0"/>
                      <a:pt x="199" y="0"/>
                    </a:cubicBezTo>
                    <a:cubicBezTo>
                      <a:pt x="210" y="0"/>
                      <a:pt x="220" y="10"/>
                      <a:pt x="220" y="21"/>
                    </a:cubicBezTo>
                    <a:lnTo>
                      <a:pt x="220" y="67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33861072-806F-479E-9CF2-3CF5981B7E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3" y="3511"/>
                <a:ext cx="24" cy="65"/>
              </a:xfrm>
              <a:custGeom>
                <a:avLst/>
                <a:gdLst>
                  <a:gd name="T0" fmla="*/ 33 w 33"/>
                  <a:gd name="T1" fmla="*/ 72 h 89"/>
                  <a:gd name="T2" fmla="*/ 17 w 33"/>
                  <a:gd name="T3" fmla="*/ 89 h 89"/>
                  <a:gd name="T4" fmla="*/ 0 w 33"/>
                  <a:gd name="T5" fmla="*/ 72 h 89"/>
                  <a:gd name="T6" fmla="*/ 0 w 33"/>
                  <a:gd name="T7" fmla="*/ 17 h 89"/>
                  <a:gd name="T8" fmla="*/ 17 w 33"/>
                  <a:gd name="T9" fmla="*/ 0 h 89"/>
                  <a:gd name="T10" fmla="*/ 33 w 33"/>
                  <a:gd name="T11" fmla="*/ 17 h 89"/>
                  <a:gd name="T12" fmla="*/ 33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33" y="72"/>
                    </a:moveTo>
                    <a:cubicBezTo>
                      <a:pt x="33" y="82"/>
                      <a:pt x="26" y="89"/>
                      <a:pt x="17" y="89"/>
                    </a:cubicBezTo>
                    <a:cubicBezTo>
                      <a:pt x="7" y="89"/>
                      <a:pt x="0" y="82"/>
                      <a:pt x="0" y="7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26" y="0"/>
                      <a:pt x="33" y="7"/>
                      <a:pt x="33" y="17"/>
                    </a:cubicBezTo>
                    <a:lnTo>
                      <a:pt x="33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2" name="Line 7">
                <a:extLst>
                  <a:ext uri="{FF2B5EF4-FFF2-40B4-BE49-F238E27FC236}">
                    <a16:creationId xmlns:a16="http://schemas.microsoft.com/office/drawing/2014/main" id="{D63F7037-0449-44DD-ABC4-5491C573F9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68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3" name="Line 8">
                <a:extLst>
                  <a:ext uri="{FF2B5EF4-FFF2-40B4-BE49-F238E27FC236}">
                    <a16:creationId xmlns:a16="http://schemas.microsoft.com/office/drawing/2014/main" id="{C89644F9-7058-466C-AF5E-30B74A4A1D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4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6A1FBAA3-0103-4331-8192-3F1457015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5" y="3459"/>
                <a:ext cx="19" cy="20"/>
              </a:xfrm>
              <a:custGeom>
                <a:avLst/>
                <a:gdLst>
                  <a:gd name="T0" fmla="*/ 26 w 26"/>
                  <a:gd name="T1" fmla="*/ 27 h 28"/>
                  <a:gd name="T2" fmla="*/ 26 w 26"/>
                  <a:gd name="T3" fmla="*/ 8 h 28"/>
                  <a:gd name="T4" fmla="*/ 18 w 26"/>
                  <a:gd name="T5" fmla="*/ 0 h 28"/>
                  <a:gd name="T6" fmla="*/ 8 w 26"/>
                  <a:gd name="T7" fmla="*/ 0 h 28"/>
                  <a:gd name="T8" fmla="*/ 0 w 26"/>
                  <a:gd name="T9" fmla="*/ 8 h 28"/>
                  <a:gd name="T10" fmla="*/ 0 w 26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8">
                    <a:moveTo>
                      <a:pt x="26" y="27"/>
                    </a:moveTo>
                    <a:cubicBezTo>
                      <a:pt x="26" y="8"/>
                      <a:pt x="26" y="8"/>
                      <a:pt x="26" y="8"/>
                    </a:cubicBezTo>
                    <a:cubicBezTo>
                      <a:pt x="26" y="4"/>
                      <a:pt x="23" y="0"/>
                      <a:pt x="1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28"/>
                      <a:pt x="0" y="28"/>
                      <a:pt x="0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6" name="Line 10">
                <a:extLst>
                  <a:ext uri="{FF2B5EF4-FFF2-40B4-BE49-F238E27FC236}">
                    <a16:creationId xmlns:a16="http://schemas.microsoft.com/office/drawing/2014/main" id="{2BC0E1CF-9717-425D-877B-13B5A0E17E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7" name="Line 11">
                <a:extLst>
                  <a:ext uri="{FF2B5EF4-FFF2-40B4-BE49-F238E27FC236}">
                    <a16:creationId xmlns:a16="http://schemas.microsoft.com/office/drawing/2014/main" id="{D9E6E8FA-900F-4D63-945F-7B6562746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27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8" name="Freeform 12">
                <a:extLst>
                  <a:ext uri="{FF2B5EF4-FFF2-40B4-BE49-F238E27FC236}">
                    <a16:creationId xmlns:a16="http://schemas.microsoft.com/office/drawing/2014/main" id="{D8C28AD3-B5E8-44D0-9AFF-2799013FB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2" y="3511"/>
                <a:ext cx="24" cy="65"/>
              </a:xfrm>
              <a:custGeom>
                <a:avLst/>
                <a:gdLst>
                  <a:gd name="T0" fmla="*/ 0 w 33"/>
                  <a:gd name="T1" fmla="*/ 72 h 89"/>
                  <a:gd name="T2" fmla="*/ 17 w 33"/>
                  <a:gd name="T3" fmla="*/ 89 h 89"/>
                  <a:gd name="T4" fmla="*/ 33 w 33"/>
                  <a:gd name="T5" fmla="*/ 72 h 89"/>
                  <a:gd name="T6" fmla="*/ 33 w 33"/>
                  <a:gd name="T7" fmla="*/ 17 h 89"/>
                  <a:gd name="T8" fmla="*/ 17 w 33"/>
                  <a:gd name="T9" fmla="*/ 0 h 89"/>
                  <a:gd name="T10" fmla="*/ 0 w 33"/>
                  <a:gd name="T11" fmla="*/ 17 h 89"/>
                  <a:gd name="T12" fmla="*/ 0 w 33"/>
                  <a:gd name="T13" fmla="*/ 7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9">
                    <a:moveTo>
                      <a:pt x="0" y="72"/>
                    </a:moveTo>
                    <a:cubicBezTo>
                      <a:pt x="0" y="82"/>
                      <a:pt x="8" y="89"/>
                      <a:pt x="17" y="89"/>
                    </a:cubicBezTo>
                    <a:cubicBezTo>
                      <a:pt x="26" y="89"/>
                      <a:pt x="33" y="82"/>
                      <a:pt x="33" y="72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3" y="7"/>
                      <a:pt x="26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lnTo>
                      <a:pt x="0" y="7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99" name="Line 13">
                <a:extLst>
                  <a:ext uri="{FF2B5EF4-FFF2-40B4-BE49-F238E27FC236}">
                    <a16:creationId xmlns:a16="http://schemas.microsoft.com/office/drawing/2014/main" id="{FF7CBD3A-685A-4497-9BBD-FC7780CD6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89" y="3479"/>
                <a:ext cx="92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0" name="Line 14">
                <a:extLst>
                  <a:ext uri="{FF2B5EF4-FFF2-40B4-BE49-F238E27FC236}">
                    <a16:creationId xmlns:a16="http://schemas.microsoft.com/office/drawing/2014/main" id="{B7DB8D74-FB15-4AAB-80B0-BDF167EABC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35" y="3479"/>
                <a:ext cx="0" cy="32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1" name="Freeform 15">
                <a:extLst>
                  <a:ext uri="{FF2B5EF4-FFF2-40B4-BE49-F238E27FC236}">
                    <a16:creationId xmlns:a16="http://schemas.microsoft.com/office/drawing/2014/main" id="{99D83715-E0B1-4934-B732-E74FC8084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5" y="3459"/>
                <a:ext cx="19" cy="20"/>
              </a:xfrm>
              <a:custGeom>
                <a:avLst/>
                <a:gdLst>
                  <a:gd name="T0" fmla="*/ 0 w 27"/>
                  <a:gd name="T1" fmla="*/ 27 h 28"/>
                  <a:gd name="T2" fmla="*/ 0 w 27"/>
                  <a:gd name="T3" fmla="*/ 8 h 28"/>
                  <a:gd name="T4" fmla="*/ 8 w 27"/>
                  <a:gd name="T5" fmla="*/ 0 h 28"/>
                  <a:gd name="T6" fmla="*/ 19 w 27"/>
                  <a:gd name="T7" fmla="*/ 0 h 28"/>
                  <a:gd name="T8" fmla="*/ 27 w 27"/>
                  <a:gd name="T9" fmla="*/ 8 h 28"/>
                  <a:gd name="T10" fmla="*/ 27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7"/>
                    </a:move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3" y="0"/>
                      <a:pt x="27" y="4"/>
                      <a:pt x="27" y="8"/>
                    </a:cubicBezTo>
                    <a:cubicBezTo>
                      <a:pt x="27" y="28"/>
                      <a:pt x="27" y="28"/>
                      <a:pt x="27" y="28"/>
                    </a:cubicBez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2" name="Line 16">
                <a:extLst>
                  <a:ext uri="{FF2B5EF4-FFF2-40B4-BE49-F238E27FC236}">
                    <a16:creationId xmlns:a16="http://schemas.microsoft.com/office/drawing/2014/main" id="{F43DDAB9-8495-4A6F-A18E-2C630A3B9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26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3" name="Line 17">
                <a:extLst>
                  <a:ext uri="{FF2B5EF4-FFF2-40B4-BE49-F238E27FC236}">
                    <a16:creationId xmlns:a16="http://schemas.microsoft.com/office/drawing/2014/main" id="{4BD65CC9-59E5-4926-AEBE-6B4262CDB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04" y="3558"/>
                <a:ext cx="18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4" name="Line 18">
                <a:extLst>
                  <a:ext uri="{FF2B5EF4-FFF2-40B4-BE49-F238E27FC236}">
                    <a16:creationId xmlns:a16="http://schemas.microsoft.com/office/drawing/2014/main" id="{8E75E990-0358-4A73-B6DA-190B6131C3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38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5" name="Line 19">
                <a:extLst>
                  <a:ext uri="{FF2B5EF4-FFF2-40B4-BE49-F238E27FC236}">
                    <a16:creationId xmlns:a16="http://schemas.microsoft.com/office/drawing/2014/main" id="{29EB3917-7E97-442B-B0BD-DB515C72AA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77" y="3573"/>
                <a:ext cx="33" cy="64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6" name="Line 20">
                <a:extLst>
                  <a:ext uri="{FF2B5EF4-FFF2-40B4-BE49-F238E27FC236}">
                    <a16:creationId xmlns:a16="http://schemas.microsoft.com/office/drawing/2014/main" id="{844CBC05-36AD-4C73-AF7B-DB326FAAC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83" y="3552"/>
                <a:ext cx="83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07" name="Freeform 21">
                <a:extLst>
                  <a:ext uri="{FF2B5EF4-FFF2-40B4-BE49-F238E27FC236}">
                    <a16:creationId xmlns:a16="http://schemas.microsoft.com/office/drawing/2014/main" id="{37A7D363-4AC1-47FD-AC35-61501A8DF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6" y="3512"/>
                <a:ext cx="76" cy="20"/>
              </a:xfrm>
              <a:custGeom>
                <a:avLst/>
                <a:gdLst>
                  <a:gd name="T0" fmla="*/ 0 w 76"/>
                  <a:gd name="T1" fmla="*/ 0 h 20"/>
                  <a:gd name="T2" fmla="*/ 12 w 76"/>
                  <a:gd name="T3" fmla="*/ 20 h 20"/>
                  <a:gd name="T4" fmla="*/ 64 w 76"/>
                  <a:gd name="T5" fmla="*/ 20 h 20"/>
                  <a:gd name="T6" fmla="*/ 76 w 76"/>
                  <a:gd name="T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0">
                    <a:moveTo>
                      <a:pt x="0" y="0"/>
                    </a:moveTo>
                    <a:lnTo>
                      <a:pt x="12" y="20"/>
                    </a:lnTo>
                    <a:lnTo>
                      <a:pt x="64" y="20"/>
                    </a:lnTo>
                    <a:lnTo>
                      <a:pt x="76" y="0"/>
                    </a:lnTo>
                  </a:path>
                </a:pathLst>
              </a:cu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DE0CD8B-63E2-4F9F-B0EA-30A60AAE5720}"/>
              </a:ext>
            </a:extLst>
          </p:cNvPr>
          <p:cNvGrpSpPr/>
          <p:nvPr/>
        </p:nvGrpSpPr>
        <p:grpSpPr>
          <a:xfrm>
            <a:off x="9700192" y="1225896"/>
            <a:ext cx="507142" cy="507142"/>
            <a:chOff x="8020188" y="4110298"/>
            <a:chExt cx="527684" cy="527684"/>
          </a:xfrm>
        </p:grpSpPr>
        <p:sp useBgFill="1">
          <p:nvSpPr>
            <p:cNvPr id="109" name="Oval 108">
              <a:extLst>
                <a:ext uri="{FF2B5EF4-FFF2-40B4-BE49-F238E27FC236}">
                  <a16:creationId xmlns:a16="http://schemas.microsoft.com/office/drawing/2014/main" id="{50377081-2AF1-4B8F-B684-BE8D4CADC38B}"/>
                </a:ext>
              </a:extLst>
            </p:cNvPr>
            <p:cNvSpPr/>
            <p:nvPr/>
          </p:nvSpPr>
          <p:spPr bwMode="auto">
            <a:xfrm rot="17580000" flipH="1">
              <a:off x="8020188" y="4110298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0" name="bus">
              <a:extLst>
                <a:ext uri="{FF2B5EF4-FFF2-40B4-BE49-F238E27FC236}">
                  <a16:creationId xmlns:a16="http://schemas.microsoft.com/office/drawing/2014/main" id="{1FC2FE94-8580-47BF-B29A-3669108029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162803" y="4252914"/>
              <a:ext cx="242456" cy="242454"/>
            </a:xfrm>
            <a:custGeom>
              <a:avLst/>
              <a:gdLst>
                <a:gd name="T0" fmla="*/ 290 w 344"/>
                <a:gd name="T1" fmla="*/ 0 h 343"/>
                <a:gd name="T2" fmla="*/ 318 w 344"/>
                <a:gd name="T3" fmla="*/ 28 h 343"/>
                <a:gd name="T4" fmla="*/ 318 w 344"/>
                <a:gd name="T5" fmla="*/ 314 h 343"/>
                <a:gd name="T6" fmla="*/ 25 w 344"/>
                <a:gd name="T7" fmla="*/ 314 h 343"/>
                <a:gd name="T8" fmla="*/ 25 w 344"/>
                <a:gd name="T9" fmla="*/ 28 h 343"/>
                <a:gd name="T10" fmla="*/ 54 w 344"/>
                <a:gd name="T11" fmla="*/ 0 h 343"/>
                <a:gd name="T12" fmla="*/ 290 w 344"/>
                <a:gd name="T13" fmla="*/ 0 h 343"/>
                <a:gd name="T14" fmla="*/ 104 w 344"/>
                <a:gd name="T15" fmla="*/ 46 h 343"/>
                <a:gd name="T16" fmla="*/ 237 w 344"/>
                <a:gd name="T17" fmla="*/ 46 h 343"/>
                <a:gd name="T18" fmla="*/ 60 w 344"/>
                <a:gd name="T19" fmla="*/ 224 h 343"/>
                <a:gd name="T20" fmla="*/ 104 w 344"/>
                <a:gd name="T21" fmla="*/ 224 h 343"/>
                <a:gd name="T22" fmla="*/ 237 w 344"/>
                <a:gd name="T23" fmla="*/ 224 h 343"/>
                <a:gd name="T24" fmla="*/ 281 w 344"/>
                <a:gd name="T25" fmla="*/ 224 h 343"/>
                <a:gd name="T26" fmla="*/ 25 w 344"/>
                <a:gd name="T27" fmla="*/ 92 h 343"/>
                <a:gd name="T28" fmla="*/ 318 w 344"/>
                <a:gd name="T29" fmla="*/ 92 h 343"/>
                <a:gd name="T30" fmla="*/ 25 w 344"/>
                <a:gd name="T31" fmla="*/ 179 h 343"/>
                <a:gd name="T32" fmla="*/ 318 w 344"/>
                <a:gd name="T33" fmla="*/ 179 h 343"/>
                <a:gd name="T34" fmla="*/ 25 w 344"/>
                <a:gd name="T35" fmla="*/ 268 h 343"/>
                <a:gd name="T36" fmla="*/ 318 w 344"/>
                <a:gd name="T37" fmla="*/ 268 h 343"/>
                <a:gd name="T38" fmla="*/ 172 w 344"/>
                <a:gd name="T39" fmla="*/ 92 h 343"/>
                <a:gd name="T40" fmla="*/ 172 w 344"/>
                <a:gd name="T41" fmla="*/ 179 h 343"/>
                <a:gd name="T42" fmla="*/ 318 w 344"/>
                <a:gd name="T43" fmla="*/ 124 h 343"/>
                <a:gd name="T44" fmla="*/ 344 w 344"/>
                <a:gd name="T45" fmla="*/ 124 h 343"/>
                <a:gd name="T46" fmla="*/ 344 w 344"/>
                <a:gd name="T47" fmla="*/ 83 h 343"/>
                <a:gd name="T48" fmla="*/ 318 w 344"/>
                <a:gd name="T49" fmla="*/ 83 h 343"/>
                <a:gd name="T50" fmla="*/ 240 w 344"/>
                <a:gd name="T51" fmla="*/ 314 h 343"/>
                <a:gd name="T52" fmla="*/ 240 w 344"/>
                <a:gd name="T53" fmla="*/ 343 h 343"/>
                <a:gd name="T54" fmla="*/ 301 w 344"/>
                <a:gd name="T55" fmla="*/ 343 h 343"/>
                <a:gd name="T56" fmla="*/ 301 w 344"/>
                <a:gd name="T57" fmla="*/ 314 h 343"/>
                <a:gd name="T58" fmla="*/ 38 w 344"/>
                <a:gd name="T59" fmla="*/ 314 h 343"/>
                <a:gd name="T60" fmla="*/ 38 w 344"/>
                <a:gd name="T61" fmla="*/ 343 h 343"/>
                <a:gd name="T62" fmla="*/ 98 w 344"/>
                <a:gd name="T63" fmla="*/ 343 h 343"/>
                <a:gd name="T64" fmla="*/ 98 w 344"/>
                <a:gd name="T65" fmla="*/ 314 h 343"/>
                <a:gd name="T66" fmla="*/ 25 w 344"/>
                <a:gd name="T67" fmla="*/ 83 h 343"/>
                <a:gd name="T68" fmla="*/ 0 w 344"/>
                <a:gd name="T69" fmla="*/ 83 h 343"/>
                <a:gd name="T70" fmla="*/ 0 w 344"/>
                <a:gd name="T71" fmla="*/ 124 h 343"/>
                <a:gd name="T72" fmla="*/ 25 w 344"/>
                <a:gd name="T73" fmla="*/ 124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343">
                  <a:moveTo>
                    <a:pt x="290" y="0"/>
                  </a:moveTo>
                  <a:cubicBezTo>
                    <a:pt x="305" y="0"/>
                    <a:pt x="318" y="12"/>
                    <a:pt x="318" y="28"/>
                  </a:cubicBezTo>
                  <a:cubicBezTo>
                    <a:pt x="318" y="314"/>
                    <a:pt x="318" y="314"/>
                    <a:pt x="318" y="314"/>
                  </a:cubicBezTo>
                  <a:cubicBezTo>
                    <a:pt x="25" y="314"/>
                    <a:pt x="25" y="314"/>
                    <a:pt x="25" y="314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12"/>
                    <a:pt x="38" y="0"/>
                    <a:pt x="54" y="0"/>
                  </a:cubicBezTo>
                  <a:lnTo>
                    <a:pt x="290" y="0"/>
                  </a:lnTo>
                  <a:close/>
                  <a:moveTo>
                    <a:pt x="104" y="46"/>
                  </a:moveTo>
                  <a:cubicBezTo>
                    <a:pt x="237" y="46"/>
                    <a:pt x="237" y="46"/>
                    <a:pt x="237" y="46"/>
                  </a:cubicBezTo>
                  <a:moveTo>
                    <a:pt x="60" y="224"/>
                  </a:moveTo>
                  <a:cubicBezTo>
                    <a:pt x="104" y="224"/>
                    <a:pt x="104" y="224"/>
                    <a:pt x="104" y="224"/>
                  </a:cubicBezTo>
                  <a:moveTo>
                    <a:pt x="237" y="224"/>
                  </a:moveTo>
                  <a:cubicBezTo>
                    <a:pt x="281" y="224"/>
                    <a:pt x="281" y="224"/>
                    <a:pt x="281" y="224"/>
                  </a:cubicBezTo>
                  <a:moveTo>
                    <a:pt x="25" y="92"/>
                  </a:moveTo>
                  <a:cubicBezTo>
                    <a:pt x="318" y="92"/>
                    <a:pt x="318" y="92"/>
                    <a:pt x="318" y="92"/>
                  </a:cubicBezTo>
                  <a:moveTo>
                    <a:pt x="25" y="179"/>
                  </a:moveTo>
                  <a:cubicBezTo>
                    <a:pt x="318" y="179"/>
                    <a:pt x="318" y="179"/>
                    <a:pt x="318" y="179"/>
                  </a:cubicBezTo>
                  <a:moveTo>
                    <a:pt x="25" y="268"/>
                  </a:moveTo>
                  <a:cubicBezTo>
                    <a:pt x="318" y="268"/>
                    <a:pt x="318" y="268"/>
                    <a:pt x="318" y="268"/>
                  </a:cubicBezTo>
                  <a:moveTo>
                    <a:pt x="172" y="92"/>
                  </a:moveTo>
                  <a:cubicBezTo>
                    <a:pt x="172" y="179"/>
                    <a:pt x="172" y="179"/>
                    <a:pt x="172" y="179"/>
                  </a:cubicBezTo>
                  <a:moveTo>
                    <a:pt x="318" y="124"/>
                  </a:moveTo>
                  <a:cubicBezTo>
                    <a:pt x="344" y="124"/>
                    <a:pt x="344" y="124"/>
                    <a:pt x="344" y="124"/>
                  </a:cubicBezTo>
                  <a:cubicBezTo>
                    <a:pt x="344" y="83"/>
                    <a:pt x="344" y="83"/>
                    <a:pt x="344" y="83"/>
                  </a:cubicBezTo>
                  <a:cubicBezTo>
                    <a:pt x="318" y="83"/>
                    <a:pt x="318" y="83"/>
                    <a:pt x="318" y="83"/>
                  </a:cubicBezTo>
                  <a:moveTo>
                    <a:pt x="240" y="314"/>
                  </a:moveTo>
                  <a:cubicBezTo>
                    <a:pt x="240" y="343"/>
                    <a:pt x="240" y="343"/>
                    <a:pt x="240" y="343"/>
                  </a:cubicBezTo>
                  <a:cubicBezTo>
                    <a:pt x="301" y="343"/>
                    <a:pt x="301" y="343"/>
                    <a:pt x="301" y="343"/>
                  </a:cubicBezTo>
                  <a:cubicBezTo>
                    <a:pt x="301" y="314"/>
                    <a:pt x="301" y="314"/>
                    <a:pt x="301" y="314"/>
                  </a:cubicBezTo>
                  <a:moveTo>
                    <a:pt x="38" y="314"/>
                  </a:moveTo>
                  <a:cubicBezTo>
                    <a:pt x="38" y="343"/>
                    <a:pt x="38" y="343"/>
                    <a:pt x="38" y="343"/>
                  </a:cubicBezTo>
                  <a:cubicBezTo>
                    <a:pt x="98" y="343"/>
                    <a:pt x="98" y="343"/>
                    <a:pt x="98" y="343"/>
                  </a:cubicBezTo>
                  <a:cubicBezTo>
                    <a:pt x="98" y="314"/>
                    <a:pt x="98" y="314"/>
                    <a:pt x="98" y="314"/>
                  </a:cubicBezTo>
                  <a:moveTo>
                    <a:pt x="25" y="8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25" y="124"/>
                    <a:pt x="25" y="124"/>
                    <a:pt x="25" y="124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8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 Semilight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105F0DE-084D-463D-94CE-0D1F22181BA1}"/>
              </a:ext>
            </a:extLst>
          </p:cNvPr>
          <p:cNvGrpSpPr/>
          <p:nvPr/>
        </p:nvGrpSpPr>
        <p:grpSpPr>
          <a:xfrm>
            <a:off x="8771271" y="202638"/>
            <a:ext cx="507144" cy="507144"/>
            <a:chOff x="8198590" y="3233422"/>
            <a:chExt cx="527686" cy="527686"/>
          </a:xfrm>
        </p:grpSpPr>
        <p:sp useBgFill="1">
          <p:nvSpPr>
            <p:cNvPr id="112" name="Oval 111">
              <a:extLst>
                <a:ext uri="{FF2B5EF4-FFF2-40B4-BE49-F238E27FC236}">
                  <a16:creationId xmlns:a16="http://schemas.microsoft.com/office/drawing/2014/main" id="{58216CD9-B561-45AC-B716-EE770C2610C1}"/>
                </a:ext>
              </a:extLst>
            </p:cNvPr>
            <p:cNvSpPr/>
            <p:nvPr/>
          </p:nvSpPr>
          <p:spPr bwMode="auto">
            <a:xfrm rot="5400000">
              <a:off x="8198590" y="3233422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3" name="Airplane_E709">
              <a:extLst>
                <a:ext uri="{FF2B5EF4-FFF2-40B4-BE49-F238E27FC236}">
                  <a16:creationId xmlns:a16="http://schemas.microsoft.com/office/drawing/2014/main" id="{9324F5C3-3E6A-4A87-836B-66BE8115A2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319857" y="3352801"/>
              <a:ext cx="285156" cy="288926"/>
            </a:xfrm>
            <a:custGeom>
              <a:avLst/>
              <a:gdLst>
                <a:gd name="T0" fmla="*/ 1002 w 3707"/>
                <a:gd name="T1" fmla="*/ 3755 h 3755"/>
                <a:gd name="T2" fmla="*/ 1502 w 3707"/>
                <a:gd name="T3" fmla="*/ 2253 h 3755"/>
                <a:gd name="T4" fmla="*/ 751 w 3707"/>
                <a:gd name="T5" fmla="*/ 2253 h 3755"/>
                <a:gd name="T6" fmla="*/ 625 w 3707"/>
                <a:gd name="T7" fmla="*/ 2503 h 3755"/>
                <a:gd name="T8" fmla="*/ 0 w 3707"/>
                <a:gd name="T9" fmla="*/ 2503 h 3755"/>
                <a:gd name="T10" fmla="*/ 209 w 3707"/>
                <a:gd name="T11" fmla="*/ 1877 h 3755"/>
                <a:gd name="T12" fmla="*/ 0 w 3707"/>
                <a:gd name="T13" fmla="*/ 1251 h 3755"/>
                <a:gd name="T14" fmla="*/ 625 w 3707"/>
                <a:gd name="T15" fmla="*/ 1251 h 3755"/>
                <a:gd name="T16" fmla="*/ 751 w 3707"/>
                <a:gd name="T17" fmla="*/ 1502 h 3755"/>
                <a:gd name="T18" fmla="*/ 1502 w 3707"/>
                <a:gd name="T19" fmla="*/ 1502 h 3755"/>
                <a:gd name="T20" fmla="*/ 1002 w 3707"/>
                <a:gd name="T21" fmla="*/ 0 h 3755"/>
                <a:gd name="T22" fmla="*/ 1627 w 3707"/>
                <a:gd name="T23" fmla="*/ 0 h 3755"/>
                <a:gd name="T24" fmla="*/ 2378 w 3707"/>
                <a:gd name="T25" fmla="*/ 1502 h 3755"/>
                <a:gd name="T26" fmla="*/ 3331 w 3707"/>
                <a:gd name="T27" fmla="*/ 1502 h 3755"/>
                <a:gd name="T28" fmla="*/ 3707 w 3707"/>
                <a:gd name="T29" fmla="*/ 1877 h 3755"/>
                <a:gd name="T30" fmla="*/ 3331 w 3707"/>
                <a:gd name="T31" fmla="*/ 2253 h 3755"/>
                <a:gd name="T32" fmla="*/ 2378 w 3707"/>
                <a:gd name="T33" fmla="*/ 2253 h 3755"/>
                <a:gd name="T34" fmla="*/ 1627 w 3707"/>
                <a:gd name="T35" fmla="*/ 3755 h 3755"/>
                <a:gd name="T36" fmla="*/ 1002 w 3707"/>
                <a:gd name="T37" fmla="*/ 3755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07" h="3755">
                  <a:moveTo>
                    <a:pt x="1002" y="3755"/>
                  </a:moveTo>
                  <a:cubicBezTo>
                    <a:pt x="1502" y="2253"/>
                    <a:pt x="1502" y="2253"/>
                    <a:pt x="1502" y="2253"/>
                  </a:cubicBezTo>
                  <a:cubicBezTo>
                    <a:pt x="751" y="2253"/>
                    <a:pt x="751" y="2253"/>
                    <a:pt x="751" y="2253"/>
                  </a:cubicBezTo>
                  <a:cubicBezTo>
                    <a:pt x="625" y="2503"/>
                    <a:pt x="625" y="2503"/>
                    <a:pt x="625" y="2503"/>
                  </a:cubicBezTo>
                  <a:cubicBezTo>
                    <a:pt x="0" y="2503"/>
                    <a:pt x="0" y="2503"/>
                    <a:pt x="0" y="2503"/>
                  </a:cubicBezTo>
                  <a:cubicBezTo>
                    <a:pt x="209" y="1877"/>
                    <a:pt x="209" y="1877"/>
                    <a:pt x="209" y="1877"/>
                  </a:cubicBezTo>
                  <a:cubicBezTo>
                    <a:pt x="0" y="1251"/>
                    <a:pt x="0" y="1251"/>
                    <a:pt x="0" y="1251"/>
                  </a:cubicBezTo>
                  <a:cubicBezTo>
                    <a:pt x="625" y="1251"/>
                    <a:pt x="625" y="1251"/>
                    <a:pt x="625" y="1251"/>
                  </a:cubicBezTo>
                  <a:cubicBezTo>
                    <a:pt x="751" y="1502"/>
                    <a:pt x="751" y="1502"/>
                    <a:pt x="751" y="1502"/>
                  </a:cubicBezTo>
                  <a:cubicBezTo>
                    <a:pt x="1502" y="1502"/>
                    <a:pt x="1502" y="1502"/>
                    <a:pt x="1502" y="1502"/>
                  </a:cubicBezTo>
                  <a:cubicBezTo>
                    <a:pt x="1002" y="0"/>
                    <a:pt x="1002" y="0"/>
                    <a:pt x="1002" y="0"/>
                  </a:cubicBezTo>
                  <a:cubicBezTo>
                    <a:pt x="1627" y="0"/>
                    <a:pt x="1627" y="0"/>
                    <a:pt x="1627" y="0"/>
                  </a:cubicBezTo>
                  <a:cubicBezTo>
                    <a:pt x="2378" y="1502"/>
                    <a:pt x="2378" y="1502"/>
                    <a:pt x="2378" y="1502"/>
                  </a:cubicBezTo>
                  <a:cubicBezTo>
                    <a:pt x="3331" y="1502"/>
                    <a:pt x="3331" y="1502"/>
                    <a:pt x="3331" y="1502"/>
                  </a:cubicBezTo>
                  <a:cubicBezTo>
                    <a:pt x="3538" y="1502"/>
                    <a:pt x="3707" y="1670"/>
                    <a:pt x="3707" y="1877"/>
                  </a:cubicBezTo>
                  <a:cubicBezTo>
                    <a:pt x="3707" y="2084"/>
                    <a:pt x="3538" y="2253"/>
                    <a:pt x="3331" y="2253"/>
                  </a:cubicBezTo>
                  <a:cubicBezTo>
                    <a:pt x="2378" y="2253"/>
                    <a:pt x="2378" y="2253"/>
                    <a:pt x="2378" y="2253"/>
                  </a:cubicBezTo>
                  <a:cubicBezTo>
                    <a:pt x="1627" y="3755"/>
                    <a:pt x="1627" y="3755"/>
                    <a:pt x="1627" y="3755"/>
                  </a:cubicBezTo>
                  <a:lnTo>
                    <a:pt x="1002" y="3755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865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658C1-495B-4759-A32C-BF24FEB62ECF}"/>
              </a:ext>
            </a:extLst>
          </p:cNvPr>
          <p:cNvGrpSpPr/>
          <p:nvPr/>
        </p:nvGrpSpPr>
        <p:grpSpPr>
          <a:xfrm>
            <a:off x="11415960" y="4920091"/>
            <a:ext cx="503278" cy="503278"/>
            <a:chOff x="3255474" y="2661331"/>
            <a:chExt cx="523664" cy="523664"/>
          </a:xfrm>
        </p:grpSpPr>
        <p:sp useBgFill="1">
          <p:nvSpPr>
            <p:cNvPr id="14" name="Oval 13">
              <a:extLst>
                <a:ext uri="{FF2B5EF4-FFF2-40B4-BE49-F238E27FC236}">
                  <a16:creationId xmlns:a16="http://schemas.microsoft.com/office/drawing/2014/main" id="{D4F435B0-BB0D-4CC8-AEA1-D1537BCF64C8}"/>
                </a:ext>
              </a:extLst>
            </p:cNvPr>
            <p:cNvSpPr/>
            <p:nvPr/>
          </p:nvSpPr>
          <p:spPr bwMode="auto">
            <a:xfrm rot="16920000" flipH="1">
              <a:off x="3255474" y="2661331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0636564A-EE5C-4B86-BDC6-9A8B2D1993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7962" y="2775201"/>
              <a:ext cx="318688" cy="295924"/>
            </a:xfrm>
            <a:custGeom>
              <a:avLst/>
              <a:gdLst>
                <a:gd name="T0" fmla="*/ 27 w 349"/>
                <a:gd name="T1" fmla="*/ 296 h 323"/>
                <a:gd name="T2" fmla="*/ 54 w 349"/>
                <a:gd name="T3" fmla="*/ 268 h 323"/>
                <a:gd name="T4" fmla="*/ 81 w 349"/>
                <a:gd name="T5" fmla="*/ 296 h 323"/>
                <a:gd name="T6" fmla="*/ 54 w 349"/>
                <a:gd name="T7" fmla="*/ 323 h 323"/>
                <a:gd name="T8" fmla="*/ 27 w 349"/>
                <a:gd name="T9" fmla="*/ 296 h 323"/>
                <a:gd name="T10" fmla="*/ 183 w 349"/>
                <a:gd name="T11" fmla="*/ 323 h 323"/>
                <a:gd name="T12" fmla="*/ 210 w 349"/>
                <a:gd name="T13" fmla="*/ 296 h 323"/>
                <a:gd name="T14" fmla="*/ 183 w 349"/>
                <a:gd name="T15" fmla="*/ 268 h 323"/>
                <a:gd name="T16" fmla="*/ 155 w 349"/>
                <a:gd name="T17" fmla="*/ 296 h 323"/>
                <a:gd name="T18" fmla="*/ 183 w 349"/>
                <a:gd name="T19" fmla="*/ 323 h 323"/>
                <a:gd name="T20" fmla="*/ 194 w 349"/>
                <a:gd name="T21" fmla="*/ 192 h 323"/>
                <a:gd name="T22" fmla="*/ 159 w 349"/>
                <a:gd name="T23" fmla="*/ 85 h 323"/>
                <a:gd name="T24" fmla="*/ 110 w 349"/>
                <a:gd name="T25" fmla="*/ 39 h 323"/>
                <a:gd name="T26" fmla="*/ 22 w 349"/>
                <a:gd name="T27" fmla="*/ 39 h 323"/>
                <a:gd name="T28" fmla="*/ 0 w 349"/>
                <a:gd name="T29" fmla="*/ 61 h 323"/>
                <a:gd name="T30" fmla="*/ 0 w 349"/>
                <a:gd name="T31" fmla="*/ 296 h 323"/>
                <a:gd name="T32" fmla="*/ 27 w 349"/>
                <a:gd name="T33" fmla="*/ 296 h 323"/>
                <a:gd name="T34" fmla="*/ 81 w 349"/>
                <a:gd name="T35" fmla="*/ 296 h 323"/>
                <a:gd name="T36" fmla="*/ 155 w 349"/>
                <a:gd name="T37" fmla="*/ 296 h 323"/>
                <a:gd name="T38" fmla="*/ 210 w 349"/>
                <a:gd name="T39" fmla="*/ 296 h 323"/>
                <a:gd name="T40" fmla="*/ 235 w 349"/>
                <a:gd name="T41" fmla="*/ 296 h 323"/>
                <a:gd name="T42" fmla="*/ 235 w 349"/>
                <a:gd name="T43" fmla="*/ 0 h 323"/>
                <a:gd name="T44" fmla="*/ 235 w 349"/>
                <a:gd name="T45" fmla="*/ 272 h 323"/>
                <a:gd name="T46" fmla="*/ 349 w 349"/>
                <a:gd name="T47" fmla="*/ 272 h 323"/>
                <a:gd name="T48" fmla="*/ 0 w 349"/>
                <a:gd name="T49" fmla="*/ 139 h 323"/>
                <a:gd name="T50" fmla="*/ 81 w 349"/>
                <a:gd name="T51" fmla="*/ 139 h 323"/>
                <a:gd name="T52" fmla="*/ 81 w 349"/>
                <a:gd name="T53" fmla="*/ 192 h 323"/>
                <a:gd name="T54" fmla="*/ 235 w 349"/>
                <a:gd name="T55" fmla="*/ 192 h 323"/>
                <a:gd name="T56" fmla="*/ 315 w 349"/>
                <a:gd name="T57" fmla="*/ 35 h 323"/>
                <a:gd name="T58" fmla="*/ 281 w 349"/>
                <a:gd name="T59" fmla="*/ 35 h 323"/>
                <a:gd name="T60" fmla="*/ 281 w 349"/>
                <a:gd name="T61" fmla="*/ 68 h 323"/>
                <a:gd name="T62" fmla="*/ 315 w 349"/>
                <a:gd name="T63" fmla="*/ 68 h 323"/>
                <a:gd name="T64" fmla="*/ 315 w 349"/>
                <a:gd name="T65" fmla="*/ 35 h 323"/>
                <a:gd name="T66" fmla="*/ 315 w 349"/>
                <a:gd name="T67" fmla="*/ 112 h 323"/>
                <a:gd name="T68" fmla="*/ 281 w 349"/>
                <a:gd name="T69" fmla="*/ 112 h 323"/>
                <a:gd name="T70" fmla="*/ 281 w 349"/>
                <a:gd name="T71" fmla="*/ 145 h 323"/>
                <a:gd name="T72" fmla="*/ 315 w 349"/>
                <a:gd name="T73" fmla="*/ 145 h 323"/>
                <a:gd name="T74" fmla="*/ 315 w 349"/>
                <a:gd name="T75" fmla="*/ 112 h 323"/>
                <a:gd name="T76" fmla="*/ 315 w 349"/>
                <a:gd name="T77" fmla="*/ 189 h 323"/>
                <a:gd name="T78" fmla="*/ 281 w 349"/>
                <a:gd name="T79" fmla="*/ 189 h 323"/>
                <a:gd name="T80" fmla="*/ 281 w 349"/>
                <a:gd name="T81" fmla="*/ 222 h 323"/>
                <a:gd name="T82" fmla="*/ 315 w 349"/>
                <a:gd name="T83" fmla="*/ 222 h 323"/>
                <a:gd name="T84" fmla="*/ 315 w 349"/>
                <a:gd name="T85" fmla="*/ 18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9" h="323">
                  <a:moveTo>
                    <a:pt x="27" y="296"/>
                  </a:moveTo>
                  <a:cubicBezTo>
                    <a:pt x="27" y="281"/>
                    <a:pt x="39" y="268"/>
                    <a:pt x="54" y="268"/>
                  </a:cubicBezTo>
                  <a:cubicBezTo>
                    <a:pt x="69" y="268"/>
                    <a:pt x="81" y="281"/>
                    <a:pt x="81" y="296"/>
                  </a:cubicBezTo>
                  <a:cubicBezTo>
                    <a:pt x="81" y="311"/>
                    <a:pt x="69" y="323"/>
                    <a:pt x="54" y="323"/>
                  </a:cubicBezTo>
                  <a:cubicBezTo>
                    <a:pt x="39" y="323"/>
                    <a:pt x="27" y="311"/>
                    <a:pt x="27" y="296"/>
                  </a:cubicBezTo>
                  <a:close/>
                  <a:moveTo>
                    <a:pt x="183" y="323"/>
                  </a:moveTo>
                  <a:cubicBezTo>
                    <a:pt x="198" y="323"/>
                    <a:pt x="210" y="311"/>
                    <a:pt x="210" y="296"/>
                  </a:cubicBezTo>
                  <a:cubicBezTo>
                    <a:pt x="210" y="281"/>
                    <a:pt x="198" y="268"/>
                    <a:pt x="183" y="268"/>
                  </a:cubicBezTo>
                  <a:cubicBezTo>
                    <a:pt x="167" y="268"/>
                    <a:pt x="155" y="281"/>
                    <a:pt x="155" y="296"/>
                  </a:cubicBezTo>
                  <a:cubicBezTo>
                    <a:pt x="155" y="311"/>
                    <a:pt x="167" y="323"/>
                    <a:pt x="183" y="323"/>
                  </a:cubicBezTo>
                  <a:close/>
                  <a:moveTo>
                    <a:pt x="194" y="192"/>
                  </a:moveTo>
                  <a:cubicBezTo>
                    <a:pt x="159" y="85"/>
                    <a:pt x="159" y="85"/>
                    <a:pt x="159" y="85"/>
                  </a:cubicBezTo>
                  <a:cubicBezTo>
                    <a:pt x="150" y="62"/>
                    <a:pt x="135" y="39"/>
                    <a:pt x="110" y="39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10" y="39"/>
                    <a:pt x="0" y="49"/>
                    <a:pt x="0" y="61"/>
                  </a:cubicBezTo>
                  <a:cubicBezTo>
                    <a:pt x="0" y="296"/>
                    <a:pt x="0" y="296"/>
                    <a:pt x="0" y="296"/>
                  </a:cubicBezTo>
                  <a:cubicBezTo>
                    <a:pt x="27" y="296"/>
                    <a:pt x="27" y="296"/>
                    <a:pt x="27" y="296"/>
                  </a:cubicBezTo>
                  <a:moveTo>
                    <a:pt x="81" y="296"/>
                  </a:moveTo>
                  <a:cubicBezTo>
                    <a:pt x="155" y="296"/>
                    <a:pt x="155" y="296"/>
                    <a:pt x="155" y="296"/>
                  </a:cubicBezTo>
                  <a:moveTo>
                    <a:pt x="210" y="296"/>
                  </a:moveTo>
                  <a:cubicBezTo>
                    <a:pt x="235" y="296"/>
                    <a:pt x="235" y="296"/>
                    <a:pt x="235" y="296"/>
                  </a:cubicBezTo>
                  <a:cubicBezTo>
                    <a:pt x="235" y="0"/>
                    <a:pt x="235" y="0"/>
                    <a:pt x="235" y="0"/>
                  </a:cubicBezTo>
                  <a:moveTo>
                    <a:pt x="235" y="272"/>
                  </a:moveTo>
                  <a:cubicBezTo>
                    <a:pt x="349" y="272"/>
                    <a:pt x="349" y="272"/>
                    <a:pt x="349" y="272"/>
                  </a:cubicBezTo>
                  <a:moveTo>
                    <a:pt x="0" y="139"/>
                  </a:moveTo>
                  <a:cubicBezTo>
                    <a:pt x="81" y="139"/>
                    <a:pt x="81" y="139"/>
                    <a:pt x="81" y="139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235" y="192"/>
                    <a:pt x="235" y="192"/>
                    <a:pt x="235" y="192"/>
                  </a:cubicBezTo>
                  <a:moveTo>
                    <a:pt x="315" y="35"/>
                  </a:moveTo>
                  <a:cubicBezTo>
                    <a:pt x="281" y="35"/>
                    <a:pt x="281" y="35"/>
                    <a:pt x="281" y="35"/>
                  </a:cubicBezTo>
                  <a:cubicBezTo>
                    <a:pt x="281" y="68"/>
                    <a:pt x="281" y="68"/>
                    <a:pt x="281" y="68"/>
                  </a:cubicBezTo>
                  <a:cubicBezTo>
                    <a:pt x="315" y="68"/>
                    <a:pt x="315" y="68"/>
                    <a:pt x="315" y="68"/>
                  </a:cubicBezTo>
                  <a:lnTo>
                    <a:pt x="315" y="35"/>
                  </a:lnTo>
                  <a:close/>
                  <a:moveTo>
                    <a:pt x="315" y="112"/>
                  </a:moveTo>
                  <a:cubicBezTo>
                    <a:pt x="281" y="112"/>
                    <a:pt x="281" y="112"/>
                    <a:pt x="281" y="112"/>
                  </a:cubicBezTo>
                  <a:cubicBezTo>
                    <a:pt x="281" y="145"/>
                    <a:pt x="281" y="145"/>
                    <a:pt x="281" y="145"/>
                  </a:cubicBezTo>
                  <a:cubicBezTo>
                    <a:pt x="315" y="145"/>
                    <a:pt x="315" y="145"/>
                    <a:pt x="315" y="145"/>
                  </a:cubicBezTo>
                  <a:lnTo>
                    <a:pt x="315" y="112"/>
                  </a:lnTo>
                  <a:close/>
                  <a:moveTo>
                    <a:pt x="315" y="189"/>
                  </a:moveTo>
                  <a:cubicBezTo>
                    <a:pt x="281" y="189"/>
                    <a:pt x="281" y="189"/>
                    <a:pt x="281" y="189"/>
                  </a:cubicBezTo>
                  <a:cubicBezTo>
                    <a:pt x="281" y="222"/>
                    <a:pt x="281" y="222"/>
                    <a:pt x="281" y="222"/>
                  </a:cubicBezTo>
                  <a:cubicBezTo>
                    <a:pt x="315" y="222"/>
                    <a:pt x="315" y="222"/>
                    <a:pt x="315" y="222"/>
                  </a:cubicBezTo>
                  <a:lnTo>
                    <a:pt x="315" y="189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78727">
                <a:defRPr/>
              </a:pPr>
              <a:endParaRPr lang="en-US" sz="173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284B9CA-55BC-4628-B619-304EB8D1B2B2}"/>
              </a:ext>
            </a:extLst>
          </p:cNvPr>
          <p:cNvGrpSpPr/>
          <p:nvPr/>
        </p:nvGrpSpPr>
        <p:grpSpPr>
          <a:xfrm>
            <a:off x="11407963" y="5449501"/>
            <a:ext cx="507142" cy="507142"/>
            <a:chOff x="3888602" y="2356543"/>
            <a:chExt cx="527684" cy="527684"/>
          </a:xfrm>
        </p:grpSpPr>
        <p:sp useBgFill="1">
          <p:nvSpPr>
            <p:cNvPr id="20" name="Oval 19">
              <a:extLst>
                <a:ext uri="{FF2B5EF4-FFF2-40B4-BE49-F238E27FC236}">
                  <a16:creationId xmlns:a16="http://schemas.microsoft.com/office/drawing/2014/main" id="{13932F24-0401-44FD-BF3F-55BF1D7BAA01}"/>
                </a:ext>
              </a:extLst>
            </p:cNvPr>
            <p:cNvSpPr/>
            <p:nvPr/>
          </p:nvSpPr>
          <p:spPr bwMode="auto">
            <a:xfrm rot="17580000" flipH="1">
              <a:off x="3888602" y="2356543"/>
              <a:ext cx="527684" cy="52768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8F9B2772-E4B0-4763-A5C8-D43D36259E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6885" y="2528888"/>
              <a:ext cx="351120" cy="182994"/>
            </a:xfrm>
            <a:custGeom>
              <a:avLst/>
              <a:gdLst>
                <a:gd name="T0" fmla="*/ 1751 w 3752"/>
                <a:gd name="T1" fmla="*/ 500 h 2002"/>
                <a:gd name="T2" fmla="*/ 2001 w 3752"/>
                <a:gd name="T3" fmla="*/ 500 h 2002"/>
                <a:gd name="T4" fmla="*/ 0 w 3752"/>
                <a:gd name="T5" fmla="*/ 885 h 2002"/>
                <a:gd name="T6" fmla="*/ 170 w 3752"/>
                <a:gd name="T7" fmla="*/ 940 h 2002"/>
                <a:gd name="T8" fmla="*/ 1336 w 3752"/>
                <a:gd name="T9" fmla="*/ 1124 h 2002"/>
                <a:gd name="T10" fmla="*/ 2493 w 3752"/>
                <a:gd name="T11" fmla="*/ 943 h 2002"/>
                <a:gd name="T12" fmla="*/ 3554 w 3752"/>
                <a:gd name="T13" fmla="*/ 409 h 2002"/>
                <a:gd name="T14" fmla="*/ 3699 w 3752"/>
                <a:gd name="T15" fmla="*/ 305 h 2002"/>
                <a:gd name="T16" fmla="*/ 1 w 3752"/>
                <a:gd name="T17" fmla="*/ 1003 h 2002"/>
                <a:gd name="T18" fmla="*/ 305 w 3752"/>
                <a:gd name="T19" fmla="*/ 1697 h 2002"/>
                <a:gd name="T20" fmla="*/ 1042 w 3752"/>
                <a:gd name="T21" fmla="*/ 2002 h 2002"/>
                <a:gd name="T22" fmla="*/ 1200 w 3752"/>
                <a:gd name="T23" fmla="*/ 2002 h 2002"/>
                <a:gd name="T24" fmla="*/ 1356 w 3752"/>
                <a:gd name="T25" fmla="*/ 1948 h 2002"/>
                <a:gd name="T26" fmla="*/ 1612 w 3752"/>
                <a:gd name="T27" fmla="*/ 1745 h 2002"/>
                <a:gd name="T28" fmla="*/ 1876 w 3752"/>
                <a:gd name="T29" fmla="*/ 1638 h 2002"/>
                <a:gd name="T30" fmla="*/ 2140 w 3752"/>
                <a:gd name="T31" fmla="*/ 1745 h 2002"/>
                <a:gd name="T32" fmla="*/ 2396 w 3752"/>
                <a:gd name="T33" fmla="*/ 1948 h 2002"/>
                <a:gd name="T34" fmla="*/ 2552 w 3752"/>
                <a:gd name="T35" fmla="*/ 2002 h 2002"/>
                <a:gd name="T36" fmla="*/ 2710 w 3752"/>
                <a:gd name="T37" fmla="*/ 2002 h 2002"/>
                <a:gd name="T38" fmla="*/ 3447 w 3752"/>
                <a:gd name="T39" fmla="*/ 1697 h 2002"/>
                <a:gd name="T40" fmla="*/ 3752 w 3752"/>
                <a:gd name="T41" fmla="*/ 960 h 2002"/>
                <a:gd name="T42" fmla="*/ 3752 w 3752"/>
                <a:gd name="T43" fmla="*/ 885 h 2002"/>
                <a:gd name="T44" fmla="*/ 3752 w 3752"/>
                <a:gd name="T45" fmla="*/ 459 h 2002"/>
                <a:gd name="T46" fmla="*/ 3682 w 3752"/>
                <a:gd name="T47" fmla="*/ 286 h 2002"/>
                <a:gd name="T48" fmla="*/ 3681 w 3752"/>
                <a:gd name="T49" fmla="*/ 285 h 2002"/>
                <a:gd name="T50" fmla="*/ 3564 w 3752"/>
                <a:gd name="T51" fmla="*/ 206 h 2002"/>
                <a:gd name="T52" fmla="*/ 3559 w 3752"/>
                <a:gd name="T53" fmla="*/ 204 h 2002"/>
                <a:gd name="T54" fmla="*/ 1876 w 3752"/>
                <a:gd name="T55" fmla="*/ 0 h 2002"/>
                <a:gd name="T56" fmla="*/ 188 w 3752"/>
                <a:gd name="T57" fmla="*/ 206 h 2002"/>
                <a:gd name="T58" fmla="*/ 71 w 3752"/>
                <a:gd name="T59" fmla="*/ 285 h 2002"/>
                <a:gd name="T60" fmla="*/ 70 w 3752"/>
                <a:gd name="T61" fmla="*/ 286 h 2002"/>
                <a:gd name="T62" fmla="*/ 0 w 3752"/>
                <a:gd name="T63" fmla="*/ 459 h 2002"/>
                <a:gd name="T64" fmla="*/ 0 w 3752"/>
                <a:gd name="T65" fmla="*/ 885 h 2002"/>
                <a:gd name="T66" fmla="*/ 1 w 3752"/>
                <a:gd name="T67" fmla="*/ 1003 h 20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752" h="2002">
                  <a:moveTo>
                    <a:pt x="1751" y="500"/>
                  </a:moveTo>
                  <a:cubicBezTo>
                    <a:pt x="2001" y="500"/>
                    <a:pt x="2001" y="500"/>
                    <a:pt x="2001" y="500"/>
                  </a:cubicBezTo>
                  <a:moveTo>
                    <a:pt x="0" y="885"/>
                  </a:moveTo>
                  <a:cubicBezTo>
                    <a:pt x="170" y="940"/>
                    <a:pt x="170" y="940"/>
                    <a:pt x="170" y="940"/>
                  </a:cubicBezTo>
                  <a:cubicBezTo>
                    <a:pt x="549" y="1062"/>
                    <a:pt x="942" y="1124"/>
                    <a:pt x="1336" y="1124"/>
                  </a:cubicBezTo>
                  <a:cubicBezTo>
                    <a:pt x="1729" y="1124"/>
                    <a:pt x="2118" y="1063"/>
                    <a:pt x="2493" y="943"/>
                  </a:cubicBezTo>
                  <a:cubicBezTo>
                    <a:pt x="2872" y="822"/>
                    <a:pt x="3229" y="642"/>
                    <a:pt x="3554" y="409"/>
                  </a:cubicBezTo>
                  <a:cubicBezTo>
                    <a:pt x="3699" y="305"/>
                    <a:pt x="3699" y="305"/>
                    <a:pt x="3699" y="305"/>
                  </a:cubicBezTo>
                  <a:moveTo>
                    <a:pt x="1" y="1003"/>
                  </a:moveTo>
                  <a:cubicBezTo>
                    <a:pt x="12" y="1265"/>
                    <a:pt x="119" y="1510"/>
                    <a:pt x="305" y="1697"/>
                  </a:cubicBezTo>
                  <a:cubicBezTo>
                    <a:pt x="502" y="1894"/>
                    <a:pt x="764" y="2002"/>
                    <a:pt x="1042" y="2002"/>
                  </a:cubicBezTo>
                  <a:cubicBezTo>
                    <a:pt x="1200" y="2002"/>
                    <a:pt x="1200" y="2002"/>
                    <a:pt x="1200" y="2002"/>
                  </a:cubicBezTo>
                  <a:cubicBezTo>
                    <a:pt x="1256" y="2002"/>
                    <a:pt x="1312" y="1983"/>
                    <a:pt x="1356" y="1948"/>
                  </a:cubicBezTo>
                  <a:cubicBezTo>
                    <a:pt x="1612" y="1745"/>
                    <a:pt x="1612" y="1745"/>
                    <a:pt x="1612" y="1745"/>
                  </a:cubicBezTo>
                  <a:cubicBezTo>
                    <a:pt x="1683" y="1676"/>
                    <a:pt x="1777" y="1638"/>
                    <a:pt x="1876" y="1638"/>
                  </a:cubicBezTo>
                  <a:cubicBezTo>
                    <a:pt x="1975" y="1638"/>
                    <a:pt x="2069" y="1676"/>
                    <a:pt x="2140" y="1745"/>
                  </a:cubicBezTo>
                  <a:cubicBezTo>
                    <a:pt x="2396" y="1948"/>
                    <a:pt x="2396" y="1948"/>
                    <a:pt x="2396" y="1948"/>
                  </a:cubicBezTo>
                  <a:cubicBezTo>
                    <a:pt x="2440" y="1983"/>
                    <a:pt x="2496" y="2002"/>
                    <a:pt x="2552" y="2002"/>
                  </a:cubicBezTo>
                  <a:cubicBezTo>
                    <a:pt x="2710" y="2002"/>
                    <a:pt x="2710" y="2002"/>
                    <a:pt x="2710" y="2002"/>
                  </a:cubicBezTo>
                  <a:cubicBezTo>
                    <a:pt x="2988" y="2002"/>
                    <a:pt x="3250" y="1894"/>
                    <a:pt x="3447" y="1697"/>
                  </a:cubicBezTo>
                  <a:cubicBezTo>
                    <a:pt x="3644" y="1500"/>
                    <a:pt x="3752" y="1238"/>
                    <a:pt x="3752" y="960"/>
                  </a:cubicBezTo>
                  <a:cubicBezTo>
                    <a:pt x="3752" y="885"/>
                    <a:pt x="3752" y="885"/>
                    <a:pt x="3752" y="885"/>
                  </a:cubicBezTo>
                  <a:cubicBezTo>
                    <a:pt x="3752" y="459"/>
                    <a:pt x="3752" y="459"/>
                    <a:pt x="3752" y="459"/>
                  </a:cubicBezTo>
                  <a:cubicBezTo>
                    <a:pt x="3752" y="394"/>
                    <a:pt x="3727" y="331"/>
                    <a:pt x="3682" y="286"/>
                  </a:cubicBezTo>
                  <a:cubicBezTo>
                    <a:pt x="3681" y="285"/>
                    <a:pt x="3681" y="285"/>
                    <a:pt x="3681" y="285"/>
                  </a:cubicBezTo>
                  <a:cubicBezTo>
                    <a:pt x="3647" y="251"/>
                    <a:pt x="3608" y="225"/>
                    <a:pt x="3564" y="206"/>
                  </a:cubicBezTo>
                  <a:cubicBezTo>
                    <a:pt x="3564" y="206"/>
                    <a:pt x="3560" y="204"/>
                    <a:pt x="3559" y="204"/>
                  </a:cubicBezTo>
                  <a:cubicBezTo>
                    <a:pt x="3224" y="70"/>
                    <a:pt x="2643" y="0"/>
                    <a:pt x="1876" y="0"/>
                  </a:cubicBezTo>
                  <a:cubicBezTo>
                    <a:pt x="1105" y="0"/>
                    <a:pt x="521" y="71"/>
                    <a:pt x="188" y="206"/>
                  </a:cubicBezTo>
                  <a:cubicBezTo>
                    <a:pt x="144" y="225"/>
                    <a:pt x="105" y="251"/>
                    <a:pt x="71" y="285"/>
                  </a:cubicBezTo>
                  <a:cubicBezTo>
                    <a:pt x="70" y="286"/>
                    <a:pt x="70" y="286"/>
                    <a:pt x="70" y="286"/>
                  </a:cubicBezTo>
                  <a:cubicBezTo>
                    <a:pt x="25" y="331"/>
                    <a:pt x="0" y="394"/>
                    <a:pt x="0" y="459"/>
                  </a:cubicBezTo>
                  <a:cubicBezTo>
                    <a:pt x="0" y="885"/>
                    <a:pt x="0" y="885"/>
                    <a:pt x="0" y="885"/>
                  </a:cubicBezTo>
                  <a:lnTo>
                    <a:pt x="1" y="1003"/>
                  </a:lnTo>
                  <a:close/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B7BCC50-760C-49A5-BA90-F88593FE31F7}"/>
              </a:ext>
            </a:extLst>
          </p:cNvPr>
          <p:cNvGrpSpPr/>
          <p:nvPr/>
        </p:nvGrpSpPr>
        <p:grpSpPr>
          <a:xfrm>
            <a:off x="11409134" y="5984825"/>
            <a:ext cx="503278" cy="503278"/>
            <a:chOff x="4452509" y="919634"/>
            <a:chExt cx="523664" cy="523664"/>
          </a:xfrm>
        </p:grpSpPr>
        <p:sp useBgFill="1">
          <p:nvSpPr>
            <p:cNvPr id="27" name="Oval 26">
              <a:extLst>
                <a:ext uri="{FF2B5EF4-FFF2-40B4-BE49-F238E27FC236}">
                  <a16:creationId xmlns:a16="http://schemas.microsoft.com/office/drawing/2014/main" id="{BFDA35CB-2FFD-413C-9AD4-F812A49D64CF}"/>
                </a:ext>
              </a:extLst>
            </p:cNvPr>
            <p:cNvSpPr/>
            <p:nvPr/>
          </p:nvSpPr>
          <p:spPr bwMode="auto">
            <a:xfrm rot="19620000" flipH="1">
              <a:off x="4452509" y="919634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Temperature_med">
              <a:extLst>
                <a:ext uri="{FF2B5EF4-FFF2-40B4-BE49-F238E27FC236}">
                  <a16:creationId xmlns:a16="http://schemas.microsoft.com/office/drawing/2014/main" id="{64598510-82ED-453F-B5C0-AB66159D43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642457" y="1001713"/>
              <a:ext cx="143770" cy="359506"/>
            </a:xfrm>
            <a:custGeom>
              <a:avLst/>
              <a:gdLst>
                <a:gd name="T0" fmla="*/ 748 w 1496"/>
                <a:gd name="T1" fmla="*/ 3274 h 3743"/>
                <a:gd name="T2" fmla="*/ 469 w 1496"/>
                <a:gd name="T3" fmla="*/ 2995 h 3743"/>
                <a:gd name="T4" fmla="*/ 748 w 1496"/>
                <a:gd name="T5" fmla="*/ 2716 h 3743"/>
                <a:gd name="T6" fmla="*/ 1027 w 1496"/>
                <a:gd name="T7" fmla="*/ 2995 h 3743"/>
                <a:gd name="T8" fmla="*/ 748 w 1496"/>
                <a:gd name="T9" fmla="*/ 3274 h 3743"/>
                <a:gd name="T10" fmla="*/ 1248 w 1496"/>
                <a:gd name="T11" fmla="*/ 2439 h 3743"/>
                <a:gd name="T12" fmla="*/ 1248 w 1496"/>
                <a:gd name="T13" fmla="*/ 500 h 3743"/>
                <a:gd name="T14" fmla="*/ 748 w 1496"/>
                <a:gd name="T15" fmla="*/ 0 h 3743"/>
                <a:gd name="T16" fmla="*/ 748 w 1496"/>
                <a:gd name="T17" fmla="*/ 0 h 3743"/>
                <a:gd name="T18" fmla="*/ 248 w 1496"/>
                <a:gd name="T19" fmla="*/ 500 h 3743"/>
                <a:gd name="T20" fmla="*/ 248 w 1496"/>
                <a:gd name="T21" fmla="*/ 2439 h 3743"/>
                <a:gd name="T22" fmla="*/ 0 w 1496"/>
                <a:gd name="T23" fmla="*/ 2995 h 3743"/>
                <a:gd name="T24" fmla="*/ 748 w 1496"/>
                <a:gd name="T25" fmla="*/ 3743 h 3743"/>
                <a:gd name="T26" fmla="*/ 1496 w 1496"/>
                <a:gd name="T27" fmla="*/ 2995 h 3743"/>
                <a:gd name="T28" fmla="*/ 1248 w 1496"/>
                <a:gd name="T29" fmla="*/ 2439 h 3743"/>
                <a:gd name="T30" fmla="*/ 748 w 1496"/>
                <a:gd name="T31" fmla="*/ 1371 h 3743"/>
                <a:gd name="T32" fmla="*/ 748 w 1496"/>
                <a:gd name="T33" fmla="*/ 2716 h 3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96" h="3743">
                  <a:moveTo>
                    <a:pt x="748" y="3274"/>
                  </a:moveTo>
                  <a:cubicBezTo>
                    <a:pt x="594" y="3274"/>
                    <a:pt x="469" y="3149"/>
                    <a:pt x="469" y="2995"/>
                  </a:cubicBezTo>
                  <a:cubicBezTo>
                    <a:pt x="469" y="2841"/>
                    <a:pt x="594" y="2716"/>
                    <a:pt x="748" y="2716"/>
                  </a:cubicBezTo>
                  <a:cubicBezTo>
                    <a:pt x="902" y="2716"/>
                    <a:pt x="1027" y="2841"/>
                    <a:pt x="1027" y="2995"/>
                  </a:cubicBezTo>
                  <a:cubicBezTo>
                    <a:pt x="1027" y="3149"/>
                    <a:pt x="902" y="3274"/>
                    <a:pt x="748" y="3274"/>
                  </a:cubicBezTo>
                  <a:close/>
                  <a:moveTo>
                    <a:pt x="1248" y="2439"/>
                  </a:moveTo>
                  <a:cubicBezTo>
                    <a:pt x="1248" y="500"/>
                    <a:pt x="1248" y="500"/>
                    <a:pt x="1248" y="500"/>
                  </a:cubicBezTo>
                  <a:cubicBezTo>
                    <a:pt x="1248" y="224"/>
                    <a:pt x="1024" y="0"/>
                    <a:pt x="748" y="0"/>
                  </a:cubicBezTo>
                  <a:cubicBezTo>
                    <a:pt x="748" y="0"/>
                    <a:pt x="748" y="0"/>
                    <a:pt x="748" y="0"/>
                  </a:cubicBezTo>
                  <a:cubicBezTo>
                    <a:pt x="472" y="0"/>
                    <a:pt x="248" y="224"/>
                    <a:pt x="248" y="500"/>
                  </a:cubicBezTo>
                  <a:cubicBezTo>
                    <a:pt x="248" y="2439"/>
                    <a:pt x="248" y="2439"/>
                    <a:pt x="248" y="2439"/>
                  </a:cubicBezTo>
                  <a:cubicBezTo>
                    <a:pt x="96" y="2576"/>
                    <a:pt x="0" y="2774"/>
                    <a:pt x="0" y="2995"/>
                  </a:cubicBezTo>
                  <a:cubicBezTo>
                    <a:pt x="0" y="3408"/>
                    <a:pt x="335" y="3743"/>
                    <a:pt x="748" y="3743"/>
                  </a:cubicBezTo>
                  <a:cubicBezTo>
                    <a:pt x="1161" y="3743"/>
                    <a:pt x="1496" y="3408"/>
                    <a:pt x="1496" y="2995"/>
                  </a:cubicBezTo>
                  <a:cubicBezTo>
                    <a:pt x="1496" y="2774"/>
                    <a:pt x="1400" y="2576"/>
                    <a:pt x="1248" y="2439"/>
                  </a:cubicBezTo>
                  <a:close/>
                  <a:moveTo>
                    <a:pt x="748" y="1371"/>
                  </a:moveTo>
                  <a:cubicBezTo>
                    <a:pt x="748" y="2716"/>
                    <a:pt x="748" y="2716"/>
                    <a:pt x="748" y="2716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8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80A3951-2E26-4CED-AA02-4AD8F0A00E20}"/>
              </a:ext>
            </a:extLst>
          </p:cNvPr>
          <p:cNvGrpSpPr/>
          <p:nvPr/>
        </p:nvGrpSpPr>
        <p:grpSpPr>
          <a:xfrm>
            <a:off x="9343301" y="5861210"/>
            <a:ext cx="507144" cy="507144"/>
            <a:chOff x="4367509" y="4820305"/>
            <a:chExt cx="527686" cy="527686"/>
          </a:xfrm>
        </p:grpSpPr>
        <p:sp useBgFill="1">
          <p:nvSpPr>
            <p:cNvPr id="38" name="Oval 37">
              <a:extLst>
                <a:ext uri="{FF2B5EF4-FFF2-40B4-BE49-F238E27FC236}">
                  <a16:creationId xmlns:a16="http://schemas.microsoft.com/office/drawing/2014/main" id="{DAE7D6FD-09A9-4802-9932-42CC9AD24978}"/>
                </a:ext>
              </a:extLst>
            </p:cNvPr>
            <p:cNvSpPr/>
            <p:nvPr/>
          </p:nvSpPr>
          <p:spPr bwMode="auto">
            <a:xfrm rot="2700000">
              <a:off x="4367509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9" name="Group 4">
              <a:extLst>
                <a:ext uri="{FF2B5EF4-FFF2-40B4-BE49-F238E27FC236}">
                  <a16:creationId xmlns:a16="http://schemas.microsoft.com/office/drawing/2014/main" id="{A6F1AB20-3964-4DAC-B9EE-1920D3CB7CA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3886" y="4948927"/>
              <a:ext cx="274932" cy="270442"/>
              <a:chOff x="3794" y="2083"/>
              <a:chExt cx="245" cy="241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0B1DB6D-EC45-4AFC-9A4A-D6A67FF3B6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E570A3F3-0091-4007-A7F9-EB2763B63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2" name="Line 7">
                <a:extLst>
                  <a:ext uri="{FF2B5EF4-FFF2-40B4-BE49-F238E27FC236}">
                    <a16:creationId xmlns:a16="http://schemas.microsoft.com/office/drawing/2014/main" id="{7F1D85A0-AB87-4908-9707-A6DC8C57B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43" name="Line 8">
                <a:extLst>
                  <a:ext uri="{FF2B5EF4-FFF2-40B4-BE49-F238E27FC236}">
                    <a16:creationId xmlns:a16="http://schemas.microsoft.com/office/drawing/2014/main" id="{15C66302-9D13-4DD1-B744-364359F3BE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F9F60D2-570C-4B51-AFCC-1904751BD271}"/>
              </a:ext>
            </a:extLst>
          </p:cNvPr>
          <p:cNvGrpSpPr/>
          <p:nvPr/>
        </p:nvGrpSpPr>
        <p:grpSpPr>
          <a:xfrm>
            <a:off x="8198935" y="5901933"/>
            <a:ext cx="503278" cy="503278"/>
            <a:chOff x="4412323" y="5524629"/>
            <a:chExt cx="523664" cy="523664"/>
          </a:xfrm>
        </p:grpSpPr>
        <p:sp useBgFill="1">
          <p:nvSpPr>
            <p:cNvPr id="45" name="Oval 44">
              <a:extLst>
                <a:ext uri="{FF2B5EF4-FFF2-40B4-BE49-F238E27FC236}">
                  <a16:creationId xmlns:a16="http://schemas.microsoft.com/office/drawing/2014/main" id="{5F298F4F-7D83-4216-84D0-388A8F0E89B7}"/>
                </a:ext>
              </a:extLst>
            </p:cNvPr>
            <p:cNvSpPr/>
            <p:nvPr/>
          </p:nvSpPr>
          <p:spPr bwMode="auto">
            <a:xfrm rot="2040000">
              <a:off x="4412323" y="5524629"/>
              <a:ext cx="523664" cy="523664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Freeform 25">
              <a:extLst>
                <a:ext uri="{FF2B5EF4-FFF2-40B4-BE49-F238E27FC236}">
                  <a16:creationId xmlns:a16="http://schemas.microsoft.com/office/drawing/2014/main" id="{DC992792-AF3A-4D28-A806-F18F6D7A67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2311" y="5638101"/>
              <a:ext cx="303690" cy="296722"/>
            </a:xfrm>
            <a:custGeom>
              <a:avLst/>
              <a:gdLst>
                <a:gd name="T0" fmla="*/ 3549 w 3875"/>
                <a:gd name="T1" fmla="*/ 2212 h 3788"/>
                <a:gd name="T2" fmla="*/ 3875 w 3875"/>
                <a:gd name="T3" fmla="*/ 2538 h 3788"/>
                <a:gd name="T4" fmla="*/ 3875 w 3875"/>
                <a:gd name="T5" fmla="*/ 2913 h 3788"/>
                <a:gd name="T6" fmla="*/ 3195 w 3875"/>
                <a:gd name="T7" fmla="*/ 2218 h 3788"/>
                <a:gd name="T8" fmla="*/ 2875 w 3875"/>
                <a:gd name="T9" fmla="*/ 2538 h 3788"/>
                <a:gd name="T10" fmla="*/ 2875 w 3875"/>
                <a:gd name="T11" fmla="*/ 2913 h 3788"/>
                <a:gd name="T12" fmla="*/ 1000 w 3875"/>
                <a:gd name="T13" fmla="*/ 1413 h 3788"/>
                <a:gd name="T14" fmla="*/ 375 w 3875"/>
                <a:gd name="T15" fmla="*/ 2038 h 3788"/>
                <a:gd name="T16" fmla="*/ 375 w 3875"/>
                <a:gd name="T17" fmla="*/ 3788 h 3788"/>
                <a:gd name="T18" fmla="*/ 1625 w 3875"/>
                <a:gd name="T19" fmla="*/ 3788 h 3788"/>
                <a:gd name="T20" fmla="*/ 1625 w 3875"/>
                <a:gd name="T21" fmla="*/ 2038 h 3788"/>
                <a:gd name="T22" fmla="*/ 1000 w 3875"/>
                <a:gd name="T23" fmla="*/ 1413 h 3788"/>
                <a:gd name="T24" fmla="*/ 0 w 3875"/>
                <a:gd name="T25" fmla="*/ 3788 h 3788"/>
                <a:gd name="T26" fmla="*/ 2000 w 3875"/>
                <a:gd name="T27" fmla="*/ 3788 h 3788"/>
                <a:gd name="T28" fmla="*/ 1000 w 3875"/>
                <a:gd name="T29" fmla="*/ 2038 h 3788"/>
                <a:gd name="T30" fmla="*/ 875 w 3875"/>
                <a:gd name="T31" fmla="*/ 2163 h 3788"/>
                <a:gd name="T32" fmla="*/ 1000 w 3875"/>
                <a:gd name="T33" fmla="*/ 2288 h 3788"/>
                <a:gd name="T34" fmla="*/ 1125 w 3875"/>
                <a:gd name="T35" fmla="*/ 2163 h 3788"/>
                <a:gd name="T36" fmla="*/ 1000 w 3875"/>
                <a:gd name="T37" fmla="*/ 2038 h 3788"/>
                <a:gd name="T38" fmla="*/ 3054 w 3875"/>
                <a:gd name="T39" fmla="*/ 1920 h 3788"/>
                <a:gd name="T40" fmla="*/ 3518 w 3875"/>
                <a:gd name="T41" fmla="*/ 1722 h 3788"/>
                <a:gd name="T42" fmla="*/ 1604 w 3875"/>
                <a:gd name="T43" fmla="*/ 1875 h 3788"/>
                <a:gd name="T44" fmla="*/ 2769 w 3875"/>
                <a:gd name="T45" fmla="*/ 674 h 3788"/>
                <a:gd name="T46" fmla="*/ 2761 w 3875"/>
                <a:gd name="T47" fmla="*/ 144 h 3788"/>
                <a:gd name="T48" fmla="*/ 2231 w 3875"/>
                <a:gd name="T49" fmla="*/ 152 h 3788"/>
                <a:gd name="T50" fmla="*/ 1007 w 3875"/>
                <a:gd name="T51" fmla="*/ 1413 h 3788"/>
                <a:gd name="T52" fmla="*/ 3141 w 3875"/>
                <a:gd name="T53" fmla="*/ 2139 h 3788"/>
                <a:gd name="T54" fmla="*/ 3508 w 3875"/>
                <a:gd name="T55" fmla="*/ 2246 h 3788"/>
                <a:gd name="T56" fmla="*/ 3592 w 3875"/>
                <a:gd name="T57" fmla="*/ 1924 h 3788"/>
                <a:gd name="T58" fmla="*/ 2846 w 3875"/>
                <a:gd name="T59" fmla="*/ 268 h 3788"/>
                <a:gd name="T60" fmla="*/ 3141 w 3875"/>
                <a:gd name="T61" fmla="*/ 2139 h 3788"/>
                <a:gd name="T62" fmla="*/ 2575 w 3875"/>
                <a:gd name="T63" fmla="*/ 874 h 3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75" h="3788">
                  <a:moveTo>
                    <a:pt x="3549" y="2212"/>
                  </a:moveTo>
                  <a:cubicBezTo>
                    <a:pt x="3875" y="2538"/>
                    <a:pt x="3875" y="2538"/>
                    <a:pt x="3875" y="2538"/>
                  </a:cubicBezTo>
                  <a:cubicBezTo>
                    <a:pt x="3875" y="2913"/>
                    <a:pt x="3875" y="2913"/>
                    <a:pt x="3875" y="2913"/>
                  </a:cubicBezTo>
                  <a:moveTo>
                    <a:pt x="3195" y="2218"/>
                  </a:moveTo>
                  <a:cubicBezTo>
                    <a:pt x="2875" y="2538"/>
                    <a:pt x="2875" y="2538"/>
                    <a:pt x="2875" y="2538"/>
                  </a:cubicBezTo>
                  <a:cubicBezTo>
                    <a:pt x="2875" y="2913"/>
                    <a:pt x="2875" y="2913"/>
                    <a:pt x="2875" y="2913"/>
                  </a:cubicBezTo>
                  <a:moveTo>
                    <a:pt x="1000" y="1413"/>
                  </a:moveTo>
                  <a:cubicBezTo>
                    <a:pt x="655" y="1413"/>
                    <a:pt x="375" y="1693"/>
                    <a:pt x="375" y="2038"/>
                  </a:cubicBezTo>
                  <a:cubicBezTo>
                    <a:pt x="375" y="3788"/>
                    <a:pt x="375" y="3788"/>
                    <a:pt x="375" y="3788"/>
                  </a:cubicBezTo>
                  <a:cubicBezTo>
                    <a:pt x="1625" y="3788"/>
                    <a:pt x="1625" y="3788"/>
                    <a:pt x="1625" y="3788"/>
                  </a:cubicBezTo>
                  <a:cubicBezTo>
                    <a:pt x="1625" y="2038"/>
                    <a:pt x="1625" y="2038"/>
                    <a:pt x="1625" y="2038"/>
                  </a:cubicBezTo>
                  <a:cubicBezTo>
                    <a:pt x="1625" y="1693"/>
                    <a:pt x="1345" y="1413"/>
                    <a:pt x="1000" y="1413"/>
                  </a:cubicBezTo>
                  <a:close/>
                  <a:moveTo>
                    <a:pt x="0" y="3788"/>
                  </a:moveTo>
                  <a:cubicBezTo>
                    <a:pt x="2000" y="3788"/>
                    <a:pt x="2000" y="3788"/>
                    <a:pt x="2000" y="3788"/>
                  </a:cubicBezTo>
                  <a:moveTo>
                    <a:pt x="1000" y="2038"/>
                  </a:moveTo>
                  <a:cubicBezTo>
                    <a:pt x="931" y="2038"/>
                    <a:pt x="875" y="2094"/>
                    <a:pt x="875" y="2163"/>
                  </a:cubicBezTo>
                  <a:cubicBezTo>
                    <a:pt x="875" y="2232"/>
                    <a:pt x="931" y="2288"/>
                    <a:pt x="1000" y="2288"/>
                  </a:cubicBezTo>
                  <a:cubicBezTo>
                    <a:pt x="1069" y="2288"/>
                    <a:pt x="1125" y="2232"/>
                    <a:pt x="1125" y="2163"/>
                  </a:cubicBezTo>
                  <a:cubicBezTo>
                    <a:pt x="1125" y="2094"/>
                    <a:pt x="1069" y="2038"/>
                    <a:pt x="1000" y="2038"/>
                  </a:cubicBezTo>
                  <a:close/>
                  <a:moveTo>
                    <a:pt x="3054" y="1920"/>
                  </a:moveTo>
                  <a:cubicBezTo>
                    <a:pt x="3518" y="1722"/>
                    <a:pt x="3518" y="1722"/>
                    <a:pt x="3518" y="1722"/>
                  </a:cubicBezTo>
                  <a:moveTo>
                    <a:pt x="1604" y="1875"/>
                  </a:moveTo>
                  <a:cubicBezTo>
                    <a:pt x="2769" y="674"/>
                    <a:pt x="2769" y="674"/>
                    <a:pt x="2769" y="674"/>
                  </a:cubicBezTo>
                  <a:cubicBezTo>
                    <a:pt x="2913" y="526"/>
                    <a:pt x="2910" y="288"/>
                    <a:pt x="2761" y="144"/>
                  </a:cubicBezTo>
                  <a:cubicBezTo>
                    <a:pt x="2613" y="0"/>
                    <a:pt x="2375" y="3"/>
                    <a:pt x="2231" y="152"/>
                  </a:cubicBezTo>
                  <a:cubicBezTo>
                    <a:pt x="1007" y="1413"/>
                    <a:pt x="1007" y="1413"/>
                    <a:pt x="1007" y="1413"/>
                  </a:cubicBezTo>
                  <a:moveTo>
                    <a:pt x="3141" y="2139"/>
                  </a:moveTo>
                  <a:cubicBezTo>
                    <a:pt x="3202" y="2278"/>
                    <a:pt x="3375" y="2333"/>
                    <a:pt x="3508" y="2246"/>
                  </a:cubicBezTo>
                  <a:cubicBezTo>
                    <a:pt x="3612" y="2178"/>
                    <a:pt x="3643" y="2038"/>
                    <a:pt x="3592" y="1924"/>
                  </a:cubicBezTo>
                  <a:cubicBezTo>
                    <a:pt x="2846" y="268"/>
                    <a:pt x="2846" y="268"/>
                    <a:pt x="2846" y="268"/>
                  </a:cubicBezTo>
                  <a:moveTo>
                    <a:pt x="3141" y="2139"/>
                  </a:moveTo>
                  <a:cubicBezTo>
                    <a:pt x="2575" y="874"/>
                    <a:pt x="2575" y="874"/>
                    <a:pt x="2575" y="874"/>
                  </a:cubicBezTo>
                </a:path>
              </a:pathLst>
            </a:custGeom>
            <a:noFill/>
            <a:ln w="15875">
              <a:solidFill>
                <a:schemeClr val="tx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78727">
                <a:defRPr/>
              </a:pPr>
              <a:endParaRPr lang="en-US" sz="1730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09D9FD6-2BD3-4AC9-ADA6-78B4A71011ED}"/>
              </a:ext>
            </a:extLst>
          </p:cNvPr>
          <p:cNvGrpSpPr/>
          <p:nvPr/>
        </p:nvGrpSpPr>
        <p:grpSpPr>
          <a:xfrm>
            <a:off x="8738190" y="5893246"/>
            <a:ext cx="507144" cy="507144"/>
            <a:chOff x="7541281" y="1646534"/>
            <a:chExt cx="527686" cy="527686"/>
          </a:xfrm>
        </p:grpSpPr>
        <p:sp useBgFill="1">
          <p:nvSpPr>
            <p:cNvPr id="66" name="Oval 65">
              <a:extLst>
                <a:ext uri="{FF2B5EF4-FFF2-40B4-BE49-F238E27FC236}">
                  <a16:creationId xmlns:a16="http://schemas.microsoft.com/office/drawing/2014/main" id="{F471437A-2E58-4D2E-8734-60F086C81886}"/>
                </a:ext>
              </a:extLst>
            </p:cNvPr>
            <p:cNvSpPr/>
            <p:nvPr/>
          </p:nvSpPr>
          <p:spPr bwMode="auto">
            <a:xfrm rot="2700000">
              <a:off x="7541281" y="1646534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C7F05F43-1FB4-4978-97F7-6C3F80BF89AC}"/>
                </a:ext>
              </a:extLst>
            </p:cNvPr>
            <p:cNvGrpSpPr/>
            <p:nvPr/>
          </p:nvGrpSpPr>
          <p:grpSpPr>
            <a:xfrm>
              <a:off x="7633632" y="1841500"/>
              <a:ext cx="342986" cy="137754"/>
              <a:chOff x="11103157" y="4417749"/>
              <a:chExt cx="347337" cy="139502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A4DFF08-4DAD-43E7-91EE-F2981004D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3157" y="4417749"/>
                <a:ext cx="347337" cy="139502"/>
              </a:xfrm>
              <a:prstGeom prst="rect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8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69" name="Line 277">
                <a:extLst>
                  <a:ext uri="{FF2B5EF4-FFF2-40B4-BE49-F238E27FC236}">
                    <a16:creationId xmlns:a16="http://schemas.microsoft.com/office/drawing/2014/main" id="{F53DEA57-DF49-4952-94D5-490C0FF9C8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1103157" y="4488923"/>
                <a:ext cx="149469" cy="0"/>
              </a:xfrm>
              <a:prstGeom prst="lin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8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8A28CEB-75DC-4843-AA8B-C03B2953F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73624" y="4480383"/>
                <a:ext cx="12812" cy="14235"/>
              </a:xfrm>
              <a:prstGeom prst="ellipse">
                <a:avLst/>
              </a:prstGeom>
              <a:noFill/>
              <a:ln w="15875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865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 Semilight"/>
                </a:endParaRPr>
              </a:p>
            </p:txBody>
          </p:sp>
        </p:grp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79AAB8-6534-487F-BC77-09E8EA2EBDFF}"/>
              </a:ext>
            </a:extLst>
          </p:cNvPr>
          <p:cNvCxnSpPr/>
          <p:nvPr/>
        </p:nvCxnSpPr>
        <p:spPr>
          <a:xfrm>
            <a:off x="7604699" y="5583325"/>
            <a:ext cx="2789763" cy="0"/>
          </a:xfrm>
          <a:prstGeom prst="line">
            <a:avLst/>
          </a:prstGeom>
          <a:ln w="762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39877B7-8DB7-4F5A-AA36-9C122557B7E8}"/>
              </a:ext>
            </a:extLst>
          </p:cNvPr>
          <p:cNvSpPr/>
          <p:nvPr/>
        </p:nvSpPr>
        <p:spPr bwMode="auto">
          <a:xfrm flipV="1">
            <a:off x="9238888" y="4252429"/>
            <a:ext cx="2077370" cy="883257"/>
          </a:xfrm>
          <a:custGeom>
            <a:avLst/>
            <a:gdLst>
              <a:gd name="connsiteX0" fmla="*/ 2780439 w 5647350"/>
              <a:gd name="connsiteY0" fmla="*/ 3113116 h 3113116"/>
              <a:gd name="connsiteX1" fmla="*/ 4003228 w 5647350"/>
              <a:gd name="connsiteY1" fmla="*/ 2302597 h 3113116"/>
              <a:gd name="connsiteX2" fmla="*/ 4014578 w 5647350"/>
              <a:gd name="connsiteY2" fmla="*/ 2266034 h 3113116"/>
              <a:gd name="connsiteX3" fmla="*/ 4121367 w 5647350"/>
              <a:gd name="connsiteY3" fmla="*/ 2305119 h 3113116"/>
              <a:gd name="connsiteX4" fmla="*/ 4471137 w 5647350"/>
              <a:gd name="connsiteY4" fmla="*/ 2357999 h 3113116"/>
              <a:gd name="connsiteX5" fmla="*/ 5647350 w 5647350"/>
              <a:gd name="connsiteY5" fmla="*/ 1181786 h 3113116"/>
              <a:gd name="connsiteX6" fmla="*/ 4591398 w 5647350"/>
              <a:gd name="connsiteY6" fmla="*/ 11645 h 3113116"/>
              <a:gd name="connsiteX7" fmla="*/ 4501659 w 5647350"/>
              <a:gd name="connsiteY7" fmla="*/ 7114 h 3113116"/>
              <a:gd name="connsiteX8" fmla="*/ 4452514 w 5647350"/>
              <a:gd name="connsiteY8" fmla="*/ 2160 h 3113116"/>
              <a:gd name="connsiteX9" fmla="*/ 661901 w 5647350"/>
              <a:gd name="connsiteY9" fmla="*/ 2161 h 3113116"/>
              <a:gd name="connsiteX10" fmla="*/ 606779 w 5647350"/>
              <a:gd name="connsiteY10" fmla="*/ 0 h 3113116"/>
              <a:gd name="connsiteX11" fmla="*/ 477910 w 5647350"/>
              <a:gd name="connsiteY11" fmla="*/ 20972 h 3113116"/>
              <a:gd name="connsiteX12" fmla="*/ 22123 w 5647350"/>
              <a:gd name="connsiteY12" fmla="*/ 810419 h 3113116"/>
              <a:gd name="connsiteX13" fmla="*/ 682701 w 5647350"/>
              <a:gd name="connsiteY13" fmla="*/ 1287178 h 3113116"/>
              <a:gd name="connsiteX14" fmla="*/ 731822 w 5647350"/>
              <a:gd name="connsiteY14" fmla="*/ 1279184 h 3113116"/>
              <a:gd name="connsiteX15" fmla="*/ 718255 w 5647350"/>
              <a:gd name="connsiteY15" fmla="*/ 1360043 h 3113116"/>
              <a:gd name="connsiteX16" fmla="*/ 818090 w 5647350"/>
              <a:gd name="connsiteY16" fmla="*/ 1791984 h 3113116"/>
              <a:gd name="connsiteX17" fmla="*/ 1422047 w 5647350"/>
              <a:gd name="connsiteY17" fmla="*/ 2169387 h 3113116"/>
              <a:gd name="connsiteX18" fmla="*/ 1509532 w 5647350"/>
              <a:gd name="connsiteY18" fmla="*/ 2167085 h 3113116"/>
              <a:gd name="connsiteX19" fmla="*/ 1513025 w 5647350"/>
              <a:gd name="connsiteY19" fmla="*/ 2180671 h 3113116"/>
              <a:gd name="connsiteX20" fmla="*/ 2780439 w 5647350"/>
              <a:gd name="connsiteY20" fmla="*/ 3113116 h 3113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647350" h="3113116">
                <a:moveTo>
                  <a:pt x="2780439" y="3113116"/>
                </a:moveTo>
                <a:cubicBezTo>
                  <a:pt x="3330132" y="3113116"/>
                  <a:pt x="3801767" y="2778905"/>
                  <a:pt x="4003228" y="2302597"/>
                </a:cubicBezTo>
                <a:lnTo>
                  <a:pt x="4014578" y="2266034"/>
                </a:lnTo>
                <a:lnTo>
                  <a:pt x="4121367" y="2305119"/>
                </a:lnTo>
                <a:cubicBezTo>
                  <a:pt x="4231860" y="2339485"/>
                  <a:pt x="4349336" y="2357999"/>
                  <a:pt x="4471137" y="2357999"/>
                </a:cubicBezTo>
                <a:cubicBezTo>
                  <a:pt x="5120742" y="2357999"/>
                  <a:pt x="5647350" y="1831391"/>
                  <a:pt x="5647350" y="1181786"/>
                </a:cubicBezTo>
                <a:cubicBezTo>
                  <a:pt x="5647350" y="572781"/>
                  <a:pt x="5184511" y="71879"/>
                  <a:pt x="4591398" y="11645"/>
                </a:cubicBezTo>
                <a:lnTo>
                  <a:pt x="4501659" y="7114"/>
                </a:lnTo>
                <a:lnTo>
                  <a:pt x="4452514" y="2160"/>
                </a:lnTo>
                <a:lnTo>
                  <a:pt x="661901" y="2161"/>
                </a:lnTo>
                <a:lnTo>
                  <a:pt x="606779" y="0"/>
                </a:lnTo>
                <a:cubicBezTo>
                  <a:pt x="564026" y="2566"/>
                  <a:pt x="520893" y="9455"/>
                  <a:pt x="477910" y="20972"/>
                </a:cubicBezTo>
                <a:cubicBezTo>
                  <a:pt x="134048" y="113110"/>
                  <a:pt x="-70014" y="466557"/>
                  <a:pt x="22123" y="810419"/>
                </a:cubicBezTo>
                <a:cubicBezTo>
                  <a:pt x="102744" y="1111298"/>
                  <a:pt x="383429" y="1305143"/>
                  <a:pt x="682701" y="1287178"/>
                </a:cubicBezTo>
                <a:lnTo>
                  <a:pt x="731822" y="1279184"/>
                </a:lnTo>
                <a:lnTo>
                  <a:pt x="718255" y="1360043"/>
                </a:lnTo>
                <a:cubicBezTo>
                  <a:pt x="707958" y="1505742"/>
                  <a:pt x="739562" y="1655971"/>
                  <a:pt x="818090" y="1791984"/>
                </a:cubicBezTo>
                <a:cubicBezTo>
                  <a:pt x="948969" y="2018674"/>
                  <a:pt x="1179216" y="2152226"/>
                  <a:pt x="1422047" y="2169387"/>
                </a:cubicBezTo>
                <a:lnTo>
                  <a:pt x="1509532" y="2167085"/>
                </a:lnTo>
                <a:lnTo>
                  <a:pt x="1513025" y="2180671"/>
                </a:lnTo>
                <a:cubicBezTo>
                  <a:pt x="1681048" y="2720882"/>
                  <a:pt x="2184939" y="3113116"/>
                  <a:pt x="2780439" y="3113116"/>
                </a:cubicBezTo>
                <a:close/>
              </a:path>
            </a:pathLst>
          </a:custGeom>
          <a:solidFill>
            <a:schemeClr val="bg1"/>
          </a:solidFill>
          <a:ln w="22225" cap="flat">
            <a:solidFill>
              <a:schemeClr val="tx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7880" tIns="43940" rIns="87880" bIns="43940" numCol="1" anchor="t" anchorCtr="0" compatLnSpc="1">
            <a:prstTxWarp prst="textNoShape">
              <a:avLst/>
            </a:prstTxWarp>
          </a:bodyPr>
          <a:lstStyle/>
          <a:p>
            <a:pPr algn="ctr" defTabSz="878727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9B31B2C-E842-4438-AB1E-CA45B182332F}"/>
              </a:ext>
            </a:extLst>
          </p:cNvPr>
          <p:cNvCxnSpPr/>
          <p:nvPr/>
        </p:nvCxnSpPr>
        <p:spPr>
          <a:xfrm>
            <a:off x="9718656" y="5146431"/>
            <a:ext cx="0" cy="40193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013B38-91FF-42A6-BFE7-6B4920AB0DD8}"/>
              </a:ext>
            </a:extLst>
          </p:cNvPr>
          <p:cNvCxnSpPr>
            <a:stCxn id="45" idx="1"/>
          </p:cNvCxnSpPr>
          <p:nvPr/>
        </p:nvCxnSpPr>
        <p:spPr>
          <a:xfrm flipV="1">
            <a:off x="8402559" y="5598194"/>
            <a:ext cx="4107" cy="30836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D937289-4DA4-464D-8C38-B33A5D162C32}"/>
              </a:ext>
            </a:extLst>
          </p:cNvPr>
          <p:cNvCxnSpPr/>
          <p:nvPr/>
        </p:nvCxnSpPr>
        <p:spPr>
          <a:xfrm flipV="1">
            <a:off x="8991223" y="5585670"/>
            <a:ext cx="4107" cy="30836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10A0DF6-3F0E-41E9-99C9-A9F45E04E337}"/>
              </a:ext>
            </a:extLst>
          </p:cNvPr>
          <p:cNvCxnSpPr/>
          <p:nvPr/>
        </p:nvCxnSpPr>
        <p:spPr>
          <a:xfrm flipV="1">
            <a:off x="9585792" y="5598194"/>
            <a:ext cx="4107" cy="30836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E10B4D5C-E265-4B87-9A17-E00BE8A5F3BC}"/>
              </a:ext>
            </a:extLst>
          </p:cNvPr>
          <p:cNvGrpSpPr/>
          <p:nvPr/>
        </p:nvGrpSpPr>
        <p:grpSpPr>
          <a:xfrm>
            <a:off x="6786084" y="24387"/>
            <a:ext cx="1417437" cy="1148893"/>
            <a:chOff x="6786084" y="24387"/>
            <a:chExt cx="1417437" cy="1148893"/>
          </a:xfrm>
        </p:grpSpPr>
        <p:sp>
          <p:nvSpPr>
            <p:cNvPr id="152" name="Freeform 41">
              <a:extLst>
                <a:ext uri="{FF2B5EF4-FFF2-40B4-BE49-F238E27FC236}">
                  <a16:creationId xmlns:a16="http://schemas.microsoft.com/office/drawing/2014/main" id="{9869635C-8C38-485D-8C76-7162730753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86084" y="24387"/>
              <a:ext cx="1417437" cy="1148893"/>
            </a:xfrm>
            <a:custGeom>
              <a:avLst/>
              <a:gdLst>
                <a:gd name="T0" fmla="*/ 208 w 208"/>
                <a:gd name="T1" fmla="*/ 54 h 130"/>
                <a:gd name="T2" fmla="*/ 208 w 208"/>
                <a:gd name="T3" fmla="*/ 130 h 130"/>
                <a:gd name="T4" fmla="*/ 0 w 208"/>
                <a:gd name="T5" fmla="*/ 130 h 130"/>
                <a:gd name="T6" fmla="*/ 0 w 208"/>
                <a:gd name="T7" fmla="*/ 54 h 130"/>
                <a:gd name="T8" fmla="*/ 40 w 208"/>
                <a:gd name="T9" fmla="*/ 24 h 130"/>
                <a:gd name="T10" fmla="*/ 40 w 208"/>
                <a:gd name="T11" fmla="*/ 54 h 130"/>
                <a:gd name="T12" fmla="*/ 85 w 208"/>
                <a:gd name="T13" fmla="*/ 24 h 130"/>
                <a:gd name="T14" fmla="*/ 85 w 208"/>
                <a:gd name="T15" fmla="*/ 54 h 130"/>
                <a:gd name="T16" fmla="*/ 208 w 208"/>
                <a:gd name="T17" fmla="*/ 54 h 130"/>
                <a:gd name="T18" fmla="*/ 163 w 208"/>
                <a:gd name="T19" fmla="*/ 54 h 130"/>
                <a:gd name="T20" fmla="*/ 153 w 208"/>
                <a:gd name="T21" fmla="*/ 0 h 130"/>
                <a:gd name="T22" fmla="*/ 144 w 208"/>
                <a:gd name="T23" fmla="*/ 0 h 130"/>
                <a:gd name="T24" fmla="*/ 136 w 208"/>
                <a:gd name="T25" fmla="*/ 54 h 130"/>
                <a:gd name="T26" fmla="*/ 200 w 208"/>
                <a:gd name="T27" fmla="*/ 54 h 130"/>
                <a:gd name="T28" fmla="*/ 189 w 208"/>
                <a:gd name="T29" fmla="*/ 0 h 130"/>
                <a:gd name="T30" fmla="*/ 180 w 208"/>
                <a:gd name="T31" fmla="*/ 0 h 130"/>
                <a:gd name="T32" fmla="*/ 171 w 208"/>
                <a:gd name="T33" fmla="*/ 54 h 130"/>
                <a:gd name="T34" fmla="*/ 30 w 208"/>
                <a:gd name="T35" fmla="*/ 77 h 130"/>
                <a:gd name="T36" fmla="*/ 19 w 208"/>
                <a:gd name="T37" fmla="*/ 77 h 130"/>
                <a:gd name="T38" fmla="*/ 19 w 208"/>
                <a:gd name="T39" fmla="*/ 88 h 130"/>
                <a:gd name="T40" fmla="*/ 30 w 208"/>
                <a:gd name="T41" fmla="*/ 88 h 130"/>
                <a:gd name="T42" fmla="*/ 30 w 208"/>
                <a:gd name="T43" fmla="*/ 77 h 130"/>
                <a:gd name="T44" fmla="*/ 69 w 208"/>
                <a:gd name="T45" fmla="*/ 77 h 130"/>
                <a:gd name="T46" fmla="*/ 59 w 208"/>
                <a:gd name="T47" fmla="*/ 77 h 130"/>
                <a:gd name="T48" fmla="*/ 59 w 208"/>
                <a:gd name="T49" fmla="*/ 88 h 130"/>
                <a:gd name="T50" fmla="*/ 69 w 208"/>
                <a:gd name="T51" fmla="*/ 88 h 130"/>
                <a:gd name="T52" fmla="*/ 69 w 208"/>
                <a:gd name="T53" fmla="*/ 77 h 130"/>
                <a:gd name="T54" fmla="*/ 109 w 208"/>
                <a:gd name="T55" fmla="*/ 77 h 130"/>
                <a:gd name="T56" fmla="*/ 99 w 208"/>
                <a:gd name="T57" fmla="*/ 77 h 130"/>
                <a:gd name="T58" fmla="*/ 99 w 208"/>
                <a:gd name="T59" fmla="*/ 88 h 130"/>
                <a:gd name="T60" fmla="*/ 109 w 208"/>
                <a:gd name="T61" fmla="*/ 88 h 130"/>
                <a:gd name="T62" fmla="*/ 109 w 208"/>
                <a:gd name="T63" fmla="*/ 77 h 130"/>
                <a:gd name="T64" fmla="*/ 149 w 208"/>
                <a:gd name="T65" fmla="*/ 77 h 130"/>
                <a:gd name="T66" fmla="*/ 139 w 208"/>
                <a:gd name="T67" fmla="*/ 77 h 130"/>
                <a:gd name="T68" fmla="*/ 139 w 208"/>
                <a:gd name="T69" fmla="*/ 88 h 130"/>
                <a:gd name="T70" fmla="*/ 149 w 208"/>
                <a:gd name="T71" fmla="*/ 88 h 130"/>
                <a:gd name="T72" fmla="*/ 149 w 208"/>
                <a:gd name="T73" fmla="*/ 77 h 130"/>
                <a:gd name="T74" fmla="*/ 189 w 208"/>
                <a:gd name="T75" fmla="*/ 77 h 130"/>
                <a:gd name="T76" fmla="*/ 179 w 208"/>
                <a:gd name="T77" fmla="*/ 77 h 130"/>
                <a:gd name="T78" fmla="*/ 179 w 208"/>
                <a:gd name="T79" fmla="*/ 88 h 130"/>
                <a:gd name="T80" fmla="*/ 189 w 208"/>
                <a:gd name="T81" fmla="*/ 88 h 130"/>
                <a:gd name="T82" fmla="*/ 189 w 208"/>
                <a:gd name="T83" fmla="*/ 77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8" h="130">
                  <a:moveTo>
                    <a:pt x="208" y="54"/>
                  </a:moveTo>
                  <a:lnTo>
                    <a:pt x="208" y="130"/>
                  </a:lnTo>
                  <a:lnTo>
                    <a:pt x="0" y="130"/>
                  </a:lnTo>
                  <a:lnTo>
                    <a:pt x="0" y="54"/>
                  </a:lnTo>
                  <a:lnTo>
                    <a:pt x="40" y="24"/>
                  </a:lnTo>
                  <a:lnTo>
                    <a:pt x="40" y="54"/>
                  </a:lnTo>
                  <a:lnTo>
                    <a:pt x="85" y="24"/>
                  </a:lnTo>
                  <a:lnTo>
                    <a:pt x="85" y="54"/>
                  </a:lnTo>
                  <a:lnTo>
                    <a:pt x="208" y="54"/>
                  </a:lnTo>
                  <a:moveTo>
                    <a:pt x="163" y="54"/>
                  </a:moveTo>
                  <a:lnTo>
                    <a:pt x="153" y="0"/>
                  </a:lnTo>
                  <a:lnTo>
                    <a:pt x="144" y="0"/>
                  </a:lnTo>
                  <a:lnTo>
                    <a:pt x="136" y="54"/>
                  </a:lnTo>
                  <a:moveTo>
                    <a:pt x="200" y="54"/>
                  </a:moveTo>
                  <a:lnTo>
                    <a:pt x="189" y="0"/>
                  </a:lnTo>
                  <a:lnTo>
                    <a:pt x="180" y="0"/>
                  </a:lnTo>
                  <a:lnTo>
                    <a:pt x="171" y="54"/>
                  </a:lnTo>
                  <a:moveTo>
                    <a:pt x="30" y="77"/>
                  </a:moveTo>
                  <a:lnTo>
                    <a:pt x="19" y="77"/>
                  </a:lnTo>
                  <a:lnTo>
                    <a:pt x="19" y="88"/>
                  </a:lnTo>
                  <a:lnTo>
                    <a:pt x="30" y="88"/>
                  </a:lnTo>
                  <a:lnTo>
                    <a:pt x="30" y="77"/>
                  </a:lnTo>
                  <a:moveTo>
                    <a:pt x="69" y="77"/>
                  </a:moveTo>
                  <a:lnTo>
                    <a:pt x="59" y="77"/>
                  </a:lnTo>
                  <a:lnTo>
                    <a:pt x="59" y="88"/>
                  </a:lnTo>
                  <a:lnTo>
                    <a:pt x="69" y="88"/>
                  </a:lnTo>
                  <a:lnTo>
                    <a:pt x="69" y="77"/>
                  </a:lnTo>
                  <a:moveTo>
                    <a:pt x="109" y="77"/>
                  </a:moveTo>
                  <a:lnTo>
                    <a:pt x="99" y="77"/>
                  </a:lnTo>
                  <a:lnTo>
                    <a:pt x="99" y="88"/>
                  </a:lnTo>
                  <a:lnTo>
                    <a:pt x="109" y="88"/>
                  </a:lnTo>
                  <a:lnTo>
                    <a:pt x="109" y="77"/>
                  </a:lnTo>
                  <a:moveTo>
                    <a:pt x="149" y="77"/>
                  </a:moveTo>
                  <a:lnTo>
                    <a:pt x="139" y="77"/>
                  </a:lnTo>
                  <a:lnTo>
                    <a:pt x="139" y="88"/>
                  </a:lnTo>
                  <a:lnTo>
                    <a:pt x="149" y="88"/>
                  </a:lnTo>
                  <a:lnTo>
                    <a:pt x="149" y="77"/>
                  </a:lnTo>
                  <a:moveTo>
                    <a:pt x="189" y="77"/>
                  </a:moveTo>
                  <a:lnTo>
                    <a:pt x="179" y="77"/>
                  </a:lnTo>
                  <a:lnTo>
                    <a:pt x="179" y="88"/>
                  </a:lnTo>
                  <a:lnTo>
                    <a:pt x="189" y="88"/>
                  </a:lnTo>
                  <a:lnTo>
                    <a:pt x="189" y="77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7880" tIns="43940" rIns="87880" bIns="43940" numCol="1" anchor="t" anchorCtr="0" compatLnSpc="1">
              <a:prstTxWarp prst="textNoShape">
                <a:avLst/>
              </a:prstTxWarp>
            </a:bodyPr>
            <a:lstStyle/>
            <a:p>
              <a:pPr defTabSz="896354">
                <a:defRPr/>
              </a:pPr>
              <a:endParaRPr lang="en-US" sz="865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EC7D8962-9A77-4CB5-BDBF-E8EAA1969465}"/>
                </a:ext>
              </a:extLst>
            </p:cNvPr>
            <p:cNvSpPr/>
            <p:nvPr/>
          </p:nvSpPr>
          <p:spPr bwMode="auto">
            <a:xfrm>
              <a:off x="6863140" y="680385"/>
              <a:ext cx="1250548" cy="1846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AEF7D05B-E56B-49FD-A449-2985D50A064A}"/>
              </a:ext>
            </a:extLst>
          </p:cNvPr>
          <p:cNvGrpSpPr/>
          <p:nvPr/>
        </p:nvGrpSpPr>
        <p:grpSpPr>
          <a:xfrm>
            <a:off x="10095011" y="5868813"/>
            <a:ext cx="696191" cy="608909"/>
            <a:chOff x="7921752" y="2449116"/>
            <a:chExt cx="1828800" cy="1916638"/>
          </a:xfrm>
        </p:grpSpPr>
        <p:pic>
          <p:nvPicPr>
            <p:cNvPr id="117" name="Picture 11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AC7AB38-749A-489B-9086-5ED86B5CB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2889544"/>
              <a:ext cx="1828800" cy="353568"/>
            </a:xfrm>
            <a:prstGeom prst="rect">
              <a:avLst/>
            </a:prstGeom>
          </p:spPr>
        </p:pic>
        <p:pic>
          <p:nvPicPr>
            <p:cNvPr id="119" name="Picture 11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82DC8408-C6F6-48B4-A9A7-E0BD9C28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3263758"/>
              <a:ext cx="1828800" cy="353568"/>
            </a:xfrm>
            <a:prstGeom prst="rect">
              <a:avLst/>
            </a:prstGeom>
          </p:spPr>
        </p:pic>
        <p:pic>
          <p:nvPicPr>
            <p:cNvPr id="120" name="Picture 11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B55F69A-616A-46E8-A340-3E1DDEC1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3637972"/>
              <a:ext cx="1828800" cy="353568"/>
            </a:xfrm>
            <a:prstGeom prst="rect">
              <a:avLst/>
            </a:prstGeom>
          </p:spPr>
        </p:pic>
        <p:pic>
          <p:nvPicPr>
            <p:cNvPr id="122" name="Picture 12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973E27-76B9-4592-BF49-6821F120C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4012186"/>
              <a:ext cx="1828800" cy="353568"/>
            </a:xfrm>
            <a:prstGeom prst="rect">
              <a:avLst/>
            </a:prstGeom>
          </p:spPr>
        </p:pic>
        <p:pic>
          <p:nvPicPr>
            <p:cNvPr id="123" name="Picture 12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C8C6970-3A66-4ACE-8E54-F6C16FE54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2647765"/>
              <a:ext cx="1828800" cy="178003"/>
            </a:xfrm>
            <a:prstGeom prst="rect">
              <a:avLst/>
            </a:prstGeom>
          </p:spPr>
        </p:pic>
        <p:pic>
          <p:nvPicPr>
            <p:cNvPr id="124" name="Picture 12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5927C2F-C7DB-454B-B4AE-F8C84C2D5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752" y="2449116"/>
              <a:ext cx="1828800" cy="178003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CE4FA2-5AE6-447C-89EF-62A2B213C35B}"/>
              </a:ext>
            </a:extLst>
          </p:cNvPr>
          <p:cNvCxnSpPr/>
          <p:nvPr/>
        </p:nvCxnSpPr>
        <p:spPr>
          <a:xfrm>
            <a:off x="10206893" y="5615137"/>
            <a:ext cx="0" cy="27323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DEA9E1-FBB7-476A-BDC7-B06BC338FA9A}"/>
              </a:ext>
            </a:extLst>
          </p:cNvPr>
          <p:cNvCxnSpPr>
            <a:cxnSpLocks/>
          </p:cNvCxnSpPr>
          <p:nvPr/>
        </p:nvCxnSpPr>
        <p:spPr>
          <a:xfrm flipH="1">
            <a:off x="8517966" y="1623789"/>
            <a:ext cx="118251" cy="48224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B432875-E49A-46F2-8E4E-4882EC3CA6D6}"/>
              </a:ext>
            </a:extLst>
          </p:cNvPr>
          <p:cNvCxnSpPr>
            <a:cxnSpLocks/>
          </p:cNvCxnSpPr>
          <p:nvPr/>
        </p:nvCxnSpPr>
        <p:spPr>
          <a:xfrm>
            <a:off x="8636217" y="1623789"/>
            <a:ext cx="63936" cy="48224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BCF3E44-5D85-4B7F-BE2A-20F1C779073D}"/>
              </a:ext>
            </a:extLst>
          </p:cNvPr>
          <p:cNvCxnSpPr>
            <a:cxnSpLocks/>
          </p:cNvCxnSpPr>
          <p:nvPr/>
        </p:nvCxnSpPr>
        <p:spPr>
          <a:xfrm>
            <a:off x="8594018" y="1809921"/>
            <a:ext cx="65314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A6B64EE-84CA-4DCB-AC1C-4CC7FC47B44C}"/>
              </a:ext>
            </a:extLst>
          </p:cNvPr>
          <p:cNvCxnSpPr>
            <a:cxnSpLocks/>
          </p:cNvCxnSpPr>
          <p:nvPr/>
        </p:nvCxnSpPr>
        <p:spPr>
          <a:xfrm>
            <a:off x="8561361" y="1917418"/>
            <a:ext cx="108857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6A3D89D6-187A-457B-999C-1D83A82BFA03}"/>
              </a:ext>
            </a:extLst>
          </p:cNvPr>
          <p:cNvCxnSpPr>
            <a:cxnSpLocks/>
          </p:cNvCxnSpPr>
          <p:nvPr/>
        </p:nvCxnSpPr>
        <p:spPr>
          <a:xfrm>
            <a:off x="8539589" y="2016751"/>
            <a:ext cx="151039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A80F38DE-58F4-4876-BF87-DC3BD04A0C64}"/>
              </a:ext>
            </a:extLst>
          </p:cNvPr>
          <p:cNvSpPr/>
          <p:nvPr/>
        </p:nvSpPr>
        <p:spPr bwMode="auto">
          <a:xfrm>
            <a:off x="8613357" y="1593265"/>
            <a:ext cx="45719" cy="4655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A80268C-6A22-418F-8C6D-DE06560B4C25}"/>
              </a:ext>
            </a:extLst>
          </p:cNvPr>
          <p:cNvCxnSpPr>
            <a:cxnSpLocks/>
            <a:stCxn id="138" idx="1"/>
          </p:cNvCxnSpPr>
          <p:nvPr/>
        </p:nvCxnSpPr>
        <p:spPr>
          <a:xfrm flipH="1" flipV="1">
            <a:off x="8550476" y="1533698"/>
            <a:ext cx="61446" cy="5736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D20ED8B-5FFB-471B-A09E-584EA1AA5C64}"/>
              </a:ext>
            </a:extLst>
          </p:cNvPr>
          <p:cNvCxnSpPr>
            <a:cxnSpLocks/>
            <a:endCxn id="138" idx="7"/>
          </p:cNvCxnSpPr>
          <p:nvPr/>
        </p:nvCxnSpPr>
        <p:spPr>
          <a:xfrm flipH="1">
            <a:off x="8660800" y="1538560"/>
            <a:ext cx="51115" cy="5249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9D77D48-2B82-4CBF-9781-327BDFCD14A6}"/>
              </a:ext>
            </a:extLst>
          </p:cNvPr>
          <p:cNvCxnSpPr>
            <a:cxnSpLocks/>
            <a:endCxn id="138" idx="0"/>
          </p:cNvCxnSpPr>
          <p:nvPr/>
        </p:nvCxnSpPr>
        <p:spPr>
          <a:xfrm>
            <a:off x="8636361" y="1511642"/>
            <a:ext cx="0" cy="6917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A364270-E636-4F21-9F4D-FBD0EBA367A9}"/>
              </a:ext>
            </a:extLst>
          </p:cNvPr>
          <p:cNvCxnSpPr>
            <a:stCxn id="112" idx="5"/>
          </p:cNvCxnSpPr>
          <p:nvPr/>
        </p:nvCxnSpPr>
        <p:spPr>
          <a:xfrm flipH="1">
            <a:off x="8659076" y="635512"/>
            <a:ext cx="186465" cy="78724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6FFE961-6A88-4D38-AD19-69607CE95BCF}"/>
              </a:ext>
            </a:extLst>
          </p:cNvPr>
          <p:cNvCxnSpPr>
            <a:cxnSpLocks/>
            <a:stCxn id="84" idx="3"/>
          </p:cNvCxnSpPr>
          <p:nvPr/>
        </p:nvCxnSpPr>
        <p:spPr>
          <a:xfrm flipH="1">
            <a:off x="8765373" y="1424690"/>
            <a:ext cx="333325" cy="120391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9134A789-580B-4BBD-AAB0-1F2BCC135517}"/>
              </a:ext>
            </a:extLst>
          </p:cNvPr>
          <p:cNvCxnSpPr>
            <a:cxnSpLocks/>
            <a:stCxn id="109" idx="7"/>
          </p:cNvCxnSpPr>
          <p:nvPr/>
        </p:nvCxnSpPr>
        <p:spPr>
          <a:xfrm flipH="1">
            <a:off x="8775009" y="1574456"/>
            <a:ext cx="943647" cy="2289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673989E-14F4-42BD-A641-793074D0ADF5}"/>
              </a:ext>
            </a:extLst>
          </p:cNvPr>
          <p:cNvCxnSpPr>
            <a:cxnSpLocks/>
            <a:stCxn id="11" idx="6"/>
          </p:cNvCxnSpPr>
          <p:nvPr/>
        </p:nvCxnSpPr>
        <p:spPr>
          <a:xfrm flipH="1">
            <a:off x="8690628" y="1106123"/>
            <a:ext cx="335240" cy="365247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32F8A7A-9E3D-49B1-9FBE-D59B603CC36B}"/>
              </a:ext>
            </a:extLst>
          </p:cNvPr>
          <p:cNvCxnSpPr>
            <a:cxnSpLocks/>
          </p:cNvCxnSpPr>
          <p:nvPr/>
        </p:nvCxnSpPr>
        <p:spPr>
          <a:xfrm flipH="1">
            <a:off x="6832919" y="1917418"/>
            <a:ext cx="1510785" cy="407958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16E33F69-CFA4-44FC-B891-F51F2A46352A}"/>
              </a:ext>
            </a:extLst>
          </p:cNvPr>
          <p:cNvCxnSpPr>
            <a:cxnSpLocks/>
          </p:cNvCxnSpPr>
          <p:nvPr/>
        </p:nvCxnSpPr>
        <p:spPr>
          <a:xfrm flipH="1">
            <a:off x="6531058" y="1301598"/>
            <a:ext cx="631743" cy="73561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4C792FFA-96DA-43BB-A6A4-A2488CC7A6BC}"/>
              </a:ext>
            </a:extLst>
          </p:cNvPr>
          <p:cNvCxnSpPr>
            <a:cxnSpLocks/>
          </p:cNvCxnSpPr>
          <p:nvPr/>
        </p:nvCxnSpPr>
        <p:spPr>
          <a:xfrm flipH="1" flipV="1">
            <a:off x="2842953" y="4873271"/>
            <a:ext cx="5118894" cy="474131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5A155674-E7F3-4A2D-9DBD-6D29D984A745}"/>
              </a:ext>
            </a:extLst>
          </p:cNvPr>
          <p:cNvCxnSpPr>
            <a:cxnSpLocks/>
          </p:cNvCxnSpPr>
          <p:nvPr/>
        </p:nvCxnSpPr>
        <p:spPr>
          <a:xfrm>
            <a:off x="6967664" y="1000539"/>
            <a:ext cx="1098704" cy="0"/>
          </a:xfrm>
          <a:prstGeom prst="line">
            <a:avLst/>
          </a:prstGeom>
          <a:ln w="762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itle 202">
            <a:extLst>
              <a:ext uri="{FF2B5EF4-FFF2-40B4-BE49-F238E27FC236}">
                <a16:creationId xmlns:a16="http://schemas.microsoft.com/office/drawing/2014/main" id="{DE827990-E233-45C0-B0A5-2C453F6EC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pc="-100" dirty="0">
                <a:latin typeface="Segoe UI Light"/>
              </a:rPr>
              <a:t>Azure Point-to-site VPN</a:t>
            </a:r>
            <a:endParaRPr lang="en-US" dirty="0"/>
          </a:p>
        </p:txBody>
      </p:sp>
      <p:sp>
        <p:nvSpPr>
          <p:cNvPr id="204" name="Text Placeholder 203">
            <a:extLst>
              <a:ext uri="{FF2B5EF4-FFF2-40B4-BE49-F238E27FC236}">
                <a16:creationId xmlns:a16="http://schemas.microsoft.com/office/drawing/2014/main" id="{5CEFA18C-108C-469D-92CD-0D35FDB1B4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63081"/>
            <a:ext cx="5801252" cy="677108"/>
          </a:xfrm>
          <a:solidFill>
            <a:srgbClr val="E6E6E6">
              <a:alpha val="89000"/>
            </a:srgbClr>
          </a:solidFill>
        </p:spPr>
        <p:txBody>
          <a:bodyPr numCol="1"/>
          <a:lstStyle/>
          <a:p>
            <a:r>
              <a:rPr lang="en-US" sz="2000" dirty="0"/>
              <a:t>Point-to-site for client </a:t>
            </a:r>
            <a:r>
              <a:rPr lang="en-US" sz="2000" b="1" i="1" dirty="0"/>
              <a:t>and servers</a:t>
            </a:r>
          </a:p>
          <a:p>
            <a:r>
              <a:rPr lang="en-US" sz="2000" dirty="0"/>
              <a:t>Azure NIC in Windows Admin Center makes it easy!</a:t>
            </a:r>
          </a:p>
        </p:txBody>
      </p:sp>
      <p:pic>
        <p:nvPicPr>
          <p:cNvPr id="209" name="Picture 20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A7B4C7D-0E6C-4731-8ACF-A259D1FB95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3430" b="33002"/>
          <a:stretch/>
        </p:blipFill>
        <p:spPr>
          <a:xfrm>
            <a:off x="172396" y="4977469"/>
            <a:ext cx="4006859" cy="756561"/>
          </a:xfrm>
          <a:prstGeom prst="rect">
            <a:avLst/>
          </a:prstGeom>
        </p:spPr>
      </p:pic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3CB4D5B7-8B5A-4CEE-B38D-D1A23571A405}"/>
              </a:ext>
            </a:extLst>
          </p:cNvPr>
          <p:cNvCxnSpPr>
            <a:cxnSpLocks/>
          </p:cNvCxnSpPr>
          <p:nvPr/>
        </p:nvCxnSpPr>
        <p:spPr>
          <a:xfrm>
            <a:off x="1701203" y="4160536"/>
            <a:ext cx="736533" cy="0"/>
          </a:xfrm>
          <a:prstGeom prst="line">
            <a:avLst/>
          </a:prstGeom>
          <a:ln w="762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TextBox 214">
            <a:extLst>
              <a:ext uri="{FF2B5EF4-FFF2-40B4-BE49-F238E27FC236}">
                <a16:creationId xmlns:a16="http://schemas.microsoft.com/office/drawing/2014/main" id="{C03F2DF9-4D44-4406-AEFF-73318EC18E8A}"/>
              </a:ext>
            </a:extLst>
          </p:cNvPr>
          <p:cNvSpPr txBox="1"/>
          <p:nvPr/>
        </p:nvSpPr>
        <p:spPr>
          <a:xfrm>
            <a:off x="1584738" y="4472380"/>
            <a:ext cx="1017771" cy="3077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Services</a:t>
            </a:r>
          </a:p>
        </p:txBody>
      </p: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2A14C6C3-15B0-4446-8E67-EC793AC8E3F5}"/>
              </a:ext>
            </a:extLst>
          </p:cNvPr>
          <p:cNvCxnSpPr>
            <a:cxnSpLocks/>
          </p:cNvCxnSpPr>
          <p:nvPr/>
        </p:nvCxnSpPr>
        <p:spPr>
          <a:xfrm>
            <a:off x="1859171" y="3850492"/>
            <a:ext cx="0" cy="31004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359B16B1-F36D-47E1-BC7C-E83895483744}"/>
              </a:ext>
            </a:extLst>
          </p:cNvPr>
          <p:cNvCxnSpPr>
            <a:cxnSpLocks/>
          </p:cNvCxnSpPr>
          <p:nvPr/>
        </p:nvCxnSpPr>
        <p:spPr>
          <a:xfrm>
            <a:off x="2130664" y="4148386"/>
            <a:ext cx="0" cy="31004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>
            <a:extLst>
              <a:ext uri="{FF2B5EF4-FFF2-40B4-BE49-F238E27FC236}">
                <a16:creationId xmlns:a16="http://schemas.microsoft.com/office/drawing/2014/main" id="{A8459A34-1076-4AFF-A7FF-B978ED24581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20667" y="4697812"/>
            <a:ext cx="1715760" cy="28381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73C052EE-9BB9-41EF-856D-E71F664DC707}"/>
              </a:ext>
            </a:extLst>
          </p:cNvPr>
          <p:cNvGrpSpPr/>
          <p:nvPr/>
        </p:nvGrpSpPr>
        <p:grpSpPr>
          <a:xfrm>
            <a:off x="10427561" y="5330406"/>
            <a:ext cx="367807" cy="170091"/>
            <a:chOff x="10807739" y="1374990"/>
            <a:chExt cx="504939" cy="248799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913DCEF3-F389-46A0-BB2A-B7DADBA83C23}"/>
                </a:ext>
              </a:extLst>
            </p:cNvPr>
            <p:cNvGrpSpPr/>
            <p:nvPr/>
          </p:nvGrpSpPr>
          <p:grpSpPr>
            <a:xfrm>
              <a:off x="11191574" y="1374990"/>
              <a:ext cx="121104" cy="107406"/>
              <a:chOff x="10706102" y="1201990"/>
              <a:chExt cx="121104" cy="107406"/>
            </a:xfrm>
          </p:grpSpPr>
          <p:grpSp>
            <p:nvGrpSpPr>
              <p:cNvPr id="245" name="Group 244">
                <a:extLst>
                  <a:ext uri="{FF2B5EF4-FFF2-40B4-BE49-F238E27FC236}">
                    <a16:creationId xmlns:a16="http://schemas.microsoft.com/office/drawing/2014/main" id="{FA33958B-282C-4962-A71C-0301271E171F}"/>
                  </a:ext>
                </a:extLst>
              </p:cNvPr>
              <p:cNvGrpSpPr/>
              <p:nvPr/>
            </p:nvGrpSpPr>
            <p:grpSpPr>
              <a:xfrm>
                <a:off x="10719707" y="1201990"/>
                <a:ext cx="96611" cy="96611"/>
                <a:chOff x="10719707" y="1201990"/>
                <a:chExt cx="96611" cy="96611"/>
              </a:xfrm>
            </p:grpSpPr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4A145A61-6F11-4C25-A95D-D892EF3BB5A3}"/>
                    </a:ext>
                  </a:extLst>
                </p:cNvPr>
                <p:cNvCxnSpPr/>
                <p:nvPr/>
              </p:nvCxnSpPr>
              <p:spPr>
                <a:xfrm>
                  <a:off x="1071970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A34957A3-6D50-4A51-83CC-CE08A7D4FB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72038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54B9A276-2B1F-4972-8DE2-B2C9C7DEF0DD}"/>
                  </a:ext>
                </a:extLst>
              </p:cNvPr>
              <p:cNvGrpSpPr/>
              <p:nvPr/>
            </p:nvGrpSpPr>
            <p:grpSpPr>
              <a:xfrm rot="2700000">
                <a:off x="10719706" y="1205213"/>
                <a:ext cx="96611" cy="96611"/>
                <a:chOff x="10719707" y="1201990"/>
                <a:chExt cx="96611" cy="96611"/>
              </a:xfrm>
            </p:grpSpPr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5B8CB78A-8360-48F3-97E1-561DDFE8A8DA}"/>
                    </a:ext>
                  </a:extLst>
                </p:cNvPr>
                <p:cNvCxnSpPr/>
                <p:nvPr/>
              </p:nvCxnSpPr>
              <p:spPr>
                <a:xfrm>
                  <a:off x="1071970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Straight Connector 249">
                  <a:extLst>
                    <a:ext uri="{FF2B5EF4-FFF2-40B4-BE49-F238E27FC236}">
                      <a16:creationId xmlns:a16="http://schemas.microsoft.com/office/drawing/2014/main" id="{48B88D50-FA4D-45E3-BF5E-1F33EB6948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72038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909DF6EC-BB16-42CA-9E8F-E2FA33870D32}"/>
                  </a:ext>
                </a:extLst>
              </p:cNvPr>
              <p:cNvSpPr/>
              <p:nvPr/>
            </p:nvSpPr>
            <p:spPr bwMode="auto">
              <a:xfrm>
                <a:off x="10747980" y="1227430"/>
                <a:ext cx="45719" cy="45719"/>
              </a:xfrm>
              <a:prstGeom prst="ellipse">
                <a:avLst/>
              </a:prstGeom>
              <a:solidFill>
                <a:srgbClr val="ABABAB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1880EA18-CD16-453E-9D8A-AC979ED4409B}"/>
                  </a:ext>
                </a:extLst>
              </p:cNvPr>
              <p:cNvSpPr/>
              <p:nvPr/>
            </p:nvSpPr>
            <p:spPr bwMode="auto">
              <a:xfrm>
                <a:off x="10706102" y="1263677"/>
                <a:ext cx="121104" cy="45719"/>
              </a:xfrm>
              <a:prstGeom prst="rect">
                <a:avLst/>
              </a:prstGeom>
              <a:solidFill>
                <a:srgbClr val="ABABAB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6AEF06F1-0651-431F-944A-8E3D4E55BFDB}"/>
                </a:ext>
              </a:extLst>
            </p:cNvPr>
            <p:cNvGrpSpPr/>
            <p:nvPr/>
          </p:nvGrpSpPr>
          <p:grpSpPr>
            <a:xfrm>
              <a:off x="10807739" y="1377830"/>
              <a:ext cx="121104" cy="107406"/>
              <a:chOff x="10706102" y="1201990"/>
              <a:chExt cx="121104" cy="107406"/>
            </a:xfrm>
          </p:grpSpPr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AA42B7C1-F084-49AC-9DE1-E93B44464064}"/>
                  </a:ext>
                </a:extLst>
              </p:cNvPr>
              <p:cNvGrpSpPr/>
              <p:nvPr/>
            </p:nvGrpSpPr>
            <p:grpSpPr>
              <a:xfrm>
                <a:off x="10719707" y="1201990"/>
                <a:ext cx="96611" cy="96611"/>
                <a:chOff x="10719707" y="1201990"/>
                <a:chExt cx="96611" cy="96611"/>
              </a:xfrm>
            </p:grpSpPr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B551B817-D0D8-43EE-99A1-78C14EE44ADF}"/>
                    </a:ext>
                  </a:extLst>
                </p:cNvPr>
                <p:cNvCxnSpPr/>
                <p:nvPr/>
              </p:nvCxnSpPr>
              <p:spPr>
                <a:xfrm>
                  <a:off x="1071970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0F0870D2-4C96-4B2B-8380-7E649EC1F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72038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07DFDC8-6827-4BDF-ABE0-D3F92948E511}"/>
                  </a:ext>
                </a:extLst>
              </p:cNvPr>
              <p:cNvGrpSpPr/>
              <p:nvPr/>
            </p:nvGrpSpPr>
            <p:grpSpPr>
              <a:xfrm rot="2700000">
                <a:off x="10719706" y="1205213"/>
                <a:ext cx="96611" cy="96611"/>
                <a:chOff x="10719707" y="1201990"/>
                <a:chExt cx="96611" cy="96611"/>
              </a:xfrm>
            </p:grpSpPr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EDD70503-F056-41D8-80C0-E3FC67E5D0E1}"/>
                    </a:ext>
                  </a:extLst>
                </p:cNvPr>
                <p:cNvCxnSpPr/>
                <p:nvPr/>
              </p:nvCxnSpPr>
              <p:spPr>
                <a:xfrm>
                  <a:off x="1071970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Straight Connector 239">
                  <a:extLst>
                    <a:ext uri="{FF2B5EF4-FFF2-40B4-BE49-F238E27FC236}">
                      <a16:creationId xmlns:a16="http://schemas.microsoft.com/office/drawing/2014/main" id="{804EBFC8-B573-4288-BF96-1E0398B220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0720387" y="1250296"/>
                  <a:ext cx="96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60CDBCB2-58F6-4265-A26C-4239EB7A9095}"/>
                  </a:ext>
                </a:extLst>
              </p:cNvPr>
              <p:cNvSpPr/>
              <p:nvPr/>
            </p:nvSpPr>
            <p:spPr bwMode="auto">
              <a:xfrm>
                <a:off x="10747980" y="1227430"/>
                <a:ext cx="45719" cy="45719"/>
              </a:xfrm>
              <a:prstGeom prst="ellipse">
                <a:avLst/>
              </a:prstGeom>
              <a:solidFill>
                <a:srgbClr val="ABABAB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A520E3D8-31D7-4D8A-8908-8DE7ED183EBF}"/>
                  </a:ext>
                </a:extLst>
              </p:cNvPr>
              <p:cNvSpPr/>
              <p:nvPr/>
            </p:nvSpPr>
            <p:spPr bwMode="auto">
              <a:xfrm>
                <a:off x="10706102" y="1263677"/>
                <a:ext cx="121104" cy="45719"/>
              </a:xfrm>
              <a:prstGeom prst="rect">
                <a:avLst/>
              </a:prstGeom>
              <a:solidFill>
                <a:srgbClr val="ABABAB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224" name="Rectangle: Rounded Corners 223">
              <a:extLst>
                <a:ext uri="{FF2B5EF4-FFF2-40B4-BE49-F238E27FC236}">
                  <a16:creationId xmlns:a16="http://schemas.microsoft.com/office/drawing/2014/main" id="{C0A00070-F734-47E8-A01D-BDBBDFADE320}"/>
                </a:ext>
              </a:extLst>
            </p:cNvPr>
            <p:cNvSpPr/>
            <p:nvPr/>
          </p:nvSpPr>
          <p:spPr bwMode="auto">
            <a:xfrm>
              <a:off x="10915650" y="1545081"/>
              <a:ext cx="291723" cy="78708"/>
            </a:xfrm>
            <a:prstGeom prst="round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16BB5A6-D1EC-4B0D-8227-31C581AF5E58}"/>
                </a:ext>
              </a:extLst>
            </p:cNvPr>
            <p:cNvCxnSpPr/>
            <p:nvPr/>
          </p:nvCxnSpPr>
          <p:spPr>
            <a:xfrm>
              <a:off x="10872107" y="1580819"/>
              <a:ext cx="364320" cy="0"/>
            </a:xfrm>
            <a:prstGeom prst="lin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Trapezoid 228">
              <a:extLst>
                <a:ext uri="{FF2B5EF4-FFF2-40B4-BE49-F238E27FC236}">
                  <a16:creationId xmlns:a16="http://schemas.microsoft.com/office/drawing/2014/main" id="{CB9D7E60-7A51-4AF8-8A7D-E93F7FC75A96}"/>
                </a:ext>
              </a:extLst>
            </p:cNvPr>
            <p:cNvSpPr/>
            <p:nvPr/>
          </p:nvSpPr>
          <p:spPr bwMode="auto">
            <a:xfrm>
              <a:off x="10848159" y="1416911"/>
              <a:ext cx="45719" cy="186282"/>
            </a:xfrm>
            <a:prstGeom prst="trapezoid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0" name="Trapezoid 229">
              <a:extLst>
                <a:ext uri="{FF2B5EF4-FFF2-40B4-BE49-F238E27FC236}">
                  <a16:creationId xmlns:a16="http://schemas.microsoft.com/office/drawing/2014/main" id="{9BBA36D2-36C2-4B7E-8B18-90676C713B6F}"/>
                </a:ext>
              </a:extLst>
            </p:cNvPr>
            <p:cNvSpPr/>
            <p:nvPr/>
          </p:nvSpPr>
          <p:spPr bwMode="auto">
            <a:xfrm>
              <a:off x="11236427" y="1416911"/>
              <a:ext cx="45719" cy="186282"/>
            </a:xfrm>
            <a:prstGeom prst="trapezoid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54" name="Oval 253">
            <a:extLst>
              <a:ext uri="{FF2B5EF4-FFF2-40B4-BE49-F238E27FC236}">
                <a16:creationId xmlns:a16="http://schemas.microsoft.com/office/drawing/2014/main" id="{65A7044B-8FD2-4ED4-89AC-51678E8C123C}"/>
              </a:ext>
            </a:extLst>
          </p:cNvPr>
          <p:cNvSpPr/>
          <p:nvPr/>
        </p:nvSpPr>
        <p:spPr bwMode="auto">
          <a:xfrm>
            <a:off x="10526349" y="5458987"/>
            <a:ext cx="27432" cy="27432"/>
          </a:xfrm>
          <a:prstGeom prst="ellipse">
            <a:avLst/>
          </a:prstGeom>
          <a:solidFill>
            <a:srgbClr val="92D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cxnSp>
        <p:nvCxnSpPr>
          <p:cNvPr id="256" name="Connector: Elbow 255">
            <a:extLst>
              <a:ext uri="{FF2B5EF4-FFF2-40B4-BE49-F238E27FC236}">
                <a16:creationId xmlns:a16="http://schemas.microsoft.com/office/drawing/2014/main" id="{06D9C350-E54D-48A5-A5B6-832D50805643}"/>
              </a:ext>
            </a:extLst>
          </p:cNvPr>
          <p:cNvCxnSpPr>
            <a:endCxn id="224" idx="2"/>
          </p:cNvCxnSpPr>
          <p:nvPr/>
        </p:nvCxnSpPr>
        <p:spPr>
          <a:xfrm flipV="1">
            <a:off x="10394462" y="5500497"/>
            <a:ext cx="217951" cy="82828"/>
          </a:xfrm>
          <a:prstGeom prst="bentConnector2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40575CDD-1AE4-4912-9F5A-1595273B6A9D}"/>
              </a:ext>
            </a:extLst>
          </p:cNvPr>
          <p:cNvCxnSpPr>
            <a:cxnSpLocks/>
          </p:cNvCxnSpPr>
          <p:nvPr/>
        </p:nvCxnSpPr>
        <p:spPr>
          <a:xfrm flipH="1">
            <a:off x="10818831" y="5222260"/>
            <a:ext cx="570896" cy="165805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06C8FDB9-74D7-4079-B637-3380E640879A}"/>
              </a:ext>
            </a:extLst>
          </p:cNvPr>
          <p:cNvCxnSpPr>
            <a:cxnSpLocks/>
          </p:cNvCxnSpPr>
          <p:nvPr/>
        </p:nvCxnSpPr>
        <p:spPr>
          <a:xfrm flipH="1" flipV="1">
            <a:off x="10840805" y="5451583"/>
            <a:ext cx="545178" cy="201734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F14ED2A-629C-4198-998F-74748D0B0037}"/>
              </a:ext>
            </a:extLst>
          </p:cNvPr>
          <p:cNvCxnSpPr>
            <a:cxnSpLocks/>
          </p:cNvCxnSpPr>
          <p:nvPr/>
        </p:nvCxnSpPr>
        <p:spPr>
          <a:xfrm flipH="1" flipV="1">
            <a:off x="10839037" y="5533707"/>
            <a:ext cx="596338" cy="537790"/>
          </a:xfrm>
          <a:prstGeom prst="line">
            <a:avLst/>
          </a:prstGeom>
          <a:ln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loud 8">
            <a:extLst>
              <a:ext uri="{FF2B5EF4-FFF2-40B4-BE49-F238E27FC236}">
                <a16:creationId xmlns:a16="http://schemas.microsoft.com/office/drawing/2014/main" id="{02F64EAB-A18B-446B-8A50-EEB15EA1B3DC}"/>
              </a:ext>
            </a:extLst>
          </p:cNvPr>
          <p:cNvSpPr/>
          <p:nvPr/>
        </p:nvSpPr>
        <p:spPr bwMode="auto">
          <a:xfrm>
            <a:off x="5122059" y="2106033"/>
            <a:ext cx="1661541" cy="828360"/>
          </a:xfrm>
          <a:prstGeom prst="cloud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Internet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4F8CDFB-EFB2-4079-86D6-32503948560C}"/>
              </a:ext>
            </a:extLst>
          </p:cNvPr>
          <p:cNvCxnSpPr>
            <a:cxnSpLocks/>
          </p:cNvCxnSpPr>
          <p:nvPr/>
        </p:nvCxnSpPr>
        <p:spPr>
          <a:xfrm flipH="1" flipV="1">
            <a:off x="6540407" y="2803908"/>
            <a:ext cx="802078" cy="766204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6CD13B11-46C1-46CD-90B0-2F8F6B555F02}"/>
              </a:ext>
            </a:extLst>
          </p:cNvPr>
          <p:cNvCxnSpPr>
            <a:cxnSpLocks/>
          </p:cNvCxnSpPr>
          <p:nvPr/>
        </p:nvCxnSpPr>
        <p:spPr>
          <a:xfrm flipV="1">
            <a:off x="3989690" y="2803910"/>
            <a:ext cx="1172447" cy="899319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5B64DA08-CE57-4A63-9C38-850D9DA4E6C1}"/>
              </a:ext>
            </a:extLst>
          </p:cNvPr>
          <p:cNvSpPr/>
          <p:nvPr/>
        </p:nvSpPr>
        <p:spPr bwMode="auto">
          <a:xfrm>
            <a:off x="2509810" y="3696111"/>
            <a:ext cx="971194" cy="66744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Virtual Gateway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E752692-0EF2-4E42-A56A-615644F3C57E}"/>
              </a:ext>
            </a:extLst>
          </p:cNvPr>
          <p:cNvSpPr/>
          <p:nvPr/>
        </p:nvSpPr>
        <p:spPr bwMode="auto">
          <a:xfrm>
            <a:off x="3505686" y="3703229"/>
            <a:ext cx="484004" cy="26909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P2S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ED72D3C2-D8CF-45B3-BBC9-4DA003482195}"/>
              </a:ext>
            </a:extLst>
          </p:cNvPr>
          <p:cNvSpPr/>
          <p:nvPr/>
        </p:nvSpPr>
        <p:spPr bwMode="auto">
          <a:xfrm>
            <a:off x="3505686" y="4005514"/>
            <a:ext cx="484004" cy="26909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S2S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BE30CE-A8F7-41C7-A95C-72D0B266E792}"/>
              </a:ext>
            </a:extLst>
          </p:cNvPr>
          <p:cNvSpPr txBox="1"/>
          <p:nvPr/>
        </p:nvSpPr>
        <p:spPr>
          <a:xfrm rot="325626">
            <a:off x="5054000" y="4981797"/>
            <a:ext cx="1569404" cy="307777"/>
          </a:xfrm>
          <a:prstGeom prst="rect">
            <a:avLst/>
          </a:prstGeom>
          <a:solidFill>
            <a:srgbClr val="E6E6E6"/>
          </a:solidFill>
          <a:ln>
            <a:solidFill>
              <a:schemeClr val="tx1"/>
            </a:solidFill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Express Route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17A2D9E-584F-47A0-A2E4-055FBE5A5125}"/>
              </a:ext>
            </a:extLst>
          </p:cNvPr>
          <p:cNvSpPr/>
          <p:nvPr/>
        </p:nvSpPr>
        <p:spPr bwMode="auto">
          <a:xfrm>
            <a:off x="4106686" y="1134118"/>
            <a:ext cx="5984240" cy="2625371"/>
          </a:xfrm>
          <a:custGeom>
            <a:avLst/>
            <a:gdLst>
              <a:gd name="connsiteX0" fmla="*/ 0 w 6035040"/>
              <a:gd name="connsiteY0" fmla="*/ 2443942 h 2443942"/>
              <a:gd name="connsiteX1" fmla="*/ 1471352 w 6035040"/>
              <a:gd name="connsiteY1" fmla="*/ 1421476 h 2443942"/>
              <a:gd name="connsiteX2" fmla="*/ 4680065 w 6035040"/>
              <a:gd name="connsiteY2" fmla="*/ 698269 h 2443942"/>
              <a:gd name="connsiteX3" fmla="*/ 6035040 w 6035040"/>
              <a:gd name="connsiteY3" fmla="*/ 0 h 2443942"/>
              <a:gd name="connsiteX0" fmla="*/ 0 w 5984240"/>
              <a:gd name="connsiteY0" fmla="*/ 2625371 h 2625371"/>
              <a:gd name="connsiteX1" fmla="*/ 1471352 w 5984240"/>
              <a:gd name="connsiteY1" fmla="*/ 1602905 h 2625371"/>
              <a:gd name="connsiteX2" fmla="*/ 4680065 w 5984240"/>
              <a:gd name="connsiteY2" fmla="*/ 879698 h 2625371"/>
              <a:gd name="connsiteX3" fmla="*/ 5984240 w 5984240"/>
              <a:gd name="connsiteY3" fmla="*/ 0 h 2625371"/>
              <a:gd name="connsiteX0" fmla="*/ 0 w 5984240"/>
              <a:gd name="connsiteY0" fmla="*/ 2625371 h 2625371"/>
              <a:gd name="connsiteX1" fmla="*/ 1471352 w 5984240"/>
              <a:gd name="connsiteY1" fmla="*/ 1602905 h 2625371"/>
              <a:gd name="connsiteX2" fmla="*/ 4578465 w 5984240"/>
              <a:gd name="connsiteY2" fmla="*/ 676498 h 2625371"/>
              <a:gd name="connsiteX3" fmla="*/ 5984240 w 5984240"/>
              <a:gd name="connsiteY3" fmla="*/ 0 h 262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84240" h="2625371">
                <a:moveTo>
                  <a:pt x="0" y="2625371"/>
                </a:moveTo>
                <a:cubicBezTo>
                  <a:pt x="345670" y="2259610"/>
                  <a:pt x="708275" y="1927717"/>
                  <a:pt x="1471352" y="1602905"/>
                </a:cubicBezTo>
                <a:cubicBezTo>
                  <a:pt x="2234429" y="1278093"/>
                  <a:pt x="3826317" y="943649"/>
                  <a:pt x="4578465" y="676498"/>
                </a:cubicBezTo>
                <a:cubicBezTo>
                  <a:pt x="5330613" y="409347"/>
                  <a:pt x="5687059" y="230678"/>
                  <a:pt x="5984240" y="0"/>
                </a:cubicBezTo>
              </a:path>
            </a:pathLst>
          </a:custGeom>
          <a:noFill/>
          <a:ln w="76200" cap="rnd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582CF287-09E5-4289-8600-11F4C5D3AF87}"/>
              </a:ext>
            </a:extLst>
          </p:cNvPr>
          <p:cNvSpPr/>
          <p:nvPr/>
        </p:nvSpPr>
        <p:spPr bwMode="auto">
          <a:xfrm>
            <a:off x="3993010" y="729142"/>
            <a:ext cx="3279025" cy="2990603"/>
          </a:xfrm>
          <a:custGeom>
            <a:avLst/>
            <a:gdLst>
              <a:gd name="connsiteX0" fmla="*/ 0 w 3640975"/>
              <a:gd name="connsiteY0" fmla="*/ 2576946 h 2576946"/>
              <a:gd name="connsiteX1" fmla="*/ 1803862 w 3640975"/>
              <a:gd name="connsiteY1" fmla="*/ 1404851 h 2576946"/>
              <a:gd name="connsiteX2" fmla="*/ 2510444 w 3640975"/>
              <a:gd name="connsiteY2" fmla="*/ 1188720 h 2576946"/>
              <a:gd name="connsiteX3" fmla="*/ 3640975 w 3640975"/>
              <a:gd name="connsiteY3" fmla="*/ 0 h 2576946"/>
              <a:gd name="connsiteX0" fmla="*/ 0 w 3640975"/>
              <a:gd name="connsiteY0" fmla="*/ 2576946 h 2576946"/>
              <a:gd name="connsiteX1" fmla="*/ 1803862 w 3640975"/>
              <a:gd name="connsiteY1" fmla="*/ 1404851 h 2576946"/>
              <a:gd name="connsiteX2" fmla="*/ 2319252 w 3640975"/>
              <a:gd name="connsiteY2" fmla="*/ 1163781 h 2576946"/>
              <a:gd name="connsiteX3" fmla="*/ 3640975 w 3640975"/>
              <a:gd name="connsiteY3" fmla="*/ 0 h 2576946"/>
              <a:gd name="connsiteX0" fmla="*/ 0 w 3640975"/>
              <a:gd name="connsiteY0" fmla="*/ 2576946 h 2576946"/>
              <a:gd name="connsiteX1" fmla="*/ 1463040 w 3640975"/>
              <a:gd name="connsiteY1" fmla="*/ 1471353 h 2576946"/>
              <a:gd name="connsiteX2" fmla="*/ 2319252 w 3640975"/>
              <a:gd name="connsiteY2" fmla="*/ 1163781 h 2576946"/>
              <a:gd name="connsiteX3" fmla="*/ 3640975 w 3640975"/>
              <a:gd name="connsiteY3" fmla="*/ 0 h 2576946"/>
              <a:gd name="connsiteX0" fmla="*/ 0 w 3640975"/>
              <a:gd name="connsiteY0" fmla="*/ 2576946 h 2576946"/>
              <a:gd name="connsiteX1" fmla="*/ 1463040 w 3640975"/>
              <a:gd name="connsiteY1" fmla="*/ 1471353 h 2576946"/>
              <a:gd name="connsiteX2" fmla="*/ 2319252 w 3640975"/>
              <a:gd name="connsiteY2" fmla="*/ 1163781 h 2576946"/>
              <a:gd name="connsiteX3" fmla="*/ 3640975 w 3640975"/>
              <a:gd name="connsiteY3" fmla="*/ 0 h 2576946"/>
              <a:gd name="connsiteX0" fmla="*/ 0 w 3640975"/>
              <a:gd name="connsiteY0" fmla="*/ 2576946 h 2576946"/>
              <a:gd name="connsiteX1" fmla="*/ 648393 w 3640975"/>
              <a:gd name="connsiteY1" fmla="*/ 1762299 h 2576946"/>
              <a:gd name="connsiteX2" fmla="*/ 1463040 w 3640975"/>
              <a:gd name="connsiteY2" fmla="*/ 1471353 h 2576946"/>
              <a:gd name="connsiteX3" fmla="*/ 2319252 w 3640975"/>
              <a:gd name="connsiteY3" fmla="*/ 1163781 h 2576946"/>
              <a:gd name="connsiteX4" fmla="*/ 3640975 w 3640975"/>
              <a:gd name="connsiteY4" fmla="*/ 0 h 2576946"/>
              <a:gd name="connsiteX0" fmla="*/ 0 w 3640975"/>
              <a:gd name="connsiteY0" fmla="*/ 2576946 h 2576946"/>
              <a:gd name="connsiteX1" fmla="*/ 731520 w 3640975"/>
              <a:gd name="connsiteY1" fmla="*/ 1895303 h 2576946"/>
              <a:gd name="connsiteX2" fmla="*/ 1463040 w 3640975"/>
              <a:gd name="connsiteY2" fmla="*/ 1471353 h 2576946"/>
              <a:gd name="connsiteX3" fmla="*/ 2319252 w 3640975"/>
              <a:gd name="connsiteY3" fmla="*/ 1163781 h 2576946"/>
              <a:gd name="connsiteX4" fmla="*/ 3640975 w 3640975"/>
              <a:gd name="connsiteY4" fmla="*/ 0 h 2576946"/>
              <a:gd name="connsiteX0" fmla="*/ 0 w 3640975"/>
              <a:gd name="connsiteY0" fmla="*/ 2576946 h 2576946"/>
              <a:gd name="connsiteX1" fmla="*/ 731520 w 3640975"/>
              <a:gd name="connsiteY1" fmla="*/ 1895303 h 2576946"/>
              <a:gd name="connsiteX2" fmla="*/ 1504603 w 3640975"/>
              <a:gd name="connsiteY2" fmla="*/ 1479666 h 2576946"/>
              <a:gd name="connsiteX3" fmla="*/ 2319252 w 3640975"/>
              <a:gd name="connsiteY3" fmla="*/ 1163781 h 2576946"/>
              <a:gd name="connsiteX4" fmla="*/ 3640975 w 3640975"/>
              <a:gd name="connsiteY4" fmla="*/ 0 h 2576946"/>
              <a:gd name="connsiteX0" fmla="*/ 0 w 3640975"/>
              <a:gd name="connsiteY0" fmla="*/ 2576946 h 2576946"/>
              <a:gd name="connsiteX1" fmla="*/ 731520 w 3640975"/>
              <a:gd name="connsiteY1" fmla="*/ 1895303 h 2576946"/>
              <a:gd name="connsiteX2" fmla="*/ 1504603 w 3640975"/>
              <a:gd name="connsiteY2" fmla="*/ 1479666 h 2576946"/>
              <a:gd name="connsiteX3" fmla="*/ 2535383 w 3640975"/>
              <a:gd name="connsiteY3" fmla="*/ 1080654 h 2576946"/>
              <a:gd name="connsiteX4" fmla="*/ 3640975 w 3640975"/>
              <a:gd name="connsiteY4" fmla="*/ 0 h 2576946"/>
              <a:gd name="connsiteX0" fmla="*/ 0 w 3640975"/>
              <a:gd name="connsiteY0" fmla="*/ 2576946 h 2576946"/>
              <a:gd name="connsiteX1" fmla="*/ 731520 w 3640975"/>
              <a:gd name="connsiteY1" fmla="*/ 1895303 h 2576946"/>
              <a:gd name="connsiteX2" fmla="*/ 1504603 w 3640975"/>
              <a:gd name="connsiteY2" fmla="*/ 1479666 h 2576946"/>
              <a:gd name="connsiteX3" fmla="*/ 2535383 w 3640975"/>
              <a:gd name="connsiteY3" fmla="*/ 1080654 h 2576946"/>
              <a:gd name="connsiteX4" fmla="*/ 3640975 w 3640975"/>
              <a:gd name="connsiteY4" fmla="*/ 0 h 2576946"/>
              <a:gd name="connsiteX0" fmla="*/ 0 w 3640975"/>
              <a:gd name="connsiteY0" fmla="*/ 2576946 h 2576946"/>
              <a:gd name="connsiteX1" fmla="*/ 731520 w 3640975"/>
              <a:gd name="connsiteY1" fmla="*/ 1895303 h 2576946"/>
              <a:gd name="connsiteX2" fmla="*/ 1504603 w 3640975"/>
              <a:gd name="connsiteY2" fmla="*/ 1479666 h 2576946"/>
              <a:gd name="connsiteX3" fmla="*/ 2535383 w 3640975"/>
              <a:gd name="connsiteY3" fmla="*/ 1080654 h 2576946"/>
              <a:gd name="connsiteX4" fmla="*/ 3640975 w 3640975"/>
              <a:gd name="connsiteY4" fmla="*/ 0 h 2576946"/>
              <a:gd name="connsiteX0" fmla="*/ 0 w 3366111"/>
              <a:gd name="connsiteY0" fmla="*/ 2881746 h 2881746"/>
              <a:gd name="connsiteX1" fmla="*/ 731520 w 3366111"/>
              <a:gd name="connsiteY1" fmla="*/ 2200103 h 2881746"/>
              <a:gd name="connsiteX2" fmla="*/ 1504603 w 3366111"/>
              <a:gd name="connsiteY2" fmla="*/ 1784466 h 2881746"/>
              <a:gd name="connsiteX3" fmla="*/ 2535383 w 3366111"/>
              <a:gd name="connsiteY3" fmla="*/ 13854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731520 w 3366111"/>
              <a:gd name="connsiteY1" fmla="*/ 2200103 h 2881746"/>
              <a:gd name="connsiteX2" fmla="*/ 1504603 w 3366111"/>
              <a:gd name="connsiteY2" fmla="*/ 1784466 h 2881746"/>
              <a:gd name="connsiteX3" fmla="*/ 2535383 w 3366111"/>
              <a:gd name="connsiteY3" fmla="*/ 13854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731520 w 3366111"/>
              <a:gd name="connsiteY1" fmla="*/ 2200103 h 2881746"/>
              <a:gd name="connsiteX2" fmla="*/ 1504603 w 3366111"/>
              <a:gd name="connsiteY2" fmla="*/ 1784466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731520 w 3366111"/>
              <a:gd name="connsiteY1" fmla="*/ 2200103 h 2881746"/>
              <a:gd name="connsiteX2" fmla="*/ 1736831 w 3366111"/>
              <a:gd name="connsiteY2" fmla="*/ 1668352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920012 w 3366111"/>
              <a:gd name="connsiteY3" fmla="*/ 10806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832926 w 3366111"/>
              <a:gd name="connsiteY3" fmla="*/ 877454 h 2881746"/>
              <a:gd name="connsiteX4" fmla="*/ 3366111 w 3366111"/>
              <a:gd name="connsiteY4" fmla="*/ 0 h 2881746"/>
              <a:gd name="connsiteX0" fmla="*/ 0 w 3366111"/>
              <a:gd name="connsiteY0" fmla="*/ 2881746 h 2881746"/>
              <a:gd name="connsiteX1" fmla="*/ 876663 w 3366111"/>
              <a:gd name="connsiteY1" fmla="*/ 2149303 h 2881746"/>
              <a:gd name="connsiteX2" fmla="*/ 1736831 w 3366111"/>
              <a:gd name="connsiteY2" fmla="*/ 1668352 h 2881746"/>
              <a:gd name="connsiteX3" fmla="*/ 2832926 w 3366111"/>
              <a:gd name="connsiteY3" fmla="*/ 877454 h 2881746"/>
              <a:gd name="connsiteX4" fmla="*/ 3366111 w 3366111"/>
              <a:gd name="connsiteY4" fmla="*/ 0 h 2881746"/>
              <a:gd name="connsiteX0" fmla="*/ 0 w 3279025"/>
              <a:gd name="connsiteY0" fmla="*/ 2990603 h 2990603"/>
              <a:gd name="connsiteX1" fmla="*/ 876663 w 3279025"/>
              <a:gd name="connsiteY1" fmla="*/ 2258160 h 2990603"/>
              <a:gd name="connsiteX2" fmla="*/ 1736831 w 3279025"/>
              <a:gd name="connsiteY2" fmla="*/ 1777209 h 2990603"/>
              <a:gd name="connsiteX3" fmla="*/ 2832926 w 3279025"/>
              <a:gd name="connsiteY3" fmla="*/ 986311 h 2990603"/>
              <a:gd name="connsiteX4" fmla="*/ 3279025 w 3279025"/>
              <a:gd name="connsiteY4" fmla="*/ 0 h 2990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9025" h="2990603">
                <a:moveTo>
                  <a:pt x="0" y="2990603"/>
                </a:moveTo>
                <a:cubicBezTo>
                  <a:pt x="134389" y="2871454"/>
                  <a:pt x="451395" y="2522254"/>
                  <a:pt x="876663" y="2258160"/>
                </a:cubicBezTo>
                <a:cubicBezTo>
                  <a:pt x="1265646" y="2023095"/>
                  <a:pt x="1410787" y="1989184"/>
                  <a:pt x="1736831" y="1777209"/>
                </a:cubicBezTo>
                <a:cubicBezTo>
                  <a:pt x="2062875" y="1565234"/>
                  <a:pt x="2575894" y="1282513"/>
                  <a:pt x="2832926" y="986311"/>
                </a:cubicBezTo>
                <a:cubicBezTo>
                  <a:pt x="3089958" y="690110"/>
                  <a:pt x="3253493" y="496636"/>
                  <a:pt x="3279025" y="0"/>
                </a:cubicBezTo>
              </a:path>
            </a:pathLst>
          </a:custGeom>
          <a:noFill/>
          <a:ln w="76200" cap="rnd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7" name="Picture 176" descr="A close up of a logo&#10;&#10;Description generated with high confidence">
            <a:extLst>
              <a:ext uri="{FF2B5EF4-FFF2-40B4-BE49-F238E27FC236}">
                <a16:creationId xmlns:a16="http://schemas.microsoft.com/office/drawing/2014/main" id="{79EAC481-29B6-409B-8E96-78FAC94579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519" y="621501"/>
            <a:ext cx="696191" cy="112327"/>
          </a:xfrm>
          <a:prstGeom prst="rect">
            <a:avLst/>
          </a:prstGeom>
        </p:spPr>
      </p:pic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4438B74-EBBC-412B-839F-401CC1A87F69}"/>
              </a:ext>
            </a:extLst>
          </p:cNvPr>
          <p:cNvCxnSpPr>
            <a:cxnSpLocks/>
            <a:stCxn id="177" idx="2"/>
          </p:cNvCxnSpPr>
          <p:nvPr/>
        </p:nvCxnSpPr>
        <p:spPr>
          <a:xfrm>
            <a:off x="7263615" y="733828"/>
            <a:ext cx="0" cy="23497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5DFD6C86-636B-46DE-B228-96370C2DB649}"/>
              </a:ext>
            </a:extLst>
          </p:cNvPr>
          <p:cNvCxnSpPr>
            <a:cxnSpLocks/>
          </p:cNvCxnSpPr>
          <p:nvPr/>
        </p:nvCxnSpPr>
        <p:spPr>
          <a:xfrm>
            <a:off x="7919679" y="790114"/>
            <a:ext cx="0" cy="217899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5C9DF98-CCE4-4EE2-9129-9D8715CF58AA}"/>
              </a:ext>
            </a:extLst>
          </p:cNvPr>
          <p:cNvGrpSpPr/>
          <p:nvPr/>
        </p:nvGrpSpPr>
        <p:grpSpPr>
          <a:xfrm>
            <a:off x="7734390" y="529864"/>
            <a:ext cx="371368" cy="384094"/>
            <a:chOff x="4367509" y="4820305"/>
            <a:chExt cx="527686" cy="527686"/>
          </a:xfrm>
        </p:grpSpPr>
        <p:sp useBgFill="1">
          <p:nvSpPr>
            <p:cNvPr id="156" name="Oval 155">
              <a:extLst>
                <a:ext uri="{FF2B5EF4-FFF2-40B4-BE49-F238E27FC236}">
                  <a16:creationId xmlns:a16="http://schemas.microsoft.com/office/drawing/2014/main" id="{CF1EDB70-9EA8-4A80-8BFC-54296EC7C6BE}"/>
                </a:ext>
              </a:extLst>
            </p:cNvPr>
            <p:cNvSpPr/>
            <p:nvPr/>
          </p:nvSpPr>
          <p:spPr bwMode="auto">
            <a:xfrm rot="2700000">
              <a:off x="4367509" y="4820305"/>
              <a:ext cx="527686" cy="527686"/>
            </a:xfrm>
            <a:prstGeom prst="ellipse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7" name="Group 4">
              <a:extLst>
                <a:ext uri="{FF2B5EF4-FFF2-40B4-BE49-F238E27FC236}">
                  <a16:creationId xmlns:a16="http://schemas.microsoft.com/office/drawing/2014/main" id="{25C38A39-1A50-475B-93C2-A192652F138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93886" y="4948927"/>
              <a:ext cx="274932" cy="270442"/>
              <a:chOff x="3794" y="2083"/>
              <a:chExt cx="245" cy="241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EECB2AD0-F0E5-4597-BD7B-98E918C1D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83"/>
                <a:ext cx="245" cy="138"/>
              </a:xfrm>
              <a:prstGeom prst="rect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59" name="Freeform 6">
                <a:extLst>
                  <a:ext uri="{FF2B5EF4-FFF2-40B4-BE49-F238E27FC236}">
                    <a16:creationId xmlns:a16="http://schemas.microsoft.com/office/drawing/2014/main" id="{5C9A900F-A211-42D4-9B98-65B02024F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" y="2287"/>
                <a:ext cx="231" cy="37"/>
              </a:xfrm>
              <a:custGeom>
                <a:avLst/>
                <a:gdLst>
                  <a:gd name="T0" fmla="*/ 26 w 231"/>
                  <a:gd name="T1" fmla="*/ 0 h 37"/>
                  <a:gd name="T2" fmla="*/ 205 w 231"/>
                  <a:gd name="T3" fmla="*/ 0 h 37"/>
                  <a:gd name="T4" fmla="*/ 231 w 231"/>
                  <a:gd name="T5" fmla="*/ 37 h 37"/>
                  <a:gd name="T6" fmla="*/ 0 w 231"/>
                  <a:gd name="T7" fmla="*/ 37 h 37"/>
                  <a:gd name="T8" fmla="*/ 26 w 231"/>
                  <a:gd name="T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">
                    <a:moveTo>
                      <a:pt x="26" y="0"/>
                    </a:moveTo>
                    <a:lnTo>
                      <a:pt x="205" y="0"/>
                    </a:lnTo>
                    <a:lnTo>
                      <a:pt x="231" y="37"/>
                    </a:lnTo>
                    <a:lnTo>
                      <a:pt x="0" y="37"/>
                    </a:lnTo>
                    <a:lnTo>
                      <a:pt x="26" y="0"/>
                    </a:lnTo>
                    <a:close/>
                  </a:path>
                </a:pathLst>
              </a:cu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0" name="Line 7">
                <a:extLst>
                  <a:ext uri="{FF2B5EF4-FFF2-40B4-BE49-F238E27FC236}">
                    <a16:creationId xmlns:a16="http://schemas.microsoft.com/office/drawing/2014/main" id="{9FC889C7-0C91-428F-B212-C132EDFDAC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17" y="2221"/>
                <a:ext cx="0" cy="36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  <p:sp>
            <p:nvSpPr>
              <p:cNvPr id="161" name="Line 8">
                <a:extLst>
                  <a:ext uri="{FF2B5EF4-FFF2-40B4-BE49-F238E27FC236}">
                    <a16:creationId xmlns:a16="http://schemas.microsoft.com/office/drawing/2014/main" id="{9D27B9E2-E92F-4184-AACD-D9A074523A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3" y="2255"/>
                <a:ext cx="86" cy="0"/>
              </a:xfrm>
              <a:prstGeom prst="line">
                <a:avLst/>
              </a:prstGeom>
              <a:noFill/>
              <a:ln w="1587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7880" tIns="43940" rIns="87880" bIns="43940" numCol="1" anchor="t" anchorCtr="0" compatLnSpc="1">
                <a:prstTxWarp prst="textNoShape">
                  <a:avLst/>
                </a:prstTxWarp>
              </a:bodyPr>
              <a:lstStyle/>
              <a:p>
                <a:pPr defTabSz="896354">
                  <a:defRPr/>
                </a:pPr>
                <a:endParaRPr lang="en-US" sz="1730">
                  <a:solidFill>
                    <a:srgbClr val="505050"/>
                  </a:solidFill>
                  <a:latin typeface="Segoe UI Semilight"/>
                </a:endParaRPr>
              </a:p>
            </p:txBody>
          </p:sp>
        </p:grp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B1A9EF6-8258-4560-9773-720E3B52539F}"/>
              </a:ext>
            </a:extLst>
          </p:cNvPr>
          <p:cNvSpPr/>
          <p:nvPr/>
        </p:nvSpPr>
        <p:spPr bwMode="auto">
          <a:xfrm>
            <a:off x="2505367" y="3363415"/>
            <a:ext cx="894182" cy="30777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Public IP</a:t>
            </a:r>
          </a:p>
        </p:txBody>
      </p: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DA8B26C-86AA-4DFB-8A53-8CE4003EF03A}"/>
              </a:ext>
            </a:extLst>
          </p:cNvPr>
          <p:cNvCxnSpPr>
            <a:cxnSpLocks/>
          </p:cNvCxnSpPr>
          <p:nvPr/>
        </p:nvCxnSpPr>
        <p:spPr>
          <a:xfrm flipV="1">
            <a:off x="3411311" y="2689333"/>
            <a:ext cx="1631651" cy="834945"/>
          </a:xfrm>
          <a:prstGeom prst="line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53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Network Adapter in Windows Admin Center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5509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Easy setup for your server to establish a Point-to-site connection to your Azure virtual network.</a:t>
            </a:r>
          </a:p>
          <a:p>
            <a:endParaRPr lang="en-US" dirty="0"/>
          </a:p>
          <a:p>
            <a:r>
              <a:rPr lang="en-US" dirty="0"/>
              <a:t>Takes care of Azure Virtual Gateway creation</a:t>
            </a:r>
          </a:p>
          <a:p>
            <a:r>
              <a:rPr lang="en-US" dirty="0"/>
              <a:t>Handles self-signed certificates, or user generated</a:t>
            </a:r>
          </a:p>
          <a:p>
            <a:r>
              <a:rPr lang="en-US" dirty="0"/>
              <a:t>Auto-reconnect is enabled</a:t>
            </a:r>
          </a:p>
          <a:p>
            <a:r>
              <a:rPr lang="en-US" dirty="0"/>
              <a:t>Connection is persistent when not logged in</a:t>
            </a:r>
          </a:p>
          <a:p>
            <a:pPr lvl="2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NIC">
            <a:hlinkClick r:id="" action="ppaction://media"/>
            <a:extLst>
              <a:ext uri="{FF2B5EF4-FFF2-40B4-BE49-F238E27FC236}">
                <a16:creationId xmlns:a16="http://schemas.microsoft.com/office/drawing/2014/main" id="{71CC9B85-AA44-4AB1-95D1-42BD51689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5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D5C6-D200-4086-824B-9FD69B6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Deduplication Work in Windows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2C30-4593-4D5D-A6C2-7599CD28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0703496" cy="641500"/>
          </a:xfrm>
        </p:spPr>
        <p:txBody>
          <a:bodyPr/>
          <a:lstStyle/>
          <a:p>
            <a:r>
              <a:rPr lang="en-US" dirty="0"/>
              <a:t>#1 – Scans the Files system for files meeting the optimization policy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A0BE3-F3F6-418C-B6A2-AE8ADDB1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304" y="1829146"/>
            <a:ext cx="3810000" cy="66675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8BDC4F-8CFA-4567-BAD0-4A2CF4AB3362}"/>
              </a:ext>
            </a:extLst>
          </p:cNvPr>
          <p:cNvSpPr txBox="1">
            <a:spLocks/>
          </p:cNvSpPr>
          <p:nvPr/>
        </p:nvSpPr>
        <p:spPr>
          <a:xfrm>
            <a:off x="269304" y="2868147"/>
            <a:ext cx="1070349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#2 – Breaks the files into Variable Sized Chunks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7E1505-88C5-494E-B3E5-1F0802D4D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04" y="3534897"/>
            <a:ext cx="1905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29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D5C6-D200-4086-824B-9FD69B6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Deduplication Work in Windows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2C30-4593-4D5D-A6C2-7599CD28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0703496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#3 – Identifies unique chunks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F8BDC4F-8CFA-4567-BAD0-4A2CF4AB3362}"/>
              </a:ext>
            </a:extLst>
          </p:cNvPr>
          <p:cNvSpPr txBox="1">
            <a:spLocks/>
          </p:cNvSpPr>
          <p:nvPr/>
        </p:nvSpPr>
        <p:spPr>
          <a:xfrm>
            <a:off x="3287926" y="2452926"/>
            <a:ext cx="7684874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#4 – Places the files in the chunk store and optionally compresses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707C10-2ACD-4487-9BC3-0C7C5BA8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618533"/>
            <a:ext cx="1905000" cy="2857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FBF6AD-0E91-4A4F-8D57-4C951DEB8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99" y="3543300"/>
            <a:ext cx="4762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7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776" y="183057"/>
            <a:ext cx="10985343" cy="70599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Mike Nelson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8201" y="2791990"/>
            <a:ext cx="458787" cy="4587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27" t="15188" r="33789" b="16035"/>
          <a:stretch/>
        </p:blipFill>
        <p:spPr>
          <a:xfrm>
            <a:off x="838200" y="2099553"/>
            <a:ext cx="455352" cy="4638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52" y="3479335"/>
            <a:ext cx="454025" cy="4540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t="4595" r="4930" b="4405"/>
          <a:stretch/>
        </p:blipFill>
        <p:spPr>
          <a:xfrm>
            <a:off x="849494" y="5522413"/>
            <a:ext cx="432765" cy="4572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16396" y="2046041"/>
            <a:ext cx="37576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@</a:t>
            </a:r>
            <a:r>
              <a:rPr lang="en-US" sz="2400" dirty="0" err="1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nelmedia</a:t>
            </a:r>
            <a:endParaRPr lang="en-US" sz="2400" dirty="0">
              <a:solidFill>
                <a:srgbClr val="63666A"/>
              </a:solidFill>
              <a:latin typeface="Arial" charset="0"/>
              <a:ea typeface="Arial" charset="0"/>
              <a:cs typeface="Arial" charset="0"/>
            </a:endParaRPr>
          </a:p>
          <a:p>
            <a:pPr defTabSz="609585">
              <a:defRPr/>
            </a:pPr>
            <a:endParaRPr lang="en-US" sz="2400" dirty="0">
              <a:solidFill>
                <a:srgbClr val="63666A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23084" y="2786447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geektweakers.com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6731" y="3475513"/>
            <a:ext cx="447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http://github.com/nelmediamike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16733" y="4133312"/>
            <a:ext cx="4256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Microsoft MVP, Azure Advisor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19909" y="4844417"/>
            <a:ext cx="646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Citrix Technology Professional (CTP)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23083" y="5522413"/>
            <a:ext cx="676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en-US" sz="2400" dirty="0" err="1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vExpert</a:t>
            </a:r>
            <a:r>
              <a:rPr lang="en-US" sz="2400" dirty="0">
                <a:solidFill>
                  <a:srgbClr val="63666A"/>
                </a:solidFill>
                <a:latin typeface="Arial" charset="0"/>
                <a:ea typeface="Arial" charset="0"/>
                <a:cs typeface="Arial" charset="0"/>
              </a:rPr>
              <a:t> since 2012 – Wisconsin VMUG Leader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6BE822-2290-449B-A8E3-9E7E4BC627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146" y="4839913"/>
            <a:ext cx="463837" cy="463837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F24A4D71-BE1E-4979-9C7B-465516589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4161917"/>
            <a:ext cx="463837" cy="463837"/>
          </a:xfrm>
          <a:prstGeom prst="rect">
            <a:avLst/>
          </a:prstGeom>
        </p:spPr>
      </p:pic>
      <p:pic>
        <p:nvPicPr>
          <p:cNvPr id="5" name="Picture 4" descr="A group of people sitting around a baseball field&#10;&#10;Description automatically generated">
            <a:extLst>
              <a:ext uri="{FF2B5EF4-FFF2-40B4-BE49-F238E27FC236}">
                <a16:creationId xmlns:a16="http://schemas.microsoft.com/office/drawing/2014/main" id="{18B53AD4-978A-4B77-9587-7E5C6D8DE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878009">
            <a:off x="8364674" y="1676067"/>
            <a:ext cx="2571749" cy="3428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116475-659A-D44F-8B15-040AE8D6B5E2}"/>
              </a:ext>
            </a:extLst>
          </p:cNvPr>
          <p:cNvSpPr txBox="1"/>
          <p:nvPr/>
        </p:nvSpPr>
        <p:spPr>
          <a:xfrm>
            <a:off x="496774" y="914382"/>
            <a:ext cx="4060342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Sr. Technology Architect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F8A3ED-DEAF-494B-B1D6-A70423B5A5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6512" y="715540"/>
            <a:ext cx="1785715" cy="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98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BD5C6-D200-4086-824B-9FD69B69C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Deduplication Work in Windows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02C30-4593-4D5D-A6C2-7599CD28E0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4" y="1187646"/>
            <a:ext cx="10703496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#5 – Replace the original file with a reparse point to the chunk store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2C7B8C-82D3-4454-A96F-D1BFEE4B7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938" y="1794981"/>
            <a:ext cx="4762500" cy="28575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5569BCA-A939-48C4-99AC-8207475584C2}"/>
              </a:ext>
            </a:extLst>
          </p:cNvPr>
          <p:cNvSpPr txBox="1">
            <a:spLocks/>
          </p:cNvSpPr>
          <p:nvPr/>
        </p:nvSpPr>
        <p:spPr>
          <a:xfrm>
            <a:off x="263566" y="4861211"/>
            <a:ext cx="1070349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#6 – Files are read via the Deduplication Filter Driver dedup.sys</a:t>
            </a:r>
          </a:p>
        </p:txBody>
      </p:sp>
    </p:spTree>
    <p:extLst>
      <p:ext uri="{BB962C8B-B14F-4D97-AF65-F5344CB8AC3E}">
        <p14:creationId xmlns:p14="http://schemas.microsoft.com/office/powerpoint/2010/main" val="42330109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9BA6E-79BF-463C-8CA0-95048185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Deduplication in Windows Server 2019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E7CEF0-881C-465F-A3A2-E69EA33EC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303" y="1187645"/>
            <a:ext cx="11655079" cy="430887"/>
          </a:xfrm>
        </p:spPr>
        <p:txBody>
          <a:bodyPr/>
          <a:lstStyle/>
          <a:p>
            <a:r>
              <a:rPr lang="en-US" dirty="0"/>
              <a:t>Install-</a:t>
            </a:r>
            <a:r>
              <a:rPr lang="en-US" dirty="0" err="1"/>
              <a:t>WindowsFeature</a:t>
            </a:r>
            <a:r>
              <a:rPr lang="en-US" dirty="0"/>
              <a:t> -Name FS-Data-Deduplication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2D3872-B21E-4E58-8983-F45299A1A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336" y="1618532"/>
            <a:ext cx="6804039" cy="484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58579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C4DC54-0238-4E93-8945-1B0EAB6C83BE}"/>
              </a:ext>
            </a:extLst>
          </p:cNvPr>
          <p:cNvGrpSpPr/>
          <p:nvPr/>
        </p:nvGrpSpPr>
        <p:grpSpPr>
          <a:xfrm>
            <a:off x="6286698" y="2662386"/>
            <a:ext cx="2377914" cy="1584595"/>
            <a:chOff x="6147357" y="2662386"/>
            <a:chExt cx="2377914" cy="158459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EC5B07-435F-4A8C-A70B-227D98CA6F6D}"/>
                </a:ext>
              </a:extLst>
            </p:cNvPr>
            <p:cNvSpPr/>
            <p:nvPr/>
          </p:nvSpPr>
          <p:spPr>
            <a:xfrm>
              <a:off x="6147357" y="3662206"/>
              <a:ext cx="23779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CPU capacity 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forecasting</a:t>
              </a:r>
            </a:p>
          </p:txBody>
        </p:sp>
        <p:sp>
          <p:nvSpPr>
            <p:cNvPr id="53" name="chip" title="Icon of a computer chip">
              <a:extLst>
                <a:ext uri="{FF2B5EF4-FFF2-40B4-BE49-F238E27FC236}">
                  <a16:creationId xmlns:a16="http://schemas.microsoft.com/office/drawing/2014/main" id="{333BFC60-5B57-4C17-883B-97FFA01C530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85465" y="2662386"/>
              <a:ext cx="501699" cy="512064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51CA959-48A3-4DAF-A794-F413BF882560}"/>
              </a:ext>
            </a:extLst>
          </p:cNvPr>
          <p:cNvGrpSpPr/>
          <p:nvPr/>
        </p:nvGrpSpPr>
        <p:grpSpPr>
          <a:xfrm>
            <a:off x="9002852" y="2660849"/>
            <a:ext cx="2377914" cy="1586131"/>
            <a:chOff x="8654501" y="2660849"/>
            <a:chExt cx="2377914" cy="158613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1675F2A-04CC-4B69-A9F6-5A65ADA82D4A}"/>
                </a:ext>
              </a:extLst>
            </p:cNvPr>
            <p:cNvSpPr/>
            <p:nvPr/>
          </p:nvSpPr>
          <p:spPr>
            <a:xfrm>
              <a:off x="8654501" y="3662205"/>
              <a:ext cx="23779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Network capacity forecasting</a:t>
              </a:r>
            </a:p>
          </p:txBody>
        </p:sp>
        <p:sp>
          <p:nvSpPr>
            <p:cNvPr id="55" name="network_3" title="Icon of a server connected to a network">
              <a:extLst>
                <a:ext uri="{FF2B5EF4-FFF2-40B4-BE49-F238E27FC236}">
                  <a16:creationId xmlns:a16="http://schemas.microsoft.com/office/drawing/2014/main" id="{E89661D1-3E51-4B08-94F5-7FD5F6584EC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96736" y="2660849"/>
              <a:ext cx="493445" cy="512064"/>
            </a:xfrm>
            <a:custGeom>
              <a:avLst/>
              <a:gdLst>
                <a:gd name="T0" fmla="*/ 136 w 270"/>
                <a:gd name="T1" fmla="*/ 281 h 281"/>
                <a:gd name="T2" fmla="*/ 71 w 270"/>
                <a:gd name="T3" fmla="*/ 281 h 281"/>
                <a:gd name="T4" fmla="*/ 71 w 270"/>
                <a:gd name="T5" fmla="*/ 240 h 281"/>
                <a:gd name="T6" fmla="*/ 115 w 270"/>
                <a:gd name="T7" fmla="*/ 240 h 281"/>
                <a:gd name="T8" fmla="*/ 115 w 270"/>
                <a:gd name="T9" fmla="*/ 218 h 281"/>
                <a:gd name="T10" fmla="*/ 157 w 270"/>
                <a:gd name="T11" fmla="*/ 218 h 281"/>
                <a:gd name="T12" fmla="*/ 157 w 270"/>
                <a:gd name="T13" fmla="*/ 240 h 281"/>
                <a:gd name="T14" fmla="*/ 198 w 270"/>
                <a:gd name="T15" fmla="*/ 240 h 281"/>
                <a:gd name="T16" fmla="*/ 198 w 270"/>
                <a:gd name="T17" fmla="*/ 281 h 281"/>
                <a:gd name="T18" fmla="*/ 136 w 270"/>
                <a:gd name="T19" fmla="*/ 281 h 281"/>
                <a:gd name="T20" fmla="*/ 71 w 270"/>
                <a:gd name="T21" fmla="*/ 260 h 281"/>
                <a:gd name="T22" fmla="*/ 0 w 270"/>
                <a:gd name="T23" fmla="*/ 260 h 281"/>
                <a:gd name="T24" fmla="*/ 198 w 270"/>
                <a:gd name="T25" fmla="*/ 260 h 281"/>
                <a:gd name="T26" fmla="*/ 270 w 270"/>
                <a:gd name="T27" fmla="*/ 260 h 281"/>
                <a:gd name="T28" fmla="*/ 135 w 270"/>
                <a:gd name="T29" fmla="*/ 218 h 281"/>
                <a:gd name="T30" fmla="*/ 135 w 270"/>
                <a:gd name="T31" fmla="*/ 190 h 281"/>
                <a:gd name="T32" fmla="*/ 191 w 270"/>
                <a:gd name="T33" fmla="*/ 189 h 281"/>
                <a:gd name="T34" fmla="*/ 191 w 270"/>
                <a:gd name="T35" fmla="*/ 14 h 281"/>
                <a:gd name="T36" fmla="*/ 177 w 270"/>
                <a:gd name="T37" fmla="*/ 0 h 281"/>
                <a:gd name="T38" fmla="*/ 93 w 270"/>
                <a:gd name="T39" fmla="*/ 0 h 281"/>
                <a:gd name="T40" fmla="*/ 79 w 270"/>
                <a:gd name="T41" fmla="*/ 14 h 281"/>
                <a:gd name="T42" fmla="*/ 79 w 270"/>
                <a:gd name="T43" fmla="*/ 189 h 281"/>
                <a:gd name="T44" fmla="*/ 191 w 270"/>
                <a:gd name="T45" fmla="*/ 189 h 281"/>
                <a:gd name="T46" fmla="*/ 110 w 270"/>
                <a:gd name="T47" fmla="*/ 37 h 281"/>
                <a:gd name="T48" fmla="*/ 160 w 270"/>
                <a:gd name="T49" fmla="*/ 37 h 281"/>
                <a:gd name="T50" fmla="*/ 110 w 270"/>
                <a:gd name="T51" fmla="*/ 113 h 281"/>
                <a:gd name="T52" fmla="*/ 160 w 270"/>
                <a:gd name="T53" fmla="*/ 113 h 281"/>
                <a:gd name="T54" fmla="*/ 110 w 270"/>
                <a:gd name="T55" fmla="*/ 150 h 281"/>
                <a:gd name="T56" fmla="*/ 160 w 270"/>
                <a:gd name="T57" fmla="*/ 15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0" h="281">
                  <a:moveTo>
                    <a:pt x="136" y="281"/>
                  </a:moveTo>
                  <a:cubicBezTo>
                    <a:pt x="71" y="281"/>
                    <a:pt x="71" y="281"/>
                    <a:pt x="71" y="281"/>
                  </a:cubicBezTo>
                  <a:cubicBezTo>
                    <a:pt x="71" y="240"/>
                    <a:pt x="71" y="240"/>
                    <a:pt x="71" y="240"/>
                  </a:cubicBezTo>
                  <a:cubicBezTo>
                    <a:pt x="115" y="240"/>
                    <a:pt x="115" y="240"/>
                    <a:pt x="115" y="240"/>
                  </a:cubicBezTo>
                  <a:cubicBezTo>
                    <a:pt x="115" y="218"/>
                    <a:pt x="115" y="218"/>
                    <a:pt x="115" y="218"/>
                  </a:cubicBezTo>
                  <a:cubicBezTo>
                    <a:pt x="157" y="218"/>
                    <a:pt x="157" y="218"/>
                    <a:pt x="157" y="218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81"/>
                    <a:pt x="198" y="281"/>
                    <a:pt x="198" y="281"/>
                  </a:cubicBezTo>
                  <a:lnTo>
                    <a:pt x="136" y="281"/>
                  </a:lnTo>
                  <a:close/>
                  <a:moveTo>
                    <a:pt x="71" y="260"/>
                  </a:moveTo>
                  <a:cubicBezTo>
                    <a:pt x="0" y="260"/>
                    <a:pt x="0" y="260"/>
                    <a:pt x="0" y="260"/>
                  </a:cubicBezTo>
                  <a:moveTo>
                    <a:pt x="198" y="260"/>
                  </a:moveTo>
                  <a:cubicBezTo>
                    <a:pt x="270" y="260"/>
                    <a:pt x="270" y="260"/>
                    <a:pt x="270" y="260"/>
                  </a:cubicBezTo>
                  <a:moveTo>
                    <a:pt x="135" y="218"/>
                  </a:moveTo>
                  <a:cubicBezTo>
                    <a:pt x="135" y="190"/>
                    <a:pt x="135" y="190"/>
                    <a:pt x="135" y="190"/>
                  </a:cubicBezTo>
                  <a:moveTo>
                    <a:pt x="191" y="189"/>
                  </a:moveTo>
                  <a:cubicBezTo>
                    <a:pt x="191" y="14"/>
                    <a:pt x="191" y="14"/>
                    <a:pt x="191" y="14"/>
                  </a:cubicBezTo>
                  <a:cubicBezTo>
                    <a:pt x="191" y="6"/>
                    <a:pt x="185" y="0"/>
                    <a:pt x="17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85" y="0"/>
                    <a:pt x="79" y="6"/>
                    <a:pt x="79" y="14"/>
                  </a:cubicBezTo>
                  <a:cubicBezTo>
                    <a:pt x="79" y="189"/>
                    <a:pt x="79" y="189"/>
                    <a:pt x="79" y="189"/>
                  </a:cubicBezTo>
                  <a:lnTo>
                    <a:pt x="191" y="189"/>
                  </a:lnTo>
                  <a:close/>
                  <a:moveTo>
                    <a:pt x="110" y="37"/>
                  </a:moveTo>
                  <a:cubicBezTo>
                    <a:pt x="160" y="37"/>
                    <a:pt x="160" y="37"/>
                    <a:pt x="160" y="37"/>
                  </a:cubicBezTo>
                  <a:moveTo>
                    <a:pt x="110" y="113"/>
                  </a:moveTo>
                  <a:cubicBezTo>
                    <a:pt x="160" y="113"/>
                    <a:pt x="160" y="113"/>
                    <a:pt x="160" y="113"/>
                  </a:cubicBezTo>
                  <a:moveTo>
                    <a:pt x="110" y="150"/>
                  </a:moveTo>
                  <a:cubicBezTo>
                    <a:pt x="160" y="150"/>
                    <a:pt x="160" y="150"/>
                    <a:pt x="160" y="150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D24BC3E-D95E-4BD0-8606-DEDFC19E063E}"/>
              </a:ext>
            </a:extLst>
          </p:cNvPr>
          <p:cNvGrpSpPr/>
          <p:nvPr/>
        </p:nvGrpSpPr>
        <p:grpSpPr>
          <a:xfrm>
            <a:off x="802529" y="2669902"/>
            <a:ext cx="2377914" cy="1586130"/>
            <a:chOff x="1159586" y="2669902"/>
            <a:chExt cx="2377914" cy="1586130"/>
          </a:xfrm>
        </p:grpSpPr>
        <p:sp>
          <p:nvSpPr>
            <p:cNvPr id="16" name="Database_EFC7" title="Icon of a cylinder">
              <a:extLst>
                <a:ext uri="{FF2B5EF4-FFF2-40B4-BE49-F238E27FC236}">
                  <a16:creationId xmlns:a16="http://schemas.microsoft.com/office/drawing/2014/main" id="{C863135E-76FF-4253-9C3E-58D1779C2DE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1571" y="2669902"/>
              <a:ext cx="393944" cy="51206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BC005D-7F72-4C8E-8BE6-1A62B1034A9D}"/>
                </a:ext>
              </a:extLst>
            </p:cNvPr>
            <p:cNvSpPr/>
            <p:nvPr/>
          </p:nvSpPr>
          <p:spPr>
            <a:xfrm>
              <a:off x="1159586" y="3671257"/>
              <a:ext cx="237791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Volume consumption forecasting</a:t>
              </a:r>
            </a:p>
          </p:txBody>
        </p:sp>
      </p:grpSp>
      <p:sp>
        <p:nvSpPr>
          <p:cNvPr id="19" name="Digital Transformation">
            <a:extLst>
              <a:ext uri="{FF2B5EF4-FFF2-40B4-BE49-F238E27FC236}">
                <a16:creationId xmlns:a16="http://schemas.microsoft.com/office/drawing/2014/main" id="{6CB32F4B-316D-4B5E-B1F2-D816E413C10F}"/>
              </a:ext>
            </a:extLst>
          </p:cNvPr>
          <p:cNvSpPr txBox="1">
            <a:spLocks/>
          </p:cNvSpPr>
          <p:nvPr/>
        </p:nvSpPr>
        <p:spPr>
          <a:xfrm>
            <a:off x="655910" y="468447"/>
            <a:ext cx="6931254" cy="42982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-98" normalizeH="0" baseline="0" noProof="0" dirty="0">
              <a:ln w="3175"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0C7AA-561C-4B31-84EC-AD491D392110}"/>
              </a:ext>
            </a:extLst>
          </p:cNvPr>
          <p:cNvSpPr txBox="1"/>
          <p:nvPr/>
        </p:nvSpPr>
        <p:spPr>
          <a:xfrm>
            <a:off x="916241" y="5796446"/>
            <a:ext cx="1035951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53535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System Insights is a platform allows adding new capabilities across future releases. 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353535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87AA2C-174D-4AB8-8821-381309F4F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kern="0" spc="-98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Predictive Analytics for the Intelligent Edge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A1FB88A-6CCB-4FD0-8CCE-669548170A5A}"/>
              </a:ext>
            </a:extLst>
          </p:cNvPr>
          <p:cNvCxnSpPr/>
          <p:nvPr/>
        </p:nvCxnSpPr>
        <p:spPr>
          <a:xfrm>
            <a:off x="3355625" y="1841101"/>
            <a:ext cx="0" cy="303519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0898-D9AC-4CCF-B2E9-0E5177ACBB64}"/>
              </a:ext>
            </a:extLst>
          </p:cNvPr>
          <p:cNvGrpSpPr/>
          <p:nvPr/>
        </p:nvGrpSpPr>
        <p:grpSpPr>
          <a:xfrm>
            <a:off x="3538508" y="2663924"/>
            <a:ext cx="2377914" cy="1829277"/>
            <a:chOff x="3660430" y="2663924"/>
            <a:chExt cx="2377914" cy="1829277"/>
          </a:xfrm>
        </p:grpSpPr>
        <p:sp>
          <p:nvSpPr>
            <p:cNvPr id="48" name="StorageOptical_E958" title="Icon of a hard disk">
              <a:extLst>
                <a:ext uri="{FF2B5EF4-FFF2-40B4-BE49-F238E27FC236}">
                  <a16:creationId xmlns:a16="http://schemas.microsoft.com/office/drawing/2014/main" id="{84E7D23B-8515-4351-B5DA-8371BF0DED2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94954" y="2663924"/>
              <a:ext cx="508867" cy="508989"/>
            </a:xfrm>
            <a:custGeom>
              <a:avLst/>
              <a:gdLst>
                <a:gd name="T0" fmla="*/ 3750 w 3750"/>
                <a:gd name="T1" fmla="*/ 1875 h 3750"/>
                <a:gd name="T2" fmla="*/ 1875 w 3750"/>
                <a:gd name="T3" fmla="*/ 3750 h 3750"/>
                <a:gd name="T4" fmla="*/ 0 w 3750"/>
                <a:gd name="T5" fmla="*/ 1875 h 3750"/>
                <a:gd name="T6" fmla="*/ 1875 w 3750"/>
                <a:gd name="T7" fmla="*/ 0 h 3750"/>
                <a:gd name="T8" fmla="*/ 3750 w 3750"/>
                <a:gd name="T9" fmla="*/ 1875 h 3750"/>
                <a:gd name="T10" fmla="*/ 1875 w 3750"/>
                <a:gd name="T11" fmla="*/ 1500 h 3750"/>
                <a:gd name="T12" fmla="*/ 1500 w 3750"/>
                <a:gd name="T13" fmla="*/ 1875 h 3750"/>
                <a:gd name="T14" fmla="*/ 1875 w 3750"/>
                <a:gd name="T15" fmla="*/ 2250 h 3750"/>
                <a:gd name="T16" fmla="*/ 2250 w 3750"/>
                <a:gd name="T17" fmla="*/ 1875 h 3750"/>
                <a:gd name="T18" fmla="*/ 1875 w 3750"/>
                <a:gd name="T19" fmla="*/ 1500 h 3750"/>
                <a:gd name="T20" fmla="*/ 2463 w 3750"/>
                <a:gd name="T21" fmla="*/ 2463 h 3750"/>
                <a:gd name="T22" fmla="*/ 2918 w 3750"/>
                <a:gd name="T23" fmla="*/ 2918 h 3750"/>
                <a:gd name="T24" fmla="*/ 832 w 3750"/>
                <a:gd name="T25" fmla="*/ 832 h 3750"/>
                <a:gd name="T26" fmla="*/ 1287 w 3750"/>
                <a:gd name="T27" fmla="*/ 1287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50" h="3750">
                  <a:moveTo>
                    <a:pt x="3750" y="1875"/>
                  </a:moveTo>
                  <a:cubicBezTo>
                    <a:pt x="3750" y="2911"/>
                    <a:pt x="2911" y="3750"/>
                    <a:pt x="1875" y="3750"/>
                  </a:cubicBezTo>
                  <a:cubicBezTo>
                    <a:pt x="839" y="3750"/>
                    <a:pt x="0" y="2911"/>
                    <a:pt x="0" y="1875"/>
                  </a:cubicBezTo>
                  <a:cubicBezTo>
                    <a:pt x="0" y="839"/>
                    <a:pt x="839" y="0"/>
                    <a:pt x="1875" y="0"/>
                  </a:cubicBezTo>
                  <a:cubicBezTo>
                    <a:pt x="2911" y="0"/>
                    <a:pt x="3750" y="839"/>
                    <a:pt x="3750" y="1875"/>
                  </a:cubicBezTo>
                  <a:close/>
                  <a:moveTo>
                    <a:pt x="1875" y="1500"/>
                  </a:moveTo>
                  <a:cubicBezTo>
                    <a:pt x="1668" y="1500"/>
                    <a:pt x="1500" y="1668"/>
                    <a:pt x="1500" y="1875"/>
                  </a:cubicBezTo>
                  <a:cubicBezTo>
                    <a:pt x="1500" y="2082"/>
                    <a:pt x="1668" y="2250"/>
                    <a:pt x="1875" y="2250"/>
                  </a:cubicBezTo>
                  <a:cubicBezTo>
                    <a:pt x="2082" y="2250"/>
                    <a:pt x="2250" y="2082"/>
                    <a:pt x="2250" y="1875"/>
                  </a:cubicBezTo>
                  <a:cubicBezTo>
                    <a:pt x="2250" y="1668"/>
                    <a:pt x="2082" y="1500"/>
                    <a:pt x="1875" y="1500"/>
                  </a:cubicBezTo>
                  <a:close/>
                  <a:moveTo>
                    <a:pt x="2463" y="2463"/>
                  </a:moveTo>
                  <a:cubicBezTo>
                    <a:pt x="2918" y="2918"/>
                    <a:pt x="2918" y="2918"/>
                    <a:pt x="2918" y="2918"/>
                  </a:cubicBezTo>
                  <a:moveTo>
                    <a:pt x="832" y="832"/>
                  </a:moveTo>
                  <a:cubicBezTo>
                    <a:pt x="1287" y="1287"/>
                    <a:pt x="1287" y="1287"/>
                    <a:pt x="1287" y="1287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AAD1564-FD50-4C0B-94EA-412249EC5F64}"/>
                </a:ext>
              </a:extLst>
            </p:cNvPr>
            <p:cNvSpPr/>
            <p:nvPr/>
          </p:nvSpPr>
          <p:spPr>
            <a:xfrm>
              <a:off x="3660430" y="3662204"/>
              <a:ext cx="237791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Total storage consumption </a:t>
              </a:r>
            </a:p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-98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forecasting</a:t>
              </a:r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54F9B7-677C-4BDE-AA98-B58194FAD6CA}"/>
              </a:ext>
            </a:extLst>
          </p:cNvPr>
          <p:cNvCxnSpPr/>
          <p:nvPr/>
        </p:nvCxnSpPr>
        <p:spPr>
          <a:xfrm>
            <a:off x="6095103" y="1841101"/>
            <a:ext cx="0" cy="303519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619299-CEB8-4E93-868D-61C6344D80D9}"/>
              </a:ext>
            </a:extLst>
          </p:cNvPr>
          <p:cNvCxnSpPr/>
          <p:nvPr/>
        </p:nvCxnSpPr>
        <p:spPr>
          <a:xfrm>
            <a:off x="8837386" y="1841101"/>
            <a:ext cx="0" cy="303519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460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F32EB-4A8B-4C95-9EFA-6CFB1CAD4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39398BC-9B78-4DB2-8B72-EFB833803D9E}"/>
              </a:ext>
            </a:extLst>
          </p:cNvPr>
          <p:cNvSpPr/>
          <p:nvPr/>
        </p:nvSpPr>
        <p:spPr bwMode="auto">
          <a:xfrm>
            <a:off x="60960" y="43541"/>
            <a:ext cx="1158240" cy="225117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E82A4C-2B15-4E68-97F6-6E0B8C160ABE}"/>
              </a:ext>
            </a:extLst>
          </p:cNvPr>
          <p:cNvSpPr txBox="1"/>
          <p:nvPr/>
        </p:nvSpPr>
        <p:spPr>
          <a:xfrm>
            <a:off x="-60963" y="-38325"/>
            <a:ext cx="1435100" cy="4062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Admin Center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E1FF960-590F-4E2A-A5A4-455BBA06B291}"/>
              </a:ext>
            </a:extLst>
          </p:cNvPr>
          <p:cNvGrpSpPr/>
          <p:nvPr/>
        </p:nvGrpSpPr>
        <p:grpSpPr>
          <a:xfrm>
            <a:off x="1363612" y="130773"/>
            <a:ext cx="88900" cy="50800"/>
            <a:chOff x="1676400" y="412750"/>
            <a:chExt cx="88900" cy="508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D9C4BC1-3BDB-4345-9D63-E004AF26BBB9}"/>
                </a:ext>
              </a:extLst>
            </p:cNvPr>
            <p:cNvCxnSpPr/>
            <p:nvPr/>
          </p:nvCxnSpPr>
          <p:spPr>
            <a:xfrm flipV="1">
              <a:off x="1717675" y="412750"/>
              <a:ext cx="47625" cy="508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7A9487-860B-43EF-BEB9-92647F4F9B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6400" y="415925"/>
              <a:ext cx="44450" cy="444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DC732-0704-43FB-9982-8E7C50B1FD88}"/>
              </a:ext>
            </a:extLst>
          </p:cNvPr>
          <p:cNvCxnSpPr/>
          <p:nvPr/>
        </p:nvCxnSpPr>
        <p:spPr>
          <a:xfrm>
            <a:off x="1245321" y="69670"/>
            <a:ext cx="0" cy="15544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24D4CA-96AB-433E-B205-5A498FCE1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2319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3A3C82-EF4C-4C0A-9AA2-CD062B1C7CDA}"/>
              </a:ext>
            </a:extLst>
          </p:cNvPr>
          <p:cNvSpPr/>
          <p:nvPr/>
        </p:nvSpPr>
        <p:spPr bwMode="auto">
          <a:xfrm>
            <a:off x="60960" y="43541"/>
            <a:ext cx="1158240" cy="225117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7862A-AD55-4301-89CC-9121432B9890}"/>
              </a:ext>
            </a:extLst>
          </p:cNvPr>
          <p:cNvSpPr txBox="1"/>
          <p:nvPr/>
        </p:nvSpPr>
        <p:spPr>
          <a:xfrm>
            <a:off x="-60963" y="-38325"/>
            <a:ext cx="1435100" cy="4062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Admin Center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14A238-6BD9-413D-8148-0E39FCE81ADD}"/>
              </a:ext>
            </a:extLst>
          </p:cNvPr>
          <p:cNvGrpSpPr/>
          <p:nvPr/>
        </p:nvGrpSpPr>
        <p:grpSpPr>
          <a:xfrm>
            <a:off x="1363612" y="130773"/>
            <a:ext cx="88900" cy="50800"/>
            <a:chOff x="1676400" y="412750"/>
            <a:chExt cx="88900" cy="508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C67F97A-7409-4EB7-8FFE-ADE59D7ED1A4}"/>
                </a:ext>
              </a:extLst>
            </p:cNvPr>
            <p:cNvCxnSpPr/>
            <p:nvPr/>
          </p:nvCxnSpPr>
          <p:spPr>
            <a:xfrm flipV="1">
              <a:off x="1717675" y="412750"/>
              <a:ext cx="47625" cy="508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B01D02C-A46D-4675-B2C4-3574709C35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6400" y="415925"/>
              <a:ext cx="44450" cy="444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7B7E15-1BCC-441B-881F-380DBD4F3422}"/>
              </a:ext>
            </a:extLst>
          </p:cNvPr>
          <p:cNvCxnSpPr/>
          <p:nvPr/>
        </p:nvCxnSpPr>
        <p:spPr>
          <a:xfrm>
            <a:off x="1245321" y="69670"/>
            <a:ext cx="0" cy="15544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126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794A76-09A4-44DD-A518-3E67DBC12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188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DD7EDD9-320C-4317-9EB0-E8E57A330692}"/>
              </a:ext>
            </a:extLst>
          </p:cNvPr>
          <p:cNvSpPr/>
          <p:nvPr/>
        </p:nvSpPr>
        <p:spPr bwMode="auto">
          <a:xfrm>
            <a:off x="60960" y="43541"/>
            <a:ext cx="1158240" cy="225117"/>
          </a:xfrm>
          <a:prstGeom prst="rect">
            <a:avLst/>
          </a:prstGeom>
          <a:solidFill>
            <a:srgbClr val="33333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369484-6410-40B9-A411-D828FF23B8B7}"/>
              </a:ext>
            </a:extLst>
          </p:cNvPr>
          <p:cNvSpPr txBox="1"/>
          <p:nvPr/>
        </p:nvSpPr>
        <p:spPr>
          <a:xfrm>
            <a:off x="-60963" y="-38325"/>
            <a:ext cx="1435100" cy="4062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Windows Admin Center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F3C808-1657-479B-AD8A-219BB3BDCBDC}"/>
              </a:ext>
            </a:extLst>
          </p:cNvPr>
          <p:cNvGrpSpPr/>
          <p:nvPr/>
        </p:nvGrpSpPr>
        <p:grpSpPr>
          <a:xfrm>
            <a:off x="1363612" y="130773"/>
            <a:ext cx="88900" cy="50800"/>
            <a:chOff x="1676400" y="412750"/>
            <a:chExt cx="88900" cy="50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D2A2205-8AA1-46E3-8955-34758892EA8D}"/>
                </a:ext>
              </a:extLst>
            </p:cNvPr>
            <p:cNvCxnSpPr/>
            <p:nvPr/>
          </p:nvCxnSpPr>
          <p:spPr>
            <a:xfrm flipV="1">
              <a:off x="1717675" y="412750"/>
              <a:ext cx="47625" cy="508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B3219F5-2B64-4AEA-9759-9714AB8A28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6400" y="415925"/>
              <a:ext cx="44450" cy="444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5EEA84-1D49-4472-B8ED-CDE80BF5C393}"/>
              </a:ext>
            </a:extLst>
          </p:cNvPr>
          <p:cNvCxnSpPr/>
          <p:nvPr/>
        </p:nvCxnSpPr>
        <p:spPr>
          <a:xfrm>
            <a:off x="1245321" y="69670"/>
            <a:ext cx="0" cy="155448"/>
          </a:xfrm>
          <a:prstGeom prst="line">
            <a:avLst/>
          </a:prstGeom>
          <a:ln>
            <a:headEnd type="none"/>
            <a:tailEnd type="non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5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 xmlns:a16="http://schemas.microsoft.com/office/drawing/2014/main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10E3A2-1A6E-794B-9795-353193174069}"/>
              </a:ext>
            </a:extLst>
          </p:cNvPr>
          <p:cNvGrpSpPr/>
          <p:nvPr/>
        </p:nvGrpSpPr>
        <p:grpSpPr>
          <a:xfrm>
            <a:off x="7161597" y="1741949"/>
            <a:ext cx="4496399" cy="2133600"/>
            <a:chOff x="7539136" y="1905000"/>
            <a:chExt cx="4496399" cy="2133600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FAA0717-3EC3-B146-AD64-C2C0812EF879}"/>
                </a:ext>
              </a:extLst>
            </p:cNvPr>
            <p:cNvSpPr/>
            <p:nvPr/>
          </p:nvSpPr>
          <p:spPr>
            <a:xfrm>
              <a:off x="7539136" y="1905000"/>
              <a:ext cx="1991943" cy="2133600"/>
            </a:xfrm>
            <a:prstGeom prst="rect">
              <a:avLst/>
            </a:prstGeom>
            <a:solidFill>
              <a:schemeClr val="tx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114" fontAlgn="base">
                <a:spcBef>
                  <a:spcPct val="0"/>
                </a:spcBef>
                <a:spcAft>
                  <a:spcPct val="0"/>
                </a:spcAft>
              </a:pPr>
              <a:endParaRPr lang="en-US" sz="2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37B7027-5FCE-44F9-950F-EBD36547CE05}"/>
                </a:ext>
              </a:extLst>
            </p:cNvPr>
            <p:cNvSpPr txBox="1"/>
            <p:nvPr/>
          </p:nvSpPr>
          <p:spPr>
            <a:xfrm>
              <a:off x="9789407" y="2582752"/>
              <a:ext cx="224612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Standard x86 servers</a:t>
              </a:r>
            </a:p>
            <a:p>
              <a:pPr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+</a:t>
              </a:r>
            </a:p>
            <a:p>
              <a:pPr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Local drives</a:t>
              </a:r>
            </a:p>
            <a:p>
              <a:pPr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+</a:t>
              </a:r>
            </a:p>
            <a:p>
              <a:pPr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The magic of software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C64513B-9F71-4B89-9C94-D5C5BAE82FAF}"/>
                </a:ext>
              </a:extLst>
            </p:cNvPr>
            <p:cNvGrpSpPr/>
            <p:nvPr/>
          </p:nvGrpSpPr>
          <p:grpSpPr>
            <a:xfrm>
              <a:off x="7604612" y="2013481"/>
              <a:ext cx="1828800" cy="1916638"/>
              <a:chOff x="7921752" y="2449116"/>
              <a:chExt cx="1828800" cy="1916638"/>
            </a:xfrm>
          </p:grpSpPr>
          <p:pic>
            <p:nvPicPr>
              <p:cNvPr id="79" name="Picture 78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D39F63B-C9DA-4527-B491-C50793FE55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2889544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80" name="Picture 79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228E7B7-7895-4246-9610-323D70961B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3263758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81" name="Picture 80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348FDE5F-80A7-4668-A77F-37CD5857AC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3637972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82" name="Picture 81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2ACF9A4D-FF56-4ABF-96A3-0774F2858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4012186"/>
                <a:ext cx="1828800" cy="353568"/>
              </a:xfrm>
              <a:prstGeom prst="rect">
                <a:avLst/>
              </a:prstGeom>
            </p:spPr>
          </p:pic>
          <p:pic>
            <p:nvPicPr>
              <p:cNvPr id="83" name="Picture 82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06E9C7EA-8015-4834-AD39-3AA74B284B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2647765"/>
                <a:ext cx="1828800" cy="178003"/>
              </a:xfrm>
              <a:prstGeom prst="rect">
                <a:avLst/>
              </a:prstGeom>
            </p:spPr>
          </p:pic>
          <p:pic>
            <p:nvPicPr>
              <p:cNvPr id="84" name="Picture 83" descr="A close up of a logo&#10;&#10;Description generated with high confidence">
                <a:extLst>
                  <a:ext uri="{FF2B5EF4-FFF2-40B4-BE49-F238E27FC236}">
                    <a16:creationId xmlns:a16="http://schemas.microsoft.com/office/drawing/2014/main" id="{B9E89A1E-0E00-4629-B046-8CE3101DEC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21752" y="2449116"/>
                <a:ext cx="1828800" cy="178003"/>
              </a:xfrm>
              <a:prstGeom prst="rect">
                <a:avLst/>
              </a:prstGeom>
            </p:spPr>
          </p:pic>
        </p:grpSp>
        <p:sp>
          <p:nvSpPr>
            <p:cNvPr id="88" name="Left Bracket 87">
              <a:extLst>
                <a:ext uri="{FF2B5EF4-FFF2-40B4-BE49-F238E27FC236}">
                  <a16:creationId xmlns:a16="http://schemas.microsoft.com/office/drawing/2014/main" id="{E222BDDC-ED07-4EAB-AF57-D53698DBF348}"/>
                </a:ext>
              </a:extLst>
            </p:cNvPr>
            <p:cNvSpPr/>
            <p:nvPr/>
          </p:nvSpPr>
          <p:spPr>
            <a:xfrm flipH="1">
              <a:off x="9601052" y="2453564"/>
              <a:ext cx="64008" cy="1476210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Left Bracket 88">
              <a:extLst>
                <a:ext uri="{FF2B5EF4-FFF2-40B4-BE49-F238E27FC236}">
                  <a16:creationId xmlns:a16="http://schemas.microsoft.com/office/drawing/2014/main" id="{312DDB60-D4D5-4AB5-9FA9-B25B4B80FE87}"/>
                </a:ext>
              </a:extLst>
            </p:cNvPr>
            <p:cNvSpPr/>
            <p:nvPr/>
          </p:nvSpPr>
          <p:spPr>
            <a:xfrm flipH="1">
              <a:off x="9601052" y="2013136"/>
              <a:ext cx="64008" cy="373816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283EE6F-1052-44DB-8BBB-4B600B078244}"/>
                </a:ext>
              </a:extLst>
            </p:cNvPr>
            <p:cNvSpPr txBox="1"/>
            <p:nvPr/>
          </p:nvSpPr>
          <p:spPr>
            <a:xfrm>
              <a:off x="9789407" y="2087500"/>
              <a:ext cx="180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Ethernet switches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1B0C101-88BF-D744-87B3-A16117248DE5}"/>
              </a:ext>
            </a:extLst>
          </p:cNvPr>
          <p:cNvSpPr/>
          <p:nvPr/>
        </p:nvSpPr>
        <p:spPr>
          <a:xfrm>
            <a:off x="2563227" y="370349"/>
            <a:ext cx="1991943" cy="4876800"/>
          </a:xfrm>
          <a:prstGeom prst="rect">
            <a:avLst/>
          </a:prstGeom>
          <a:solidFill>
            <a:schemeClr val="tx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algn="ctr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862151E-86D1-2542-83A1-5D76259D1663}"/>
              </a:ext>
            </a:extLst>
          </p:cNvPr>
          <p:cNvGrpSpPr/>
          <p:nvPr/>
        </p:nvGrpSpPr>
        <p:grpSpPr>
          <a:xfrm>
            <a:off x="1056518" y="1670908"/>
            <a:ext cx="3422453" cy="1568546"/>
            <a:chOff x="3587947" y="1833959"/>
            <a:chExt cx="3422453" cy="156854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536D32-1F20-3843-BFB9-72DBAC44CEF6}"/>
                </a:ext>
              </a:extLst>
            </p:cNvPr>
            <p:cNvSpPr txBox="1"/>
            <p:nvPr/>
          </p:nvSpPr>
          <p:spPr>
            <a:xfrm>
              <a:off x="3587947" y="2495122"/>
              <a:ext cx="12874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Hypervisors</a:t>
              </a:r>
            </a:p>
          </p:txBody>
        </p:sp>
        <p:pic>
          <p:nvPicPr>
            <p:cNvPr id="55" name="Picture 5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DA27912C-E8C9-3945-8712-8DF0AE473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224502"/>
              <a:ext cx="1828800" cy="178003"/>
            </a:xfrm>
            <a:prstGeom prst="rect">
              <a:avLst/>
            </a:prstGeom>
          </p:spPr>
        </p:pic>
        <p:pic>
          <p:nvPicPr>
            <p:cNvPr id="56" name="Picture 55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90A3F5F4-12E2-B549-96AD-2C7DCC6CD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025853"/>
              <a:ext cx="1828800" cy="178003"/>
            </a:xfrm>
            <a:prstGeom prst="rect">
              <a:avLst/>
            </a:prstGeom>
          </p:spPr>
        </p:pic>
        <p:pic>
          <p:nvPicPr>
            <p:cNvPr id="57" name="Picture 56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B453A21E-378E-CE47-B4FF-36BE76ECF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827204"/>
              <a:ext cx="1828800" cy="178003"/>
            </a:xfrm>
            <a:prstGeom prst="rect">
              <a:avLst/>
            </a:prstGeom>
          </p:spPr>
        </p:pic>
        <p:pic>
          <p:nvPicPr>
            <p:cNvPr id="58" name="Picture 5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4EFC8369-1531-6B47-98D4-F34C8A75E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628555"/>
              <a:ext cx="1828800" cy="178003"/>
            </a:xfrm>
            <a:prstGeom prst="rect">
              <a:avLst/>
            </a:prstGeom>
          </p:spPr>
        </p:pic>
        <p:pic>
          <p:nvPicPr>
            <p:cNvPr id="60" name="Picture 5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E99C97-E4A8-B649-9EE9-2DC73C0CD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429906"/>
              <a:ext cx="1828800" cy="178003"/>
            </a:xfrm>
            <a:prstGeom prst="rect">
              <a:avLst/>
            </a:prstGeom>
          </p:spPr>
        </p:pic>
        <p:pic>
          <p:nvPicPr>
            <p:cNvPr id="62" name="Picture 61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AD90D06E-B32F-9349-8B54-4955B6A61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231257"/>
              <a:ext cx="1828800" cy="178003"/>
            </a:xfrm>
            <a:prstGeom prst="rect">
              <a:avLst/>
            </a:prstGeom>
          </p:spPr>
        </p:pic>
        <p:pic>
          <p:nvPicPr>
            <p:cNvPr id="64" name="Picture 6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C85DA4FD-43BB-1844-910C-F432745DA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032608"/>
              <a:ext cx="1828800" cy="178003"/>
            </a:xfrm>
            <a:prstGeom prst="rect">
              <a:avLst/>
            </a:prstGeom>
          </p:spPr>
        </p:pic>
        <p:pic>
          <p:nvPicPr>
            <p:cNvPr id="78" name="Picture 77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1D2E7467-8357-9644-882F-DF57027D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833959"/>
              <a:ext cx="1828800" cy="178003"/>
            </a:xfrm>
            <a:prstGeom prst="rect">
              <a:avLst/>
            </a:prstGeom>
          </p:spPr>
        </p:pic>
        <p:sp>
          <p:nvSpPr>
            <p:cNvPr id="91" name="Left Bracket 90">
              <a:extLst>
                <a:ext uri="{FF2B5EF4-FFF2-40B4-BE49-F238E27FC236}">
                  <a16:creationId xmlns:a16="http://schemas.microsoft.com/office/drawing/2014/main" id="{3FF1A8A9-7D8C-A843-BD0D-66C87DABA6A4}"/>
                </a:ext>
              </a:extLst>
            </p:cNvPr>
            <p:cNvSpPr/>
            <p:nvPr/>
          </p:nvSpPr>
          <p:spPr>
            <a:xfrm>
              <a:off x="4953000" y="1833959"/>
              <a:ext cx="64008" cy="1568546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F24440E-883E-5C4B-A96E-83C1C82109E4}"/>
              </a:ext>
            </a:extLst>
          </p:cNvPr>
          <p:cNvGrpSpPr/>
          <p:nvPr/>
        </p:nvGrpSpPr>
        <p:grpSpPr>
          <a:xfrm>
            <a:off x="842870" y="3743658"/>
            <a:ext cx="3636101" cy="1434918"/>
            <a:chOff x="3374299" y="3906709"/>
            <a:chExt cx="3636101" cy="1434918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D99C11E1-3F34-0B48-87B6-9A459EFED0C8}"/>
                </a:ext>
              </a:extLst>
            </p:cNvPr>
            <p:cNvSpPr txBox="1"/>
            <p:nvPr/>
          </p:nvSpPr>
          <p:spPr>
            <a:xfrm>
              <a:off x="3374299" y="4501058"/>
              <a:ext cx="1501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Storage (SAN)</a:t>
              </a:r>
            </a:p>
          </p:txBody>
        </p:sp>
        <p:pic>
          <p:nvPicPr>
            <p:cNvPr id="94" name="Picture 93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52D0EE09-A1B0-9F44-89F2-53C121397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906709"/>
              <a:ext cx="1828800" cy="707136"/>
            </a:xfrm>
            <a:prstGeom prst="rect">
              <a:avLst/>
            </a:prstGeom>
          </p:spPr>
        </p:pic>
        <p:pic>
          <p:nvPicPr>
            <p:cNvPr id="95" name="Picture 94" descr="A close up of a building&#10;&#10;Description generated with high confidence">
              <a:extLst>
                <a:ext uri="{FF2B5EF4-FFF2-40B4-BE49-F238E27FC236}">
                  <a16:creationId xmlns:a16="http://schemas.microsoft.com/office/drawing/2014/main" id="{8EF7D5AD-CFDA-5046-BE89-96727465A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4634491"/>
              <a:ext cx="1828800" cy="707136"/>
            </a:xfrm>
            <a:prstGeom prst="rect">
              <a:avLst/>
            </a:prstGeom>
          </p:spPr>
        </p:pic>
        <p:sp>
          <p:nvSpPr>
            <p:cNvPr id="96" name="Left Bracket 95">
              <a:extLst>
                <a:ext uri="{FF2B5EF4-FFF2-40B4-BE49-F238E27FC236}">
                  <a16:creationId xmlns:a16="http://schemas.microsoft.com/office/drawing/2014/main" id="{8964C6C1-64AC-7C43-BA6E-9B84437A060C}"/>
                </a:ext>
              </a:extLst>
            </p:cNvPr>
            <p:cNvSpPr/>
            <p:nvPr/>
          </p:nvSpPr>
          <p:spPr>
            <a:xfrm>
              <a:off x="4953000" y="3906709"/>
              <a:ext cx="64008" cy="1434918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02B0B051-8F83-544E-B081-18D0AF5BEF97}"/>
              </a:ext>
            </a:extLst>
          </p:cNvPr>
          <p:cNvGrpSpPr/>
          <p:nvPr/>
        </p:nvGrpSpPr>
        <p:grpSpPr>
          <a:xfrm>
            <a:off x="861530" y="3303230"/>
            <a:ext cx="3617441" cy="403771"/>
            <a:chOff x="3392959" y="3466281"/>
            <a:chExt cx="3617441" cy="403771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033A29D-1D36-3D47-A3CF-59D0A84FEACC}"/>
                </a:ext>
              </a:extLst>
            </p:cNvPr>
            <p:cNvSpPr txBox="1"/>
            <p:nvPr/>
          </p:nvSpPr>
          <p:spPr>
            <a:xfrm>
              <a:off x="3392959" y="3531498"/>
              <a:ext cx="14823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Storage fabric</a:t>
              </a:r>
            </a:p>
          </p:txBody>
        </p:sp>
        <p:pic>
          <p:nvPicPr>
            <p:cNvPr id="99" name="Picture 98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73E16B05-18B0-394A-9622-970599CD3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664930"/>
              <a:ext cx="1828800" cy="178003"/>
            </a:xfrm>
            <a:prstGeom prst="rect">
              <a:avLst/>
            </a:prstGeom>
          </p:spPr>
        </p:pic>
        <p:pic>
          <p:nvPicPr>
            <p:cNvPr id="100" name="Picture 99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38F3B36-7BCB-704C-BF64-374997638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3466281"/>
              <a:ext cx="1828800" cy="178003"/>
            </a:xfrm>
            <a:prstGeom prst="rect">
              <a:avLst/>
            </a:prstGeom>
          </p:spPr>
        </p:pic>
        <p:sp>
          <p:nvSpPr>
            <p:cNvPr id="101" name="Left Bracket 100">
              <a:extLst>
                <a:ext uri="{FF2B5EF4-FFF2-40B4-BE49-F238E27FC236}">
                  <a16:creationId xmlns:a16="http://schemas.microsoft.com/office/drawing/2014/main" id="{51283789-58FC-C340-861C-C7B3398BAF62}"/>
                </a:ext>
              </a:extLst>
            </p:cNvPr>
            <p:cNvSpPr/>
            <p:nvPr/>
          </p:nvSpPr>
          <p:spPr>
            <a:xfrm>
              <a:off x="4953000" y="3466282"/>
              <a:ext cx="64008" cy="376652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3675A8-920F-F249-B586-7217BBCAE31F}"/>
              </a:ext>
            </a:extLst>
          </p:cNvPr>
          <p:cNvGrpSpPr/>
          <p:nvPr/>
        </p:nvGrpSpPr>
        <p:grpSpPr>
          <a:xfrm>
            <a:off x="534004" y="432966"/>
            <a:ext cx="3944967" cy="406747"/>
            <a:chOff x="3065433" y="596017"/>
            <a:chExt cx="3944967" cy="406747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99478800-C390-9F41-9363-8A6A6B6207E3}"/>
                </a:ext>
              </a:extLst>
            </p:cNvPr>
            <p:cNvSpPr txBox="1"/>
            <p:nvPr/>
          </p:nvSpPr>
          <p:spPr>
            <a:xfrm>
              <a:off x="3065433" y="664210"/>
              <a:ext cx="180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Segoe UI" panose="020B0502040204020203" pitchFamily="34" charset="0"/>
                </a:rPr>
                <a:t>Ethernet switches</a:t>
              </a:r>
            </a:p>
          </p:txBody>
        </p:sp>
        <p:pic>
          <p:nvPicPr>
            <p:cNvPr id="104" name="Picture 103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0CFAE55A-E1B2-434E-BFAB-F8C05C5F2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800622"/>
              <a:ext cx="1828800" cy="178003"/>
            </a:xfrm>
            <a:prstGeom prst="rect">
              <a:avLst/>
            </a:prstGeom>
          </p:spPr>
        </p:pic>
        <p:pic>
          <p:nvPicPr>
            <p:cNvPr id="105" name="Picture 104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645D653E-643E-C74E-BA02-A30331B604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601973"/>
              <a:ext cx="1828800" cy="178003"/>
            </a:xfrm>
            <a:prstGeom prst="rect">
              <a:avLst/>
            </a:prstGeom>
          </p:spPr>
        </p:pic>
        <p:sp>
          <p:nvSpPr>
            <p:cNvPr id="106" name="Left Bracket 105">
              <a:extLst>
                <a:ext uri="{FF2B5EF4-FFF2-40B4-BE49-F238E27FC236}">
                  <a16:creationId xmlns:a16="http://schemas.microsoft.com/office/drawing/2014/main" id="{EC06DCA0-D078-9543-8F3F-938064F7F512}"/>
                </a:ext>
              </a:extLst>
            </p:cNvPr>
            <p:cNvSpPr/>
            <p:nvPr/>
          </p:nvSpPr>
          <p:spPr>
            <a:xfrm>
              <a:off x="4953000" y="596017"/>
              <a:ext cx="64008" cy="382607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10C69B8-CDA4-1743-8102-BDF191174474}"/>
              </a:ext>
            </a:extLst>
          </p:cNvPr>
          <p:cNvGrpSpPr/>
          <p:nvPr/>
        </p:nvGrpSpPr>
        <p:grpSpPr>
          <a:xfrm>
            <a:off x="646022" y="879350"/>
            <a:ext cx="3832949" cy="727782"/>
            <a:chOff x="3177451" y="1042401"/>
            <a:chExt cx="3832949" cy="727782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3B72DF28-5849-5048-A501-6FAC629F5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416615"/>
              <a:ext cx="1828800" cy="353568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7D25A66-50C2-4547-9125-4831EFA94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1042401"/>
              <a:ext cx="1828800" cy="353568"/>
            </a:xfrm>
            <a:prstGeom prst="rect">
              <a:avLst/>
            </a:prstGeom>
          </p:spPr>
        </p:pic>
        <p:sp>
          <p:nvSpPr>
            <p:cNvPr id="110" name="Left Bracket 109">
              <a:extLst>
                <a:ext uri="{FF2B5EF4-FFF2-40B4-BE49-F238E27FC236}">
                  <a16:creationId xmlns:a16="http://schemas.microsoft.com/office/drawing/2014/main" id="{0F53DF37-51DF-584A-8B21-FDB4BABF0737}"/>
                </a:ext>
              </a:extLst>
            </p:cNvPr>
            <p:cNvSpPr/>
            <p:nvPr/>
          </p:nvSpPr>
          <p:spPr>
            <a:xfrm>
              <a:off x="4953000" y="1042401"/>
              <a:ext cx="64008" cy="727781"/>
            </a:xfrm>
            <a:prstGeom prst="leftBracket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37D1958-F9F5-5E4C-A941-D0574B13CE55}"/>
                </a:ext>
              </a:extLst>
            </p:cNvPr>
            <p:cNvSpPr txBox="1"/>
            <p:nvPr/>
          </p:nvSpPr>
          <p:spPr>
            <a:xfrm>
              <a:off x="3177451" y="1283181"/>
              <a:ext cx="1697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914400">
                <a:defRPr/>
              </a:pPr>
              <a:r>
                <a:rPr lang="en-US" sz="1600" dirty="0">
                  <a:gradFill>
                    <a:gsLst>
                      <a:gs pos="21429">
                        <a:schemeClr val="tx1"/>
                      </a:gs>
                      <a:gs pos="35000">
                        <a:schemeClr val="tx1"/>
                      </a:gs>
                    </a:gsLst>
                    <a:lin ang="5400000" scaled="0"/>
                  </a:gradFill>
                  <a:latin typeface="+mj-lt"/>
                  <a:cs typeface="Segoe UI" panose="020B0502040204020203" pitchFamily="34" charset="0"/>
                </a:rPr>
                <a:t>Misc. appliances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2495680-7BAC-4D1F-A041-740AD7B33DD1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4044108" y="1722287"/>
            <a:chExt cx="1419712" cy="1419712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B3A5399-4BE4-43FB-921D-E3BD2B88452A}"/>
                </a:ext>
              </a:extLst>
            </p:cNvPr>
            <p:cNvSpPr/>
            <p:nvPr/>
          </p:nvSpPr>
          <p:spPr bwMode="auto">
            <a:xfrm>
              <a:off x="4044108" y="1722287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46DE456-7089-4459-A1FC-92A9E4CB9543}"/>
                </a:ext>
              </a:extLst>
            </p:cNvPr>
            <p:cNvGrpSpPr/>
            <p:nvPr/>
          </p:nvGrpSpPr>
          <p:grpSpPr>
            <a:xfrm>
              <a:off x="4442480" y="2181376"/>
              <a:ext cx="622968" cy="501534"/>
              <a:chOff x="4498340" y="2156970"/>
              <a:chExt cx="525780" cy="423290"/>
            </a:xfrm>
          </p:grpSpPr>
          <p:sp>
            <p:nvSpPr>
              <p:cNvPr id="65" name="Cylinder 64">
                <a:extLst>
                  <a:ext uri="{FF2B5EF4-FFF2-40B4-BE49-F238E27FC236}">
                    <a16:creationId xmlns:a16="http://schemas.microsoft.com/office/drawing/2014/main" id="{E2335B12-A8E3-4633-905A-A869FE1201BB}"/>
                  </a:ext>
                </a:extLst>
              </p:cNvPr>
              <p:cNvSpPr/>
              <p:nvPr/>
            </p:nvSpPr>
            <p:spPr bwMode="auto">
              <a:xfrm>
                <a:off x="4498340" y="2158442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6" name="Cylinder 65">
                <a:extLst>
                  <a:ext uri="{FF2B5EF4-FFF2-40B4-BE49-F238E27FC236}">
                    <a16:creationId xmlns:a16="http://schemas.microsoft.com/office/drawing/2014/main" id="{D54E4A64-E91C-47AB-A2E1-0283F46F0851}"/>
                  </a:ext>
                </a:extLst>
              </p:cNvPr>
              <p:cNvSpPr/>
              <p:nvPr/>
            </p:nvSpPr>
            <p:spPr bwMode="auto">
              <a:xfrm>
                <a:off x="4498340" y="2307987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7" name="Cylinder 66">
                <a:extLst>
                  <a:ext uri="{FF2B5EF4-FFF2-40B4-BE49-F238E27FC236}">
                    <a16:creationId xmlns:a16="http://schemas.microsoft.com/office/drawing/2014/main" id="{27B591B2-86C9-4446-89E9-9A978F0DA7D7}"/>
                  </a:ext>
                </a:extLst>
              </p:cNvPr>
              <p:cNvSpPr/>
              <p:nvPr/>
            </p:nvSpPr>
            <p:spPr bwMode="auto">
              <a:xfrm>
                <a:off x="4498340" y="2452974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CDFF6E1-EBEA-4AE5-A87D-C83FFEC50DFD}"/>
                  </a:ext>
                </a:extLst>
              </p:cNvPr>
              <p:cNvSpPr/>
              <p:nvPr/>
            </p:nvSpPr>
            <p:spPr bwMode="auto">
              <a:xfrm>
                <a:off x="4498340" y="215697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9F4A307-2FCB-469D-8FC1-3C88E12AB71E}"/>
                  </a:ext>
                </a:extLst>
              </p:cNvPr>
              <p:cNvSpPr/>
              <p:nvPr/>
            </p:nvSpPr>
            <p:spPr bwMode="auto">
              <a:xfrm>
                <a:off x="4498340" y="230175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1529ACE-3E25-4649-A5CB-494A6885EBAF}"/>
                  </a:ext>
                </a:extLst>
              </p:cNvPr>
              <p:cNvSpPr/>
              <p:nvPr/>
            </p:nvSpPr>
            <p:spPr bwMode="auto">
              <a:xfrm>
                <a:off x="4498340" y="244653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111A807F-9A8A-4924-8ECB-0F9D6E2936C6}"/>
              </a:ext>
            </a:extLst>
          </p:cNvPr>
          <p:cNvSpPr/>
          <p:nvPr/>
        </p:nvSpPr>
        <p:spPr bwMode="auto">
          <a:xfrm>
            <a:off x="0" y="5457934"/>
            <a:ext cx="12192000" cy="140006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6A82F79-DAA1-4F63-A9F1-0A132BDF2081}"/>
              </a:ext>
            </a:extLst>
          </p:cNvPr>
          <p:cNvSpPr/>
          <p:nvPr/>
        </p:nvSpPr>
        <p:spPr bwMode="auto">
          <a:xfrm>
            <a:off x="0" y="5429492"/>
            <a:ext cx="12192000" cy="143066"/>
          </a:xfrm>
          <a:prstGeom prst="rect">
            <a:avLst/>
          </a:prstGeom>
          <a:solidFill>
            <a:srgbClr val="B2B2B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7977858-3EB8-4BF4-9D56-CB83DC34EBEB}"/>
              </a:ext>
            </a:extLst>
          </p:cNvPr>
          <p:cNvSpPr txBox="1"/>
          <p:nvPr/>
        </p:nvSpPr>
        <p:spPr>
          <a:xfrm>
            <a:off x="7343577" y="5937244"/>
            <a:ext cx="413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545">
                      <a:schemeClr val="bg1"/>
                    </a:gs>
                    <a:gs pos="21429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Hyper-Converged Infrastructure (HCI)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861505-CFC1-4CAD-8AD6-169BDE6589F4}"/>
              </a:ext>
            </a:extLst>
          </p:cNvPr>
          <p:cNvSpPr txBox="1"/>
          <p:nvPr/>
        </p:nvSpPr>
        <p:spPr>
          <a:xfrm>
            <a:off x="2122733" y="5937244"/>
            <a:ext cx="284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545">
                      <a:schemeClr val="bg1"/>
                    </a:gs>
                    <a:gs pos="21429">
                      <a:schemeClr val="bg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Traditional Infrastructure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C0C980-42A7-406E-9ED0-6AB4416FA682}"/>
              </a:ext>
            </a:extLst>
          </p:cNvPr>
          <p:cNvGrpSpPr/>
          <p:nvPr/>
        </p:nvGrpSpPr>
        <p:grpSpPr>
          <a:xfrm>
            <a:off x="4865021" y="586740"/>
            <a:ext cx="2153662" cy="4408597"/>
            <a:chOff x="5242560" y="586740"/>
            <a:chExt cx="2153662" cy="440859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4D95769-4A02-4491-94B3-45A5C27FB7EE}"/>
                </a:ext>
              </a:extLst>
            </p:cNvPr>
            <p:cNvCxnSpPr>
              <a:cxnSpLocks/>
            </p:cNvCxnSpPr>
            <p:nvPr/>
          </p:nvCxnSpPr>
          <p:spPr>
            <a:xfrm>
              <a:off x="5242560" y="586740"/>
              <a:ext cx="2153662" cy="106844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187949E-A785-4796-8A7A-49CFAFA78B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2560" y="3926897"/>
              <a:ext cx="2153662" cy="1068440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26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DF4243B6-D095-4CEC-81D0-A566E8C93A09}"/>
              </a:ext>
            </a:extLst>
          </p:cNvPr>
          <p:cNvSpPr/>
          <p:nvPr/>
        </p:nvSpPr>
        <p:spPr bwMode="auto">
          <a:xfrm>
            <a:off x="1384754" y="3242756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41C21B6-6EA7-45DA-ABD2-76D8E353572B}"/>
              </a:ext>
            </a:extLst>
          </p:cNvPr>
          <p:cNvGrpSpPr/>
          <p:nvPr/>
        </p:nvGrpSpPr>
        <p:grpSpPr>
          <a:xfrm>
            <a:off x="1648063" y="3518750"/>
            <a:ext cx="893095" cy="867724"/>
            <a:chOff x="1467595" y="2048641"/>
            <a:chExt cx="893095" cy="867724"/>
          </a:xfrm>
        </p:grpSpPr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FB31B410-B6C8-4D8C-BD65-CBF79948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95" y="2048641"/>
              <a:ext cx="893095" cy="426098"/>
            </a:xfrm>
            <a:custGeom>
              <a:avLst/>
              <a:gdLst>
                <a:gd name="T0" fmla="*/ 54 w 724"/>
                <a:gd name="T1" fmla="*/ 191 h 299"/>
                <a:gd name="T2" fmla="*/ 92 w 724"/>
                <a:gd name="T3" fmla="*/ 207 h 299"/>
                <a:gd name="T4" fmla="*/ 92 w 724"/>
                <a:gd name="T5" fmla="*/ 200 h 299"/>
                <a:gd name="T6" fmla="*/ 191 w 724"/>
                <a:gd name="T7" fmla="*/ 100 h 299"/>
                <a:gd name="T8" fmla="*/ 277 w 724"/>
                <a:gd name="T9" fmla="*/ 150 h 299"/>
                <a:gd name="T10" fmla="*/ 277 w 724"/>
                <a:gd name="T11" fmla="*/ 149 h 299"/>
                <a:gd name="T12" fmla="*/ 427 w 724"/>
                <a:gd name="T13" fmla="*/ 0 h 299"/>
                <a:gd name="T14" fmla="*/ 577 w 724"/>
                <a:gd name="T15" fmla="*/ 149 h 299"/>
                <a:gd name="T16" fmla="*/ 574 w 724"/>
                <a:gd name="T17" fmla="*/ 180 h 299"/>
                <a:gd name="T18" fmla="*/ 644 w 724"/>
                <a:gd name="T19" fmla="*/ 138 h 299"/>
                <a:gd name="T20" fmla="*/ 724 w 724"/>
                <a:gd name="T21" fmla="*/ 219 h 299"/>
                <a:gd name="T22" fmla="*/ 644 w 724"/>
                <a:gd name="T23" fmla="*/ 299 h 299"/>
                <a:gd name="T24" fmla="*/ 427 w 724"/>
                <a:gd name="T25" fmla="*/ 299 h 299"/>
                <a:gd name="T26" fmla="*/ 191 w 724"/>
                <a:gd name="T27" fmla="*/ 299 h 299"/>
                <a:gd name="T28" fmla="*/ 54 w 724"/>
                <a:gd name="T29" fmla="*/ 299 h 299"/>
                <a:gd name="T30" fmla="*/ 0 w 724"/>
                <a:gd name="T31" fmla="*/ 245 h 299"/>
                <a:gd name="T32" fmla="*/ 54 w 724"/>
                <a:gd name="T33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4" h="299">
                  <a:moveTo>
                    <a:pt x="54" y="191"/>
                  </a:moveTo>
                  <a:cubicBezTo>
                    <a:pt x="69" y="191"/>
                    <a:pt x="83" y="197"/>
                    <a:pt x="92" y="207"/>
                  </a:cubicBezTo>
                  <a:cubicBezTo>
                    <a:pt x="92" y="205"/>
                    <a:pt x="92" y="202"/>
                    <a:pt x="92" y="200"/>
                  </a:cubicBezTo>
                  <a:cubicBezTo>
                    <a:pt x="92" y="145"/>
                    <a:pt x="137" y="100"/>
                    <a:pt x="191" y="100"/>
                  </a:cubicBezTo>
                  <a:cubicBezTo>
                    <a:pt x="228" y="100"/>
                    <a:pt x="260" y="120"/>
                    <a:pt x="277" y="150"/>
                  </a:cubicBezTo>
                  <a:cubicBezTo>
                    <a:pt x="277" y="150"/>
                    <a:pt x="277" y="150"/>
                    <a:pt x="277" y="149"/>
                  </a:cubicBezTo>
                  <a:cubicBezTo>
                    <a:pt x="277" y="67"/>
                    <a:pt x="344" y="0"/>
                    <a:pt x="427" y="0"/>
                  </a:cubicBezTo>
                  <a:cubicBezTo>
                    <a:pt x="510" y="0"/>
                    <a:pt x="577" y="67"/>
                    <a:pt x="577" y="149"/>
                  </a:cubicBezTo>
                  <a:cubicBezTo>
                    <a:pt x="577" y="160"/>
                    <a:pt x="576" y="170"/>
                    <a:pt x="574" y="180"/>
                  </a:cubicBezTo>
                  <a:cubicBezTo>
                    <a:pt x="587" y="155"/>
                    <a:pt x="614" y="138"/>
                    <a:pt x="644" y="138"/>
                  </a:cubicBezTo>
                  <a:cubicBezTo>
                    <a:pt x="688" y="138"/>
                    <a:pt x="724" y="174"/>
                    <a:pt x="724" y="219"/>
                  </a:cubicBezTo>
                  <a:cubicBezTo>
                    <a:pt x="724" y="263"/>
                    <a:pt x="688" y="299"/>
                    <a:pt x="644" y="299"/>
                  </a:cubicBezTo>
                  <a:cubicBezTo>
                    <a:pt x="599" y="299"/>
                    <a:pt x="488" y="299"/>
                    <a:pt x="427" y="299"/>
                  </a:cubicBezTo>
                  <a:cubicBezTo>
                    <a:pt x="366" y="299"/>
                    <a:pt x="243" y="299"/>
                    <a:pt x="191" y="299"/>
                  </a:cubicBezTo>
                  <a:cubicBezTo>
                    <a:pt x="156" y="299"/>
                    <a:pt x="81" y="299"/>
                    <a:pt x="54" y="299"/>
                  </a:cubicBezTo>
                  <a:cubicBezTo>
                    <a:pt x="24" y="299"/>
                    <a:pt x="0" y="275"/>
                    <a:pt x="0" y="245"/>
                  </a:cubicBezTo>
                  <a:cubicBezTo>
                    <a:pt x="0" y="215"/>
                    <a:pt x="24" y="191"/>
                    <a:pt x="54" y="191"/>
                  </a:cubicBezTo>
                  <a:close/>
                </a:path>
              </a:pathLst>
            </a:custGeom>
            <a:solidFill>
              <a:srgbClr val="163E6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796E8ED6-E808-4D24-924E-7A56E712FD1E}"/>
                </a:ext>
              </a:extLst>
            </p:cNvPr>
            <p:cNvSpPr/>
            <p:nvPr/>
          </p:nvSpPr>
          <p:spPr bwMode="auto">
            <a:xfrm>
              <a:off x="1675746" y="2344876"/>
              <a:ext cx="476794" cy="571489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AB22EEF-DBD1-4419-8F76-45E220C9F986}"/>
                </a:ext>
              </a:extLst>
            </p:cNvPr>
            <p:cNvGrpSpPr/>
            <p:nvPr/>
          </p:nvGrpSpPr>
          <p:grpSpPr>
            <a:xfrm>
              <a:off x="1761743" y="2408114"/>
              <a:ext cx="331470" cy="464719"/>
              <a:chOff x="1746503" y="2397954"/>
              <a:chExt cx="331470" cy="464719"/>
            </a:xfrm>
            <a:solidFill>
              <a:srgbClr val="163E6A"/>
            </a:solidFill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5893134-4F4A-47F7-A14A-636069B8E5F4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FB62ED6-D501-4722-8ED4-A0419351F563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E497D273-BA77-4FA3-8B09-567A5300B8BC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0EC2DA84-18D1-4888-9FA0-2BEBC14BFAE5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19E2C092-9416-4033-B748-0ED6AD75720E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9CDE6AC5-E91D-4BDA-91F8-E96FF4DC841D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B9C263F-A698-4CE5-9FF1-40E78A54A521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2E51F9BC-4B04-48F6-B904-731BAD334934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56955687-9252-49B4-8CE8-9C035A1C8D15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E5512F25-ADF4-43C1-B9BA-334B6BEA4B88}"/>
                </a:ext>
              </a:extLst>
            </p:cNvPr>
            <p:cNvGrpSpPr/>
            <p:nvPr/>
          </p:nvGrpSpPr>
          <p:grpSpPr>
            <a:xfrm>
              <a:off x="1746503" y="2397954"/>
              <a:ext cx="331470" cy="464719"/>
              <a:chOff x="1746503" y="2397954"/>
              <a:chExt cx="331470" cy="464719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509D23D-94DB-4510-9428-BE15F9ABFF09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8FD3D7D5-002A-4C32-BEE2-637E7D8057B7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0900303-BEAA-4976-A302-F724CF77914C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AB7CC4A9-3416-4AF5-9EC7-EE17BF872D5E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C29DA6C-6764-468C-A167-5CE06798F9E8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EF531721-5ABF-47E0-A42C-3267D43FCA73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8767167C-0AAD-48B0-BE72-96EC9C90D539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2390585-7E83-4235-89F5-1F49224FC37A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EA893263-495C-40D5-A5AA-9FABB4E18A13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7A2029B-66E9-4FDE-B074-92FB2ECF07D8}"/>
              </a:ext>
            </a:extLst>
          </p:cNvPr>
          <p:cNvSpPr/>
          <p:nvPr/>
        </p:nvSpPr>
        <p:spPr bwMode="auto">
          <a:xfrm>
            <a:off x="7039594" y="3238953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552E2B1-0A24-4BDA-B19E-46682A030F5D}"/>
              </a:ext>
            </a:extLst>
          </p:cNvPr>
          <p:cNvSpPr/>
          <p:nvPr/>
        </p:nvSpPr>
        <p:spPr bwMode="auto">
          <a:xfrm>
            <a:off x="9365400" y="3250556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37" name="Labs">
            <a:extLst>
              <a:ext uri="{FF2B5EF4-FFF2-40B4-BE49-F238E27FC236}">
                <a16:creationId xmlns:a16="http://schemas.microsoft.com/office/drawing/2014/main" id="{16F09251-0C5F-4CED-BA5D-2E73AC0FE972}"/>
              </a:ext>
            </a:extLst>
          </p:cNvPr>
          <p:cNvGrpSpPr/>
          <p:nvPr/>
        </p:nvGrpSpPr>
        <p:grpSpPr>
          <a:xfrm>
            <a:off x="9846656" y="3590706"/>
            <a:ext cx="457200" cy="628650"/>
            <a:chOff x="9638470" y="1641188"/>
            <a:chExt cx="457200" cy="628650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AFAE388-8AA6-4A0D-921C-2CF14C965F39}"/>
                </a:ext>
              </a:extLst>
            </p:cNvPr>
            <p:cNvSpPr/>
            <p:nvPr/>
          </p:nvSpPr>
          <p:spPr>
            <a:xfrm>
              <a:off x="9631416" y="1716912"/>
              <a:ext cx="466725" cy="552450"/>
            </a:xfrm>
            <a:custGeom>
              <a:avLst/>
              <a:gdLst/>
              <a:ahLst/>
              <a:cxnLst/>
              <a:rect l="0" t="0" r="0" b="0"/>
              <a:pathLst>
                <a:path w="466725" h="552450">
                  <a:moveTo>
                    <a:pt x="460444" y="517684"/>
                  </a:moveTo>
                  <a:lnTo>
                    <a:pt x="291851" y="233839"/>
                  </a:lnTo>
                  <a:cubicBezTo>
                    <a:pt x="285184" y="221456"/>
                    <a:pt x="282326" y="207169"/>
                    <a:pt x="282326" y="192881"/>
                  </a:cubicBezTo>
                  <a:lnTo>
                    <a:pt x="282326" y="56674"/>
                  </a:lnTo>
                  <a:lnTo>
                    <a:pt x="289946" y="56674"/>
                  </a:lnTo>
                  <a:cubicBezTo>
                    <a:pt x="303281" y="56674"/>
                    <a:pt x="314711" y="45244"/>
                    <a:pt x="314711" y="31909"/>
                  </a:cubicBezTo>
                  <a:cubicBezTo>
                    <a:pt x="314711" y="18574"/>
                    <a:pt x="303281" y="7144"/>
                    <a:pt x="289946" y="7144"/>
                  </a:cubicBezTo>
                  <a:lnTo>
                    <a:pt x="181361" y="7144"/>
                  </a:lnTo>
                  <a:cubicBezTo>
                    <a:pt x="168026" y="7144"/>
                    <a:pt x="156596" y="18574"/>
                    <a:pt x="156596" y="31909"/>
                  </a:cubicBezTo>
                  <a:cubicBezTo>
                    <a:pt x="156596" y="45244"/>
                    <a:pt x="168026" y="56674"/>
                    <a:pt x="181361" y="56674"/>
                  </a:cubicBezTo>
                  <a:lnTo>
                    <a:pt x="188981" y="56674"/>
                  </a:lnTo>
                  <a:lnTo>
                    <a:pt x="188981" y="193834"/>
                  </a:lnTo>
                  <a:cubicBezTo>
                    <a:pt x="188981" y="208121"/>
                    <a:pt x="185171" y="221456"/>
                    <a:pt x="179456" y="234791"/>
                  </a:cubicBezTo>
                  <a:lnTo>
                    <a:pt x="9911" y="517684"/>
                  </a:lnTo>
                  <a:cubicBezTo>
                    <a:pt x="1339" y="534829"/>
                    <a:pt x="13721" y="554831"/>
                    <a:pt x="32771" y="554831"/>
                  </a:cubicBezTo>
                  <a:lnTo>
                    <a:pt x="438536" y="554831"/>
                  </a:lnTo>
                  <a:cubicBezTo>
                    <a:pt x="457586" y="554831"/>
                    <a:pt x="469969" y="534829"/>
                    <a:pt x="460444" y="517684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4170CB5-1D83-4110-91FA-FA1CE2455F81}"/>
                </a:ext>
              </a:extLst>
            </p:cNvPr>
            <p:cNvSpPr/>
            <p:nvPr/>
          </p:nvSpPr>
          <p:spPr>
            <a:xfrm>
              <a:off x="9819921" y="1634044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69056" y="7144"/>
                  </a:moveTo>
                  <a:lnTo>
                    <a:pt x="27146" y="7144"/>
                  </a:lnTo>
                  <a:cubicBezTo>
                    <a:pt x="16669" y="7144"/>
                    <a:pt x="7144" y="15716"/>
                    <a:pt x="7144" y="27146"/>
                  </a:cubicBezTo>
                  <a:lnTo>
                    <a:pt x="7144" y="90011"/>
                  </a:lnTo>
                  <a:lnTo>
                    <a:pt x="89059" y="90011"/>
                  </a:lnTo>
                  <a:lnTo>
                    <a:pt x="89059" y="27146"/>
                  </a:lnTo>
                  <a:cubicBezTo>
                    <a:pt x="88106" y="15716"/>
                    <a:pt x="79534" y="7144"/>
                    <a:pt x="69056" y="7144"/>
                  </a:cubicBez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804A75DA-74F7-48C0-8228-52B7DFE6E99E}"/>
              </a:ext>
            </a:extLst>
          </p:cNvPr>
          <p:cNvSpPr/>
          <p:nvPr/>
        </p:nvSpPr>
        <p:spPr bwMode="auto">
          <a:xfrm>
            <a:off x="9160794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A2370-51AD-4990-B37E-AFB45B311FB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457200"/>
            <a:ext cx="11017250" cy="554038"/>
          </a:xfrm>
        </p:spPr>
        <p:txBody>
          <a:bodyPr/>
          <a:lstStyle/>
          <a:p>
            <a:pPr algn="ctr">
              <a:spcAft>
                <a:spcPct val="35000"/>
              </a:spcAft>
            </a:pPr>
            <a:r>
              <a:rPr lang="en-US" dirty="0"/>
              <a:t>Unprecedented hyper-converged infrastructure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205B0619-0AB2-424F-8961-D734F14B9213}"/>
              </a:ext>
            </a:extLst>
          </p:cNvPr>
          <p:cNvSpPr txBox="1">
            <a:spLocks/>
          </p:cNvSpPr>
          <p:nvPr/>
        </p:nvSpPr>
        <p:spPr>
          <a:xfrm>
            <a:off x="2299773" y="1278625"/>
            <a:ext cx="759245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Evolve your datacenter infrastructure to achieve </a:t>
            </a:r>
            <a:b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greater efficiency and security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2C5C9-3738-4B3E-9F83-D237ED35867D}"/>
              </a:ext>
            </a:extLst>
          </p:cNvPr>
          <p:cNvSpPr/>
          <p:nvPr/>
        </p:nvSpPr>
        <p:spPr bwMode="auto">
          <a:xfrm>
            <a:off x="1172772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70F1889-239D-4AC1-A85E-1A3322C14321}"/>
              </a:ext>
            </a:extLst>
          </p:cNvPr>
          <p:cNvSpPr/>
          <p:nvPr/>
        </p:nvSpPr>
        <p:spPr bwMode="auto">
          <a:xfrm>
            <a:off x="3725318" y="2817125"/>
            <a:ext cx="2408182" cy="2408180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3EB328D-8370-4214-9774-6DF3E6AA52E2}"/>
              </a:ext>
            </a:extLst>
          </p:cNvPr>
          <p:cNvGrpSpPr/>
          <p:nvPr/>
        </p:nvGrpSpPr>
        <p:grpSpPr>
          <a:xfrm>
            <a:off x="4401113" y="3595899"/>
            <a:ext cx="1056592" cy="850633"/>
            <a:chOff x="4498340" y="2156970"/>
            <a:chExt cx="525780" cy="423290"/>
          </a:xfrm>
        </p:grpSpPr>
        <p:sp>
          <p:nvSpPr>
            <p:cNvPr id="56" name="Cylinder 55">
              <a:extLst>
                <a:ext uri="{FF2B5EF4-FFF2-40B4-BE49-F238E27FC236}">
                  <a16:creationId xmlns:a16="http://schemas.microsoft.com/office/drawing/2014/main" id="{59443A13-FC64-41F6-9E18-BAAA2014973B}"/>
                </a:ext>
              </a:extLst>
            </p:cNvPr>
            <p:cNvSpPr/>
            <p:nvPr/>
          </p:nvSpPr>
          <p:spPr bwMode="auto">
            <a:xfrm>
              <a:off x="4498340" y="2158442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7" name="Cylinder 56">
              <a:extLst>
                <a:ext uri="{FF2B5EF4-FFF2-40B4-BE49-F238E27FC236}">
                  <a16:creationId xmlns:a16="http://schemas.microsoft.com/office/drawing/2014/main" id="{D2211506-C56D-4E1C-ACC6-C8398B9B6C3A}"/>
                </a:ext>
              </a:extLst>
            </p:cNvPr>
            <p:cNvSpPr/>
            <p:nvPr/>
          </p:nvSpPr>
          <p:spPr bwMode="auto">
            <a:xfrm>
              <a:off x="4498340" y="2307987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5AD40B3D-9417-4D3D-AE0C-2093ACC031E4}"/>
                </a:ext>
              </a:extLst>
            </p:cNvPr>
            <p:cNvSpPr/>
            <p:nvPr/>
          </p:nvSpPr>
          <p:spPr bwMode="auto">
            <a:xfrm>
              <a:off x="4498340" y="2452974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784817-24E5-4EA5-996F-B22AC81887B6}"/>
                </a:ext>
              </a:extLst>
            </p:cNvPr>
            <p:cNvSpPr/>
            <p:nvPr/>
          </p:nvSpPr>
          <p:spPr bwMode="auto">
            <a:xfrm>
              <a:off x="4498340" y="215697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269CE5A-31BA-4003-9458-37FF92727BD9}"/>
                </a:ext>
              </a:extLst>
            </p:cNvPr>
            <p:cNvSpPr/>
            <p:nvPr/>
          </p:nvSpPr>
          <p:spPr bwMode="auto">
            <a:xfrm>
              <a:off x="4498340" y="230175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6C5DF252-0A34-4A3B-A5E2-AD5FDCA5F109}"/>
                </a:ext>
              </a:extLst>
            </p:cNvPr>
            <p:cNvSpPr/>
            <p:nvPr/>
          </p:nvSpPr>
          <p:spPr bwMode="auto">
            <a:xfrm>
              <a:off x="4498340" y="244653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7AD675-AF70-4F24-8221-0532F6120F75}"/>
              </a:ext>
            </a:extLst>
          </p:cNvPr>
          <p:cNvGrpSpPr/>
          <p:nvPr/>
        </p:nvGrpSpPr>
        <p:grpSpPr>
          <a:xfrm>
            <a:off x="7473701" y="3672584"/>
            <a:ext cx="551498" cy="552450"/>
            <a:chOff x="9592192" y="1744460"/>
            <a:chExt cx="551498" cy="5524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BE7AD32-3250-4309-989F-65EE7D390570}"/>
                </a:ext>
              </a:extLst>
            </p:cNvPr>
            <p:cNvSpPr/>
            <p:nvPr/>
          </p:nvSpPr>
          <p:spPr>
            <a:xfrm>
              <a:off x="9848415" y="1744460"/>
              <a:ext cx="295275" cy="552450"/>
            </a:xfrm>
            <a:custGeom>
              <a:avLst/>
              <a:gdLst/>
              <a:ahLst/>
              <a:cxnLst/>
              <a:rect l="0" t="0" r="0" b="0"/>
              <a:pathLst>
                <a:path w="295275" h="552450">
                  <a:moveTo>
                    <a:pt x="19526" y="7144"/>
                  </a:moveTo>
                  <a:lnTo>
                    <a:pt x="7144" y="246221"/>
                  </a:lnTo>
                  <a:lnTo>
                    <a:pt x="19526" y="547211"/>
                  </a:lnTo>
                  <a:lnTo>
                    <a:pt x="42386" y="534829"/>
                  </a:lnTo>
                  <a:cubicBezTo>
                    <a:pt x="194786" y="451009"/>
                    <a:pt x="290036" y="290036"/>
                    <a:pt x="290036" y="115729"/>
                  </a:cubicBezTo>
                  <a:lnTo>
                    <a:pt x="290036" y="7144"/>
                  </a:lnTo>
                  <a:lnTo>
                    <a:pt x="290036" y="7144"/>
                  </a:lnTo>
                  <a:cubicBezTo>
                    <a:pt x="204311" y="50006"/>
                    <a:pt x="104299" y="50006"/>
                    <a:pt x="19526" y="7144"/>
                  </a:cubicBezTo>
                  <a:lnTo>
                    <a:pt x="19526" y="7144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49F5A49-8DE2-4480-962A-BC8F88E75F86}"/>
                </a:ext>
              </a:extLst>
            </p:cNvPr>
            <p:cNvSpPr/>
            <p:nvPr/>
          </p:nvSpPr>
          <p:spPr>
            <a:xfrm>
              <a:off x="9592192" y="1744460"/>
              <a:ext cx="485775" cy="552450"/>
            </a:xfrm>
            <a:custGeom>
              <a:avLst/>
              <a:gdLst/>
              <a:ahLst/>
              <a:cxnLst/>
              <a:rect l="0" t="0" r="0" b="0"/>
              <a:pathLst>
                <a:path w="485775" h="552450">
                  <a:moveTo>
                    <a:pt x="481489" y="214789"/>
                  </a:moveTo>
                  <a:lnTo>
                    <a:pt x="442436" y="175736"/>
                  </a:lnTo>
                  <a:lnTo>
                    <a:pt x="277654" y="340519"/>
                  </a:lnTo>
                  <a:lnTo>
                    <a:pt x="277654" y="7144"/>
                  </a:lnTo>
                  <a:cubicBezTo>
                    <a:pt x="192881" y="50006"/>
                    <a:pt x="91916" y="50006"/>
                    <a:pt x="7144" y="7144"/>
                  </a:cubicBezTo>
                  <a:lnTo>
                    <a:pt x="7144" y="115729"/>
                  </a:lnTo>
                  <a:cubicBezTo>
                    <a:pt x="7144" y="290036"/>
                    <a:pt x="101441" y="450056"/>
                    <a:pt x="254794" y="534829"/>
                  </a:cubicBezTo>
                  <a:lnTo>
                    <a:pt x="277654" y="547211"/>
                  </a:lnTo>
                  <a:lnTo>
                    <a:pt x="277654" y="419576"/>
                  </a:lnTo>
                  <a:lnTo>
                    <a:pt x="481489" y="214789"/>
                  </a:ln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7E8DF5F7-5D84-4822-99F0-A517676DD0B0}"/>
                </a:ext>
              </a:extLst>
            </p:cNvPr>
            <p:cNvSpPr/>
            <p:nvPr/>
          </p:nvSpPr>
          <p:spPr bwMode="auto">
            <a:xfrm rot="18900000">
              <a:off x="9773899" y="1883265"/>
              <a:ext cx="284225" cy="150955"/>
            </a:xfrm>
            <a:custGeom>
              <a:avLst/>
              <a:gdLst>
                <a:gd name="connsiteX0" fmla="*/ 284225 w 284225"/>
                <a:gd name="connsiteY0" fmla="*/ 107849 h 150955"/>
                <a:gd name="connsiteX1" fmla="*/ 284225 w 284225"/>
                <a:gd name="connsiteY1" fmla="*/ 150955 h 150955"/>
                <a:gd name="connsiteX2" fmla="*/ 0 w 284225"/>
                <a:gd name="connsiteY2" fmla="*/ 150955 h 150955"/>
                <a:gd name="connsiteX3" fmla="*/ 0 w 284225"/>
                <a:gd name="connsiteY3" fmla="*/ 0 h 150955"/>
                <a:gd name="connsiteX4" fmla="*/ 43779 w 284225"/>
                <a:gd name="connsiteY4" fmla="*/ 0 h 150955"/>
                <a:gd name="connsiteX5" fmla="*/ 43779 w 284225"/>
                <a:gd name="connsiteY5" fmla="*/ 107176 h 150955"/>
                <a:gd name="connsiteX6" fmla="*/ 284225 w 284225"/>
                <a:gd name="connsiteY6" fmla="*/ 107849 h 1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225" h="150955">
                  <a:moveTo>
                    <a:pt x="284225" y="107849"/>
                  </a:moveTo>
                  <a:lnTo>
                    <a:pt x="284225" y="150955"/>
                  </a:lnTo>
                  <a:lnTo>
                    <a:pt x="0" y="150955"/>
                  </a:lnTo>
                  <a:lnTo>
                    <a:pt x="0" y="0"/>
                  </a:lnTo>
                  <a:lnTo>
                    <a:pt x="43779" y="0"/>
                  </a:lnTo>
                  <a:lnTo>
                    <a:pt x="43779" y="107176"/>
                  </a:lnTo>
                  <a:lnTo>
                    <a:pt x="284225" y="1078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C12BD4B3-C629-4CEB-91E9-2EF05CF0313A}"/>
              </a:ext>
            </a:extLst>
          </p:cNvPr>
          <p:cNvSpPr/>
          <p:nvPr/>
        </p:nvSpPr>
        <p:spPr bwMode="auto">
          <a:xfrm>
            <a:off x="6827612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7ED72901-CBE4-4D8B-9D37-758636B1C66B}"/>
              </a:ext>
            </a:extLst>
          </p:cNvPr>
          <p:cNvSpPr txBox="1">
            <a:spLocks/>
          </p:cNvSpPr>
          <p:nvPr/>
        </p:nvSpPr>
        <p:spPr>
          <a:xfrm>
            <a:off x="6827612" y="3384137"/>
            <a:ext cx="4315309" cy="12434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Admin Center management</a:t>
            </a:r>
          </a:p>
          <a:p>
            <a:pPr lvl="0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Best for two-node HCI at the edge</a:t>
            </a:r>
          </a:p>
          <a:p>
            <a:pPr lvl="0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Industry-leading performance and scale</a:t>
            </a:r>
          </a:p>
          <a:p>
            <a:pPr lvl="0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Storage Class Memory support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AFC6049-D4DB-436F-8745-ED58E95F47AF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4044108" y="1722287"/>
            <a:chExt cx="1419712" cy="141971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582C884-D130-4F32-B43A-4480F535484A}"/>
                </a:ext>
              </a:extLst>
            </p:cNvPr>
            <p:cNvSpPr/>
            <p:nvPr/>
          </p:nvSpPr>
          <p:spPr bwMode="auto">
            <a:xfrm>
              <a:off x="4044108" y="1722287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BA6467ED-7B30-4ADF-8D46-8D6D9A9AA4A9}"/>
                </a:ext>
              </a:extLst>
            </p:cNvPr>
            <p:cNvGrpSpPr/>
            <p:nvPr/>
          </p:nvGrpSpPr>
          <p:grpSpPr>
            <a:xfrm>
              <a:off x="4442480" y="2181376"/>
              <a:ext cx="622968" cy="501534"/>
              <a:chOff x="4498340" y="2156970"/>
              <a:chExt cx="525780" cy="423290"/>
            </a:xfrm>
          </p:grpSpPr>
          <p:sp>
            <p:nvSpPr>
              <p:cNvPr id="69" name="Cylinder 68">
                <a:extLst>
                  <a:ext uri="{FF2B5EF4-FFF2-40B4-BE49-F238E27FC236}">
                    <a16:creationId xmlns:a16="http://schemas.microsoft.com/office/drawing/2014/main" id="{32C67E2E-E716-4B3A-B7F4-5D4C6DD15149}"/>
                  </a:ext>
                </a:extLst>
              </p:cNvPr>
              <p:cNvSpPr/>
              <p:nvPr/>
            </p:nvSpPr>
            <p:spPr bwMode="auto">
              <a:xfrm>
                <a:off x="4498340" y="2158442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0" name="Cylinder 69">
                <a:extLst>
                  <a:ext uri="{FF2B5EF4-FFF2-40B4-BE49-F238E27FC236}">
                    <a16:creationId xmlns:a16="http://schemas.microsoft.com/office/drawing/2014/main" id="{E2E241B5-A2EF-4CD5-BA8D-DD7239929EDB}"/>
                  </a:ext>
                </a:extLst>
              </p:cNvPr>
              <p:cNvSpPr/>
              <p:nvPr/>
            </p:nvSpPr>
            <p:spPr bwMode="auto">
              <a:xfrm>
                <a:off x="4498340" y="2307987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1" name="Cylinder 70">
                <a:extLst>
                  <a:ext uri="{FF2B5EF4-FFF2-40B4-BE49-F238E27FC236}">
                    <a16:creationId xmlns:a16="http://schemas.microsoft.com/office/drawing/2014/main" id="{3713BFAA-3AD6-4560-80EB-5C05314A79D3}"/>
                  </a:ext>
                </a:extLst>
              </p:cNvPr>
              <p:cNvSpPr/>
              <p:nvPr/>
            </p:nvSpPr>
            <p:spPr bwMode="auto">
              <a:xfrm>
                <a:off x="4498340" y="2452974"/>
                <a:ext cx="525780" cy="127286"/>
              </a:xfrm>
              <a:prstGeom prst="can">
                <a:avLst/>
              </a:prstGeom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E4F9AD68-76A3-43EB-B794-16B83C8A0DDC}"/>
                  </a:ext>
                </a:extLst>
              </p:cNvPr>
              <p:cNvSpPr/>
              <p:nvPr/>
            </p:nvSpPr>
            <p:spPr bwMode="auto">
              <a:xfrm>
                <a:off x="4498340" y="215697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3053098-5C0A-486C-B719-43DCBF7C605D}"/>
                  </a:ext>
                </a:extLst>
              </p:cNvPr>
              <p:cNvSpPr/>
              <p:nvPr/>
            </p:nvSpPr>
            <p:spPr bwMode="auto">
              <a:xfrm>
                <a:off x="4498340" y="230175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72EFE7DD-956F-45BB-90B1-C9922D9341B2}"/>
                  </a:ext>
                </a:extLst>
              </p:cNvPr>
              <p:cNvSpPr/>
              <p:nvPr/>
            </p:nvSpPr>
            <p:spPr bwMode="auto">
              <a:xfrm>
                <a:off x="4498340" y="2446530"/>
                <a:ext cx="525780" cy="45719"/>
              </a:xfrm>
              <a:prstGeom prst="ellipse">
                <a:avLst/>
              </a:prstGeom>
              <a:solidFill>
                <a:srgbClr val="163E6A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00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4" grpId="0" animBg="1"/>
      <p:bldP spid="25" grpId="0" animBg="1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F6F3A2D-B28B-4C4E-83C9-AE0FBA5ECA8A}"/>
              </a:ext>
            </a:extLst>
          </p:cNvPr>
          <p:cNvSpPr/>
          <p:nvPr/>
        </p:nvSpPr>
        <p:spPr bwMode="auto">
          <a:xfrm>
            <a:off x="1399512" y="3267415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867B4C-4774-4D13-B556-96F84B79D9CC}"/>
              </a:ext>
            </a:extLst>
          </p:cNvPr>
          <p:cNvGrpSpPr/>
          <p:nvPr/>
        </p:nvGrpSpPr>
        <p:grpSpPr>
          <a:xfrm>
            <a:off x="1662821" y="3543409"/>
            <a:ext cx="893095" cy="867724"/>
            <a:chOff x="1467595" y="2048641"/>
            <a:chExt cx="893095" cy="867724"/>
          </a:xfrm>
        </p:grpSpPr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2813C1BD-66EE-4B59-BF8E-5CEB166C6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95" y="2048641"/>
              <a:ext cx="893095" cy="426098"/>
            </a:xfrm>
            <a:custGeom>
              <a:avLst/>
              <a:gdLst>
                <a:gd name="T0" fmla="*/ 54 w 724"/>
                <a:gd name="T1" fmla="*/ 191 h 299"/>
                <a:gd name="T2" fmla="*/ 92 w 724"/>
                <a:gd name="T3" fmla="*/ 207 h 299"/>
                <a:gd name="T4" fmla="*/ 92 w 724"/>
                <a:gd name="T5" fmla="*/ 200 h 299"/>
                <a:gd name="T6" fmla="*/ 191 w 724"/>
                <a:gd name="T7" fmla="*/ 100 h 299"/>
                <a:gd name="T8" fmla="*/ 277 w 724"/>
                <a:gd name="T9" fmla="*/ 150 h 299"/>
                <a:gd name="T10" fmla="*/ 277 w 724"/>
                <a:gd name="T11" fmla="*/ 149 h 299"/>
                <a:gd name="T12" fmla="*/ 427 w 724"/>
                <a:gd name="T13" fmla="*/ 0 h 299"/>
                <a:gd name="T14" fmla="*/ 577 w 724"/>
                <a:gd name="T15" fmla="*/ 149 h 299"/>
                <a:gd name="T16" fmla="*/ 574 w 724"/>
                <a:gd name="T17" fmla="*/ 180 h 299"/>
                <a:gd name="T18" fmla="*/ 644 w 724"/>
                <a:gd name="T19" fmla="*/ 138 h 299"/>
                <a:gd name="T20" fmla="*/ 724 w 724"/>
                <a:gd name="T21" fmla="*/ 219 h 299"/>
                <a:gd name="T22" fmla="*/ 644 w 724"/>
                <a:gd name="T23" fmla="*/ 299 h 299"/>
                <a:gd name="T24" fmla="*/ 427 w 724"/>
                <a:gd name="T25" fmla="*/ 299 h 299"/>
                <a:gd name="T26" fmla="*/ 191 w 724"/>
                <a:gd name="T27" fmla="*/ 299 h 299"/>
                <a:gd name="T28" fmla="*/ 54 w 724"/>
                <a:gd name="T29" fmla="*/ 299 h 299"/>
                <a:gd name="T30" fmla="*/ 0 w 724"/>
                <a:gd name="T31" fmla="*/ 245 h 299"/>
                <a:gd name="T32" fmla="*/ 54 w 724"/>
                <a:gd name="T33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4" h="299">
                  <a:moveTo>
                    <a:pt x="54" y="191"/>
                  </a:moveTo>
                  <a:cubicBezTo>
                    <a:pt x="69" y="191"/>
                    <a:pt x="83" y="197"/>
                    <a:pt x="92" y="207"/>
                  </a:cubicBezTo>
                  <a:cubicBezTo>
                    <a:pt x="92" y="205"/>
                    <a:pt x="92" y="202"/>
                    <a:pt x="92" y="200"/>
                  </a:cubicBezTo>
                  <a:cubicBezTo>
                    <a:pt x="92" y="145"/>
                    <a:pt x="137" y="100"/>
                    <a:pt x="191" y="100"/>
                  </a:cubicBezTo>
                  <a:cubicBezTo>
                    <a:pt x="228" y="100"/>
                    <a:pt x="260" y="120"/>
                    <a:pt x="277" y="150"/>
                  </a:cubicBezTo>
                  <a:cubicBezTo>
                    <a:pt x="277" y="150"/>
                    <a:pt x="277" y="150"/>
                    <a:pt x="277" y="149"/>
                  </a:cubicBezTo>
                  <a:cubicBezTo>
                    <a:pt x="277" y="67"/>
                    <a:pt x="344" y="0"/>
                    <a:pt x="427" y="0"/>
                  </a:cubicBezTo>
                  <a:cubicBezTo>
                    <a:pt x="510" y="0"/>
                    <a:pt x="577" y="67"/>
                    <a:pt x="577" y="149"/>
                  </a:cubicBezTo>
                  <a:cubicBezTo>
                    <a:pt x="577" y="160"/>
                    <a:pt x="576" y="170"/>
                    <a:pt x="574" y="180"/>
                  </a:cubicBezTo>
                  <a:cubicBezTo>
                    <a:pt x="587" y="155"/>
                    <a:pt x="614" y="138"/>
                    <a:pt x="644" y="138"/>
                  </a:cubicBezTo>
                  <a:cubicBezTo>
                    <a:pt x="688" y="138"/>
                    <a:pt x="724" y="174"/>
                    <a:pt x="724" y="219"/>
                  </a:cubicBezTo>
                  <a:cubicBezTo>
                    <a:pt x="724" y="263"/>
                    <a:pt x="688" y="299"/>
                    <a:pt x="644" y="299"/>
                  </a:cubicBezTo>
                  <a:cubicBezTo>
                    <a:pt x="599" y="299"/>
                    <a:pt x="488" y="299"/>
                    <a:pt x="427" y="299"/>
                  </a:cubicBezTo>
                  <a:cubicBezTo>
                    <a:pt x="366" y="299"/>
                    <a:pt x="243" y="299"/>
                    <a:pt x="191" y="299"/>
                  </a:cubicBezTo>
                  <a:cubicBezTo>
                    <a:pt x="156" y="299"/>
                    <a:pt x="81" y="299"/>
                    <a:pt x="54" y="299"/>
                  </a:cubicBezTo>
                  <a:cubicBezTo>
                    <a:pt x="24" y="299"/>
                    <a:pt x="0" y="275"/>
                    <a:pt x="0" y="245"/>
                  </a:cubicBezTo>
                  <a:cubicBezTo>
                    <a:pt x="0" y="215"/>
                    <a:pt x="24" y="191"/>
                    <a:pt x="54" y="191"/>
                  </a:cubicBezTo>
                  <a:close/>
                </a:path>
              </a:pathLst>
            </a:custGeom>
            <a:solidFill>
              <a:srgbClr val="163E6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AE74FBF-7A18-4D35-B82A-B4206A3EFC24}"/>
                </a:ext>
              </a:extLst>
            </p:cNvPr>
            <p:cNvSpPr/>
            <p:nvPr/>
          </p:nvSpPr>
          <p:spPr bwMode="auto">
            <a:xfrm>
              <a:off x="1675746" y="2344876"/>
              <a:ext cx="476794" cy="571489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486DC91-3064-461E-AFEF-A70290E9B113}"/>
                </a:ext>
              </a:extLst>
            </p:cNvPr>
            <p:cNvGrpSpPr/>
            <p:nvPr/>
          </p:nvGrpSpPr>
          <p:grpSpPr>
            <a:xfrm>
              <a:off x="1761743" y="2408114"/>
              <a:ext cx="331470" cy="464719"/>
              <a:chOff x="1746503" y="2397954"/>
              <a:chExt cx="331470" cy="464719"/>
            </a:xfrm>
            <a:solidFill>
              <a:srgbClr val="163E6A"/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02C2BEF8-7019-4839-A59E-AE143E641BBD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4F3EB77A-708C-4DA3-A3DF-4A9DE2814118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6D882D32-1854-40D3-ADE3-275A24F1D1E0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3DFCDAC-0082-4A01-B25C-948B211D5E93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D02AAC3-3694-4842-94E2-78D0084C1DC1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51A2ED-A9CF-4213-A620-F7DCFDB9A45E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9381C495-CC54-4037-BC39-83EDDA7D0A0C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6BD62D0B-2E32-4B38-9852-8FD598BCC8A5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EDBDB7C6-9CA3-486C-98F3-2EC461A03CE7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992068B-7A64-4AF9-BFB8-D500F0A8DEE2}"/>
                </a:ext>
              </a:extLst>
            </p:cNvPr>
            <p:cNvGrpSpPr/>
            <p:nvPr/>
          </p:nvGrpSpPr>
          <p:grpSpPr>
            <a:xfrm>
              <a:off x="1746503" y="2397954"/>
              <a:ext cx="331470" cy="464719"/>
              <a:chOff x="1746503" y="2397954"/>
              <a:chExt cx="331470" cy="46471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593C9C8-010B-4DB0-9CA0-1018AC597DE1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50FFB82-F54A-40F6-A132-8AB1A73FC109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7B1F5DB-B7BD-43E4-B3A7-0657542470E3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A809D96C-BC93-48DA-87A8-86A124240083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7696037D-F01D-47CF-AD17-F56B0E1C2744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FF969B8E-73A5-416C-BA9A-5033861E3FD9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A6E25DA-D256-433A-A592-D7427F611020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E9FBAC30-4415-4099-B53D-650763846A57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1A8ED75A-6379-420E-A2F1-9CA26EA3191D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124" name="Rectangle 123">
            <a:extLst>
              <a:ext uri="{FF2B5EF4-FFF2-40B4-BE49-F238E27FC236}">
                <a16:creationId xmlns:a16="http://schemas.microsoft.com/office/drawing/2014/main" id="{E11FA582-E28C-485C-8855-1EC1FA8D0A81}"/>
              </a:ext>
            </a:extLst>
          </p:cNvPr>
          <p:cNvSpPr/>
          <p:nvPr/>
        </p:nvSpPr>
        <p:spPr bwMode="auto">
          <a:xfrm>
            <a:off x="3742476" y="3263612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A9AE4D6-1565-4388-979F-1EC294F68C20}"/>
              </a:ext>
            </a:extLst>
          </p:cNvPr>
          <p:cNvGrpSpPr/>
          <p:nvPr/>
        </p:nvGrpSpPr>
        <p:grpSpPr>
          <a:xfrm>
            <a:off x="4140848" y="3722701"/>
            <a:ext cx="622968" cy="501534"/>
            <a:chOff x="4498340" y="2156970"/>
            <a:chExt cx="525780" cy="423290"/>
          </a:xfrm>
        </p:grpSpPr>
        <p:sp>
          <p:nvSpPr>
            <p:cNvPr id="126" name="Cylinder 125">
              <a:extLst>
                <a:ext uri="{FF2B5EF4-FFF2-40B4-BE49-F238E27FC236}">
                  <a16:creationId xmlns:a16="http://schemas.microsoft.com/office/drawing/2014/main" id="{E4FF43FE-BE97-4E3E-B4CD-C3338C72A59C}"/>
                </a:ext>
              </a:extLst>
            </p:cNvPr>
            <p:cNvSpPr/>
            <p:nvPr/>
          </p:nvSpPr>
          <p:spPr bwMode="auto">
            <a:xfrm>
              <a:off x="4498340" y="2158442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7" name="Cylinder 126">
              <a:extLst>
                <a:ext uri="{FF2B5EF4-FFF2-40B4-BE49-F238E27FC236}">
                  <a16:creationId xmlns:a16="http://schemas.microsoft.com/office/drawing/2014/main" id="{85CACEA0-0C46-4654-B104-6F90D72D1EB7}"/>
                </a:ext>
              </a:extLst>
            </p:cNvPr>
            <p:cNvSpPr/>
            <p:nvPr/>
          </p:nvSpPr>
          <p:spPr bwMode="auto">
            <a:xfrm>
              <a:off x="4498340" y="2307987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8" name="Cylinder 127">
              <a:extLst>
                <a:ext uri="{FF2B5EF4-FFF2-40B4-BE49-F238E27FC236}">
                  <a16:creationId xmlns:a16="http://schemas.microsoft.com/office/drawing/2014/main" id="{1540AFBD-FE3D-46BD-9931-80EB8E70AFB9}"/>
                </a:ext>
              </a:extLst>
            </p:cNvPr>
            <p:cNvSpPr/>
            <p:nvPr/>
          </p:nvSpPr>
          <p:spPr bwMode="auto">
            <a:xfrm>
              <a:off x="4498340" y="2452974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198FD106-3B79-4796-B3C2-69D6653C36F3}"/>
                </a:ext>
              </a:extLst>
            </p:cNvPr>
            <p:cNvSpPr/>
            <p:nvPr/>
          </p:nvSpPr>
          <p:spPr bwMode="auto">
            <a:xfrm>
              <a:off x="4498340" y="215697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BA073C7-97BC-4C1F-ACE6-8642C968BF0D}"/>
                </a:ext>
              </a:extLst>
            </p:cNvPr>
            <p:cNvSpPr/>
            <p:nvPr/>
          </p:nvSpPr>
          <p:spPr bwMode="auto">
            <a:xfrm>
              <a:off x="4498340" y="230175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CDB5908-D54D-4157-9B67-3B73A7E42393}"/>
                </a:ext>
              </a:extLst>
            </p:cNvPr>
            <p:cNvSpPr/>
            <p:nvPr/>
          </p:nvSpPr>
          <p:spPr bwMode="auto">
            <a:xfrm>
              <a:off x="4498340" y="244653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B2BE14A-FD01-4EFB-8C09-DA19B11F1D0D}"/>
              </a:ext>
            </a:extLst>
          </p:cNvPr>
          <p:cNvSpPr/>
          <p:nvPr/>
        </p:nvSpPr>
        <p:spPr bwMode="auto">
          <a:xfrm>
            <a:off x="9404947" y="3277100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A2370-51AD-4990-B37E-AFB45B31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spcAft>
                <a:spcPct val="35000"/>
              </a:spcAft>
            </a:pPr>
            <a:r>
              <a:rPr lang="en-US" dirty="0"/>
              <a:t>Enhanced security capabilities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205B0619-0AB2-424F-8961-D734F14B9213}"/>
              </a:ext>
            </a:extLst>
          </p:cNvPr>
          <p:cNvSpPr txBox="1">
            <a:spLocks/>
          </p:cNvSpPr>
          <p:nvPr/>
        </p:nvSpPr>
        <p:spPr>
          <a:xfrm>
            <a:off x="2299773" y="1278625"/>
            <a:ext cx="759245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Elevate your security posture by protecting the datacenter </a:t>
            </a:r>
            <a:b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starting with the operating system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029F4A8-0AF6-4AEC-94A2-354A37FEFE2F}"/>
              </a:ext>
            </a:extLst>
          </p:cNvPr>
          <p:cNvSpPr/>
          <p:nvPr/>
        </p:nvSpPr>
        <p:spPr bwMode="auto">
          <a:xfrm>
            <a:off x="1172772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180908-510B-4524-AA51-715E0A19145D}"/>
              </a:ext>
            </a:extLst>
          </p:cNvPr>
          <p:cNvSpPr/>
          <p:nvPr/>
        </p:nvSpPr>
        <p:spPr bwMode="auto">
          <a:xfrm>
            <a:off x="3523118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7871A2BB-0944-48EE-8201-7C0610C6D64B}"/>
              </a:ext>
            </a:extLst>
          </p:cNvPr>
          <p:cNvSpPr txBox="1">
            <a:spLocks/>
          </p:cNvSpPr>
          <p:nvPr/>
        </p:nvSpPr>
        <p:spPr>
          <a:xfrm>
            <a:off x="382509" y="3384137"/>
            <a:ext cx="5051525" cy="124341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r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Shielded VMs for Linux</a:t>
            </a:r>
          </a:p>
          <a:p>
            <a:pPr lvl="0" algn="r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Integrated Windows Defender ATP</a:t>
            </a:r>
          </a:p>
          <a:p>
            <a:pPr lvl="0" algn="r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Exploit Guard</a:t>
            </a:r>
          </a:p>
          <a:p>
            <a:pPr lvl="0" algn="r"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System Guard Runtime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1D9C47-2909-4080-8116-E5855E9B9AD3}"/>
              </a:ext>
            </a:extLst>
          </p:cNvPr>
          <p:cNvSpPr/>
          <p:nvPr/>
        </p:nvSpPr>
        <p:spPr bwMode="auto">
          <a:xfrm>
            <a:off x="6067082" y="2817125"/>
            <a:ext cx="2377442" cy="2377440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655246E-05B3-40B8-8C3A-86784E12D966}"/>
              </a:ext>
            </a:extLst>
          </p:cNvPr>
          <p:cNvGrpSpPr/>
          <p:nvPr/>
        </p:nvGrpSpPr>
        <p:grpSpPr>
          <a:xfrm>
            <a:off x="6788065" y="3537300"/>
            <a:ext cx="935476" cy="937091"/>
            <a:chOff x="9592192" y="1744460"/>
            <a:chExt cx="551498" cy="55245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0D7EA5-8FA7-4AD7-8CE5-1DEA4134B929}"/>
                </a:ext>
              </a:extLst>
            </p:cNvPr>
            <p:cNvSpPr/>
            <p:nvPr/>
          </p:nvSpPr>
          <p:spPr>
            <a:xfrm>
              <a:off x="9848415" y="1744460"/>
              <a:ext cx="295275" cy="552450"/>
            </a:xfrm>
            <a:custGeom>
              <a:avLst/>
              <a:gdLst/>
              <a:ahLst/>
              <a:cxnLst/>
              <a:rect l="0" t="0" r="0" b="0"/>
              <a:pathLst>
                <a:path w="295275" h="552450">
                  <a:moveTo>
                    <a:pt x="19526" y="7144"/>
                  </a:moveTo>
                  <a:lnTo>
                    <a:pt x="7144" y="246221"/>
                  </a:lnTo>
                  <a:lnTo>
                    <a:pt x="19526" y="547211"/>
                  </a:lnTo>
                  <a:lnTo>
                    <a:pt x="42386" y="534829"/>
                  </a:lnTo>
                  <a:cubicBezTo>
                    <a:pt x="194786" y="451009"/>
                    <a:pt x="290036" y="290036"/>
                    <a:pt x="290036" y="115729"/>
                  </a:cubicBezTo>
                  <a:lnTo>
                    <a:pt x="290036" y="7144"/>
                  </a:lnTo>
                  <a:lnTo>
                    <a:pt x="290036" y="7144"/>
                  </a:lnTo>
                  <a:cubicBezTo>
                    <a:pt x="204311" y="50006"/>
                    <a:pt x="104299" y="50006"/>
                    <a:pt x="19526" y="7144"/>
                  </a:cubicBezTo>
                  <a:lnTo>
                    <a:pt x="19526" y="7144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8E4D3E3-9F49-4B41-8AE1-A9BB68AAE47C}"/>
                </a:ext>
              </a:extLst>
            </p:cNvPr>
            <p:cNvSpPr/>
            <p:nvPr/>
          </p:nvSpPr>
          <p:spPr>
            <a:xfrm>
              <a:off x="9592192" y="1744460"/>
              <a:ext cx="485775" cy="552450"/>
            </a:xfrm>
            <a:custGeom>
              <a:avLst/>
              <a:gdLst/>
              <a:ahLst/>
              <a:cxnLst/>
              <a:rect l="0" t="0" r="0" b="0"/>
              <a:pathLst>
                <a:path w="485775" h="552450">
                  <a:moveTo>
                    <a:pt x="481489" y="214789"/>
                  </a:moveTo>
                  <a:lnTo>
                    <a:pt x="442436" y="175736"/>
                  </a:lnTo>
                  <a:lnTo>
                    <a:pt x="277654" y="340519"/>
                  </a:lnTo>
                  <a:lnTo>
                    <a:pt x="277654" y="7144"/>
                  </a:lnTo>
                  <a:cubicBezTo>
                    <a:pt x="192881" y="50006"/>
                    <a:pt x="91916" y="50006"/>
                    <a:pt x="7144" y="7144"/>
                  </a:cubicBezTo>
                  <a:lnTo>
                    <a:pt x="7144" y="115729"/>
                  </a:lnTo>
                  <a:cubicBezTo>
                    <a:pt x="7144" y="290036"/>
                    <a:pt x="101441" y="450056"/>
                    <a:pt x="254794" y="534829"/>
                  </a:cubicBezTo>
                  <a:lnTo>
                    <a:pt x="277654" y="547211"/>
                  </a:lnTo>
                  <a:lnTo>
                    <a:pt x="277654" y="419576"/>
                  </a:lnTo>
                  <a:lnTo>
                    <a:pt x="481489" y="214789"/>
                  </a:ln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58133B7-3370-4F51-AA7A-0D1197D01204}"/>
                </a:ext>
              </a:extLst>
            </p:cNvPr>
            <p:cNvSpPr/>
            <p:nvPr/>
          </p:nvSpPr>
          <p:spPr bwMode="auto">
            <a:xfrm rot="18900000">
              <a:off x="9773899" y="1883265"/>
              <a:ext cx="284225" cy="150955"/>
            </a:xfrm>
            <a:custGeom>
              <a:avLst/>
              <a:gdLst>
                <a:gd name="connsiteX0" fmla="*/ 284225 w 284225"/>
                <a:gd name="connsiteY0" fmla="*/ 107849 h 150955"/>
                <a:gd name="connsiteX1" fmla="*/ 284225 w 284225"/>
                <a:gd name="connsiteY1" fmla="*/ 150955 h 150955"/>
                <a:gd name="connsiteX2" fmla="*/ 0 w 284225"/>
                <a:gd name="connsiteY2" fmla="*/ 150955 h 150955"/>
                <a:gd name="connsiteX3" fmla="*/ 0 w 284225"/>
                <a:gd name="connsiteY3" fmla="*/ 0 h 150955"/>
                <a:gd name="connsiteX4" fmla="*/ 43779 w 284225"/>
                <a:gd name="connsiteY4" fmla="*/ 0 h 150955"/>
                <a:gd name="connsiteX5" fmla="*/ 43779 w 284225"/>
                <a:gd name="connsiteY5" fmla="*/ 107176 h 150955"/>
                <a:gd name="connsiteX6" fmla="*/ 284225 w 284225"/>
                <a:gd name="connsiteY6" fmla="*/ 107849 h 1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225" h="150955">
                  <a:moveTo>
                    <a:pt x="284225" y="107849"/>
                  </a:moveTo>
                  <a:lnTo>
                    <a:pt x="284225" y="150955"/>
                  </a:lnTo>
                  <a:lnTo>
                    <a:pt x="0" y="150955"/>
                  </a:lnTo>
                  <a:lnTo>
                    <a:pt x="0" y="0"/>
                  </a:lnTo>
                  <a:lnTo>
                    <a:pt x="43779" y="0"/>
                  </a:lnTo>
                  <a:lnTo>
                    <a:pt x="43779" y="107176"/>
                  </a:lnTo>
                  <a:lnTo>
                    <a:pt x="284225" y="1078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3" name="Labs">
            <a:extLst>
              <a:ext uri="{FF2B5EF4-FFF2-40B4-BE49-F238E27FC236}">
                <a16:creationId xmlns:a16="http://schemas.microsoft.com/office/drawing/2014/main" id="{586307F1-4856-47EA-A679-510AFD1F8BE3}"/>
              </a:ext>
            </a:extLst>
          </p:cNvPr>
          <p:cNvGrpSpPr/>
          <p:nvPr/>
        </p:nvGrpSpPr>
        <p:grpSpPr>
          <a:xfrm>
            <a:off x="9886203" y="3672631"/>
            <a:ext cx="457200" cy="628650"/>
            <a:chOff x="9638470" y="1641188"/>
            <a:chExt cx="457200" cy="62865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F79F0F5-8FD0-48B9-84E8-7437AA1187DC}"/>
                </a:ext>
              </a:extLst>
            </p:cNvPr>
            <p:cNvSpPr/>
            <p:nvPr/>
          </p:nvSpPr>
          <p:spPr>
            <a:xfrm>
              <a:off x="9631416" y="1716912"/>
              <a:ext cx="466725" cy="552450"/>
            </a:xfrm>
            <a:custGeom>
              <a:avLst/>
              <a:gdLst/>
              <a:ahLst/>
              <a:cxnLst/>
              <a:rect l="0" t="0" r="0" b="0"/>
              <a:pathLst>
                <a:path w="466725" h="552450">
                  <a:moveTo>
                    <a:pt x="460444" y="517684"/>
                  </a:moveTo>
                  <a:lnTo>
                    <a:pt x="291851" y="233839"/>
                  </a:lnTo>
                  <a:cubicBezTo>
                    <a:pt x="285184" y="221456"/>
                    <a:pt x="282326" y="207169"/>
                    <a:pt x="282326" y="192881"/>
                  </a:cubicBezTo>
                  <a:lnTo>
                    <a:pt x="282326" y="56674"/>
                  </a:lnTo>
                  <a:lnTo>
                    <a:pt x="289946" y="56674"/>
                  </a:lnTo>
                  <a:cubicBezTo>
                    <a:pt x="303281" y="56674"/>
                    <a:pt x="314711" y="45244"/>
                    <a:pt x="314711" y="31909"/>
                  </a:cubicBezTo>
                  <a:cubicBezTo>
                    <a:pt x="314711" y="18574"/>
                    <a:pt x="303281" y="7144"/>
                    <a:pt x="289946" y="7144"/>
                  </a:cubicBezTo>
                  <a:lnTo>
                    <a:pt x="181361" y="7144"/>
                  </a:lnTo>
                  <a:cubicBezTo>
                    <a:pt x="168026" y="7144"/>
                    <a:pt x="156596" y="18574"/>
                    <a:pt x="156596" y="31909"/>
                  </a:cubicBezTo>
                  <a:cubicBezTo>
                    <a:pt x="156596" y="45244"/>
                    <a:pt x="168026" y="56674"/>
                    <a:pt x="181361" y="56674"/>
                  </a:cubicBezTo>
                  <a:lnTo>
                    <a:pt x="188981" y="56674"/>
                  </a:lnTo>
                  <a:lnTo>
                    <a:pt x="188981" y="193834"/>
                  </a:lnTo>
                  <a:cubicBezTo>
                    <a:pt x="188981" y="208121"/>
                    <a:pt x="185171" y="221456"/>
                    <a:pt x="179456" y="234791"/>
                  </a:cubicBezTo>
                  <a:lnTo>
                    <a:pt x="9911" y="517684"/>
                  </a:lnTo>
                  <a:cubicBezTo>
                    <a:pt x="1339" y="534829"/>
                    <a:pt x="13721" y="554831"/>
                    <a:pt x="32771" y="554831"/>
                  </a:cubicBezTo>
                  <a:lnTo>
                    <a:pt x="438536" y="554831"/>
                  </a:lnTo>
                  <a:cubicBezTo>
                    <a:pt x="457586" y="554831"/>
                    <a:pt x="469969" y="534829"/>
                    <a:pt x="460444" y="517684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417E6D-CF1F-49F1-9273-0F0E14903CF5}"/>
                </a:ext>
              </a:extLst>
            </p:cNvPr>
            <p:cNvSpPr/>
            <p:nvPr/>
          </p:nvSpPr>
          <p:spPr>
            <a:xfrm>
              <a:off x="9819921" y="1634044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69056" y="7144"/>
                  </a:moveTo>
                  <a:lnTo>
                    <a:pt x="27146" y="7144"/>
                  </a:lnTo>
                  <a:cubicBezTo>
                    <a:pt x="16669" y="7144"/>
                    <a:pt x="7144" y="15716"/>
                    <a:pt x="7144" y="27146"/>
                  </a:cubicBezTo>
                  <a:lnTo>
                    <a:pt x="7144" y="90011"/>
                  </a:lnTo>
                  <a:lnTo>
                    <a:pt x="89059" y="90011"/>
                  </a:lnTo>
                  <a:lnTo>
                    <a:pt x="89059" y="27146"/>
                  </a:lnTo>
                  <a:cubicBezTo>
                    <a:pt x="88106" y="15716"/>
                    <a:pt x="79534" y="7144"/>
                    <a:pt x="69056" y="7144"/>
                  </a:cubicBez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9645DA0-613C-4C9D-AC52-FA7674487051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9160942" y="1266918"/>
            <a:chExt cx="1419713" cy="1419712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3C83697-A6B4-4A05-ADFE-66FD604EC7E3}"/>
                </a:ext>
              </a:extLst>
            </p:cNvPr>
            <p:cNvSpPr/>
            <p:nvPr/>
          </p:nvSpPr>
          <p:spPr bwMode="auto">
            <a:xfrm>
              <a:off x="9160942" y="1266918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F6AC260-EB48-4D54-BE99-977DA4509270}"/>
                </a:ext>
              </a:extLst>
            </p:cNvPr>
            <p:cNvGrpSpPr/>
            <p:nvPr/>
          </p:nvGrpSpPr>
          <p:grpSpPr>
            <a:xfrm>
              <a:off x="9592192" y="1744460"/>
              <a:ext cx="551498" cy="552450"/>
              <a:chOff x="9592192" y="1744460"/>
              <a:chExt cx="551498" cy="552450"/>
            </a:xfrm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067F236-1A5C-43CD-9233-8F27E1C1E3D5}"/>
                  </a:ext>
                </a:extLst>
              </p:cNvPr>
              <p:cNvSpPr/>
              <p:nvPr/>
            </p:nvSpPr>
            <p:spPr>
              <a:xfrm>
                <a:off x="9848415" y="1744460"/>
                <a:ext cx="29527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295275" h="552450">
                    <a:moveTo>
                      <a:pt x="19526" y="7144"/>
                    </a:moveTo>
                    <a:lnTo>
                      <a:pt x="7144" y="246221"/>
                    </a:lnTo>
                    <a:lnTo>
                      <a:pt x="19526" y="547211"/>
                    </a:lnTo>
                    <a:lnTo>
                      <a:pt x="42386" y="534829"/>
                    </a:lnTo>
                    <a:cubicBezTo>
                      <a:pt x="194786" y="451009"/>
                      <a:pt x="290036" y="290036"/>
                      <a:pt x="290036" y="115729"/>
                    </a:cubicBezTo>
                    <a:lnTo>
                      <a:pt x="290036" y="7144"/>
                    </a:lnTo>
                    <a:lnTo>
                      <a:pt x="290036" y="7144"/>
                    </a:lnTo>
                    <a:cubicBezTo>
                      <a:pt x="204311" y="50006"/>
                      <a:pt x="104299" y="50006"/>
                      <a:pt x="19526" y="7144"/>
                    </a:cubicBezTo>
                    <a:lnTo>
                      <a:pt x="19526" y="7144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78D3E40-9119-4C54-BCA7-D394BFC294AC}"/>
                  </a:ext>
                </a:extLst>
              </p:cNvPr>
              <p:cNvSpPr/>
              <p:nvPr/>
            </p:nvSpPr>
            <p:spPr>
              <a:xfrm>
                <a:off x="9592192" y="1744460"/>
                <a:ext cx="48577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485775" h="552450">
                    <a:moveTo>
                      <a:pt x="481489" y="214789"/>
                    </a:moveTo>
                    <a:lnTo>
                      <a:pt x="442436" y="175736"/>
                    </a:lnTo>
                    <a:lnTo>
                      <a:pt x="277654" y="340519"/>
                    </a:lnTo>
                    <a:lnTo>
                      <a:pt x="277654" y="7144"/>
                    </a:lnTo>
                    <a:cubicBezTo>
                      <a:pt x="192881" y="50006"/>
                      <a:pt x="91916" y="50006"/>
                      <a:pt x="7144" y="7144"/>
                    </a:cubicBezTo>
                    <a:lnTo>
                      <a:pt x="7144" y="115729"/>
                    </a:lnTo>
                    <a:cubicBezTo>
                      <a:pt x="7144" y="290036"/>
                      <a:pt x="101441" y="450056"/>
                      <a:pt x="254794" y="534829"/>
                    </a:cubicBezTo>
                    <a:lnTo>
                      <a:pt x="277654" y="547211"/>
                    </a:lnTo>
                    <a:lnTo>
                      <a:pt x="277654" y="419576"/>
                    </a:lnTo>
                    <a:lnTo>
                      <a:pt x="481489" y="214789"/>
                    </a:ln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29A27E6-BCED-4C0E-B13D-78B60B78CB35}"/>
                  </a:ext>
                </a:extLst>
              </p:cNvPr>
              <p:cNvSpPr/>
              <p:nvPr/>
            </p:nvSpPr>
            <p:spPr bwMode="auto">
              <a:xfrm rot="18900000">
                <a:off x="9773899" y="1883265"/>
                <a:ext cx="284225" cy="150955"/>
              </a:xfrm>
              <a:custGeom>
                <a:avLst/>
                <a:gdLst>
                  <a:gd name="connsiteX0" fmla="*/ 284225 w 284225"/>
                  <a:gd name="connsiteY0" fmla="*/ 107849 h 150955"/>
                  <a:gd name="connsiteX1" fmla="*/ 284225 w 284225"/>
                  <a:gd name="connsiteY1" fmla="*/ 150955 h 150955"/>
                  <a:gd name="connsiteX2" fmla="*/ 0 w 284225"/>
                  <a:gd name="connsiteY2" fmla="*/ 150955 h 150955"/>
                  <a:gd name="connsiteX3" fmla="*/ 0 w 284225"/>
                  <a:gd name="connsiteY3" fmla="*/ 0 h 150955"/>
                  <a:gd name="connsiteX4" fmla="*/ 43779 w 284225"/>
                  <a:gd name="connsiteY4" fmla="*/ 0 h 150955"/>
                  <a:gd name="connsiteX5" fmla="*/ 43779 w 284225"/>
                  <a:gd name="connsiteY5" fmla="*/ 107176 h 150955"/>
                  <a:gd name="connsiteX6" fmla="*/ 284225 w 284225"/>
                  <a:gd name="connsiteY6" fmla="*/ 107849 h 150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4225" h="150955">
                    <a:moveTo>
                      <a:pt x="284225" y="107849"/>
                    </a:moveTo>
                    <a:lnTo>
                      <a:pt x="284225" y="150955"/>
                    </a:lnTo>
                    <a:lnTo>
                      <a:pt x="0" y="150955"/>
                    </a:lnTo>
                    <a:lnTo>
                      <a:pt x="0" y="0"/>
                    </a:lnTo>
                    <a:lnTo>
                      <a:pt x="43779" y="0"/>
                    </a:lnTo>
                    <a:lnTo>
                      <a:pt x="43779" y="107176"/>
                    </a:lnTo>
                    <a:lnTo>
                      <a:pt x="284225" y="1078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8C4CA50-AF43-4F63-ABBC-625A0C0417F5}"/>
              </a:ext>
            </a:extLst>
          </p:cNvPr>
          <p:cNvSpPr/>
          <p:nvPr/>
        </p:nvSpPr>
        <p:spPr bwMode="auto">
          <a:xfrm>
            <a:off x="9160793" y="2910512"/>
            <a:ext cx="2188879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0802510-7398-40F2-8C6D-69250C7CADD4}"/>
              </a:ext>
            </a:extLst>
          </p:cNvPr>
          <p:cNvSpPr/>
          <p:nvPr/>
        </p:nvSpPr>
        <p:spPr bwMode="auto">
          <a:xfrm>
            <a:off x="559328" y="4151901"/>
            <a:ext cx="2678268" cy="10549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Initial launch of containers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Process and Hyper-V isolation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Docker EE Basic Included </a:t>
            </a:r>
            <a:b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at no additional cost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0BA7CC-CB73-4668-83D9-134AABD6D213}"/>
              </a:ext>
            </a:extLst>
          </p:cNvPr>
          <p:cNvSpPr/>
          <p:nvPr/>
        </p:nvSpPr>
        <p:spPr bwMode="auto">
          <a:xfrm>
            <a:off x="3357687" y="3426133"/>
            <a:ext cx="2678268" cy="175024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Optimized container images for Nano Server and Server Core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Platform level support for Linux containers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Windows Subsystem for Linux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Networking enhancements for overlays and SDN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7BAEF-C352-4E65-A0F9-BDC6BE2E9D6C}"/>
              </a:ext>
            </a:extLst>
          </p:cNvPr>
          <p:cNvSpPr/>
          <p:nvPr/>
        </p:nvSpPr>
        <p:spPr bwMode="auto">
          <a:xfrm>
            <a:off x="6156046" y="1697104"/>
            <a:ext cx="2678268" cy="34742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Optimized Server Core image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App </a:t>
            </a:r>
            <a:r>
              <a:rPr lang="en-US" sz="140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compat</a:t>
            </a: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improvements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Native command line tools—curl.exe, tar.exe and SSH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Enhancements to the Windows Subsystem for Linux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Networking enhancements for greater density and quicker endpoint creation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Improved network security with Calico Open source storage plugins for Kubernetes 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Platform functionality required </a:t>
            </a:r>
            <a:b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for Kubernetes conformance </a:t>
            </a:r>
          </a:p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89A80-AFD5-44AA-BC77-C9457E00CD03}"/>
              </a:ext>
            </a:extLst>
          </p:cNvPr>
          <p:cNvSpPr/>
          <p:nvPr/>
        </p:nvSpPr>
        <p:spPr bwMode="auto">
          <a:xfrm>
            <a:off x="8928515" y="1448349"/>
            <a:ext cx="2678268" cy="40092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Optimized Server Core image</a:t>
            </a:r>
          </a:p>
          <a:p>
            <a:pPr marL="0" lvl="1"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App </a:t>
            </a:r>
            <a:r>
              <a:rPr lang="en-US" sz="1400" dirty="0" err="1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compat</a:t>
            </a: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 improvements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Enhanced Group Managed Service Account support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Platform functionality for  Kubernetes and Microsoft </a:t>
            </a:r>
            <a:b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</a:b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Service Fabric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Performance and density improvements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Platform and open source work on CNI networking plugins such as Calico and Flannel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Enhancements to the Windows Subsystem for Linux</a:t>
            </a:r>
          </a:p>
          <a:p>
            <a:pPr defTabSz="932742">
              <a:spcBef>
                <a:spcPts val="600"/>
              </a:spcBef>
              <a:buSzPct val="90000"/>
              <a:defRPr/>
            </a:pPr>
            <a:r>
              <a:rPr lang="en-US" sz="140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  <a:cs typeface="Segoe UI Semilight" panose="020B0402040204020203" pitchFamily="34" charset="0"/>
              </a:rPr>
              <a:t>…you will have to wait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C32A5-F84A-4A70-8EC9-1997FA6D0F16}"/>
              </a:ext>
            </a:extLst>
          </p:cNvPr>
          <p:cNvSpPr/>
          <p:nvPr/>
        </p:nvSpPr>
        <p:spPr bwMode="auto">
          <a:xfrm>
            <a:off x="559328" y="3411121"/>
            <a:ext cx="2678268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9091">
                      <a:schemeClr val="accent1"/>
                    </a:gs>
                    <a:gs pos="26623">
                      <a:schemeClr val="accent1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Windows </a:t>
            </a:r>
            <a:br>
              <a:rPr lang="en-US" sz="2000" dirty="0">
                <a:gradFill>
                  <a:gsLst>
                    <a:gs pos="9091">
                      <a:schemeClr val="accent1"/>
                    </a:gs>
                    <a:gs pos="26623">
                      <a:schemeClr val="accent1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2000" dirty="0">
                <a:gradFill>
                  <a:gsLst>
                    <a:gs pos="9091">
                      <a:schemeClr val="accent1"/>
                    </a:gs>
                    <a:gs pos="26623">
                      <a:schemeClr val="accent1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Server 2016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1F1D222-F545-45AF-A8F7-51A7034CF7E3}"/>
              </a:ext>
            </a:extLst>
          </p:cNvPr>
          <p:cNvSpPr/>
          <p:nvPr/>
        </p:nvSpPr>
        <p:spPr bwMode="auto">
          <a:xfrm>
            <a:off x="3357687" y="2685353"/>
            <a:ext cx="2678268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81818">
                      <a:schemeClr val="accent1">
                        <a:lumMod val="75000"/>
                      </a:schemeClr>
                    </a:gs>
                    <a:gs pos="46000">
                      <a:schemeClr val="accent1">
                        <a:lumMod val="75000"/>
                      </a:schemeClr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Windows Server, version 1709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E68D7B-F9CE-4746-9D04-FAD91E011F8A}"/>
              </a:ext>
            </a:extLst>
          </p:cNvPr>
          <p:cNvSpPr/>
          <p:nvPr/>
        </p:nvSpPr>
        <p:spPr bwMode="auto">
          <a:xfrm>
            <a:off x="6156046" y="956324"/>
            <a:ext cx="2678268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5195">
                      <a:schemeClr val="accent1">
                        <a:lumMod val="50000"/>
                      </a:schemeClr>
                    </a:gs>
                    <a:gs pos="26623">
                      <a:schemeClr val="accent1">
                        <a:lumMod val="50000"/>
                      </a:schemeClr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Windows Server, version 1803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659683-5FF7-4626-91D4-C25EEA11F2D3}"/>
              </a:ext>
            </a:extLst>
          </p:cNvPr>
          <p:cNvSpPr/>
          <p:nvPr/>
        </p:nvSpPr>
        <p:spPr bwMode="auto">
          <a:xfrm>
            <a:off x="8928515" y="707569"/>
            <a:ext cx="2678268" cy="6155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gradFill>
                  <a:gsLst>
                    <a:gs pos="72078">
                      <a:schemeClr val="accent2"/>
                    </a:gs>
                    <a:gs pos="46000">
                      <a:schemeClr val="accent2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Windows </a:t>
            </a:r>
            <a:br>
              <a:rPr lang="en-US" sz="2000" dirty="0">
                <a:gradFill>
                  <a:gsLst>
                    <a:gs pos="72078">
                      <a:schemeClr val="accent2"/>
                    </a:gs>
                    <a:gs pos="46000">
                      <a:schemeClr val="accent2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</a:br>
            <a:r>
              <a:rPr lang="en-US" sz="2000" dirty="0">
                <a:gradFill>
                  <a:gsLst>
                    <a:gs pos="72078">
                      <a:schemeClr val="accent2"/>
                    </a:gs>
                    <a:gs pos="46000">
                      <a:schemeClr val="accent2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Server 2019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DA4B4A-BCB6-410B-8559-82B19240B903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9160942" y="1280566"/>
            <a:chExt cx="1419713" cy="14197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4B98A4-2DF7-4850-81F3-5587CF846489}"/>
                </a:ext>
              </a:extLst>
            </p:cNvPr>
            <p:cNvSpPr/>
            <p:nvPr/>
          </p:nvSpPr>
          <p:spPr bwMode="auto">
            <a:xfrm>
              <a:off x="9160942" y="1280566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5" name="Labs">
              <a:extLst>
                <a:ext uri="{FF2B5EF4-FFF2-40B4-BE49-F238E27FC236}">
                  <a16:creationId xmlns:a16="http://schemas.microsoft.com/office/drawing/2014/main" id="{76726448-C02F-4866-BCD3-8EAA88FD4C8F}"/>
                </a:ext>
              </a:extLst>
            </p:cNvPr>
            <p:cNvGrpSpPr/>
            <p:nvPr/>
          </p:nvGrpSpPr>
          <p:grpSpPr>
            <a:xfrm>
              <a:off x="9642198" y="1620716"/>
              <a:ext cx="457200" cy="628650"/>
              <a:chOff x="9638470" y="1641188"/>
              <a:chExt cx="457200" cy="62865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4C5D09C-E22E-429F-89FC-3C5646DE1CC7}"/>
                  </a:ext>
                </a:extLst>
              </p:cNvPr>
              <p:cNvSpPr/>
              <p:nvPr/>
            </p:nvSpPr>
            <p:spPr>
              <a:xfrm>
                <a:off x="9631416" y="1716912"/>
                <a:ext cx="46672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466725" h="552450">
                    <a:moveTo>
                      <a:pt x="460444" y="517684"/>
                    </a:moveTo>
                    <a:lnTo>
                      <a:pt x="291851" y="233839"/>
                    </a:lnTo>
                    <a:cubicBezTo>
                      <a:pt x="285184" y="221456"/>
                      <a:pt x="282326" y="207169"/>
                      <a:pt x="282326" y="192881"/>
                    </a:cubicBezTo>
                    <a:lnTo>
                      <a:pt x="282326" y="56674"/>
                    </a:lnTo>
                    <a:lnTo>
                      <a:pt x="289946" y="56674"/>
                    </a:lnTo>
                    <a:cubicBezTo>
                      <a:pt x="303281" y="56674"/>
                      <a:pt x="314711" y="45244"/>
                      <a:pt x="314711" y="31909"/>
                    </a:cubicBezTo>
                    <a:cubicBezTo>
                      <a:pt x="314711" y="18574"/>
                      <a:pt x="303281" y="7144"/>
                      <a:pt x="289946" y="7144"/>
                    </a:cubicBezTo>
                    <a:lnTo>
                      <a:pt x="181361" y="7144"/>
                    </a:lnTo>
                    <a:cubicBezTo>
                      <a:pt x="168026" y="7144"/>
                      <a:pt x="156596" y="18574"/>
                      <a:pt x="156596" y="31909"/>
                    </a:cubicBezTo>
                    <a:cubicBezTo>
                      <a:pt x="156596" y="45244"/>
                      <a:pt x="168026" y="56674"/>
                      <a:pt x="181361" y="56674"/>
                    </a:cubicBezTo>
                    <a:lnTo>
                      <a:pt x="188981" y="56674"/>
                    </a:lnTo>
                    <a:lnTo>
                      <a:pt x="188981" y="193834"/>
                    </a:lnTo>
                    <a:cubicBezTo>
                      <a:pt x="188981" y="208121"/>
                      <a:pt x="185171" y="221456"/>
                      <a:pt x="179456" y="234791"/>
                    </a:cubicBezTo>
                    <a:lnTo>
                      <a:pt x="9911" y="517684"/>
                    </a:lnTo>
                    <a:cubicBezTo>
                      <a:pt x="1339" y="534829"/>
                      <a:pt x="13721" y="554831"/>
                      <a:pt x="32771" y="554831"/>
                    </a:cubicBezTo>
                    <a:lnTo>
                      <a:pt x="438536" y="554831"/>
                    </a:lnTo>
                    <a:cubicBezTo>
                      <a:pt x="457586" y="554831"/>
                      <a:pt x="469969" y="534829"/>
                      <a:pt x="460444" y="517684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0B7E258-F3C9-4501-905A-585FDF175765}"/>
                  </a:ext>
                </a:extLst>
              </p:cNvPr>
              <p:cNvSpPr/>
              <p:nvPr/>
            </p:nvSpPr>
            <p:spPr>
              <a:xfrm>
                <a:off x="9819921" y="1634044"/>
                <a:ext cx="95250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95250" h="95250">
                    <a:moveTo>
                      <a:pt x="69056" y="7144"/>
                    </a:moveTo>
                    <a:lnTo>
                      <a:pt x="27146" y="7144"/>
                    </a:lnTo>
                    <a:cubicBezTo>
                      <a:pt x="16669" y="7144"/>
                      <a:pt x="7144" y="15716"/>
                      <a:pt x="7144" y="27146"/>
                    </a:cubicBezTo>
                    <a:lnTo>
                      <a:pt x="7144" y="90011"/>
                    </a:lnTo>
                    <a:lnTo>
                      <a:pt x="89059" y="90011"/>
                    </a:lnTo>
                    <a:lnTo>
                      <a:pt x="89059" y="27146"/>
                    </a:lnTo>
                    <a:cubicBezTo>
                      <a:pt x="88106" y="15716"/>
                      <a:pt x="79534" y="7144"/>
                      <a:pt x="69056" y="7144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554695C-DF3A-4D4A-B6DE-9C5A93017D62}"/>
              </a:ext>
            </a:extLst>
          </p:cNvPr>
          <p:cNvSpPr/>
          <p:nvPr/>
        </p:nvSpPr>
        <p:spPr bwMode="auto">
          <a:xfrm>
            <a:off x="0" y="5457611"/>
            <a:ext cx="12192000" cy="140038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7213B-7B39-409D-A866-4031814B9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708607"/>
            <a:ext cx="11018520" cy="553998"/>
          </a:xfrm>
        </p:spPr>
        <p:txBody>
          <a:bodyPr/>
          <a:lstStyle/>
          <a:p>
            <a:r>
              <a:rPr lang="en-US"/>
              <a:t>Application Innovation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D7F4F4-E9DA-43A1-AE21-A2AE4727F922}"/>
              </a:ext>
            </a:extLst>
          </p:cNvPr>
          <p:cNvSpPr/>
          <p:nvPr/>
        </p:nvSpPr>
        <p:spPr bwMode="auto">
          <a:xfrm>
            <a:off x="559328" y="5348205"/>
            <a:ext cx="2679192" cy="109406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0458D4-DD45-4AA9-8558-FFCF71D6A007}"/>
              </a:ext>
            </a:extLst>
          </p:cNvPr>
          <p:cNvSpPr/>
          <p:nvPr/>
        </p:nvSpPr>
        <p:spPr bwMode="auto">
          <a:xfrm>
            <a:off x="3357687" y="5348205"/>
            <a:ext cx="2679192" cy="10940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099B2-0DBB-44AE-B9F9-25A17F40354B}"/>
              </a:ext>
            </a:extLst>
          </p:cNvPr>
          <p:cNvSpPr/>
          <p:nvPr/>
        </p:nvSpPr>
        <p:spPr bwMode="auto">
          <a:xfrm>
            <a:off x="6156046" y="5348205"/>
            <a:ext cx="2679192" cy="1094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F57FE9-A650-4108-9072-4C73CA0C2EB9}"/>
              </a:ext>
            </a:extLst>
          </p:cNvPr>
          <p:cNvSpPr/>
          <p:nvPr/>
        </p:nvSpPr>
        <p:spPr bwMode="auto">
          <a:xfrm>
            <a:off x="8928515" y="5348205"/>
            <a:ext cx="2679192" cy="109406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620053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52615 L 1.30104E-17 -4.44444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-2631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52014 L 3.95833E-6 3.7037E-7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2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0.6169 L 2.70833E-6 2.22222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-3081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61991 L 3.75E-6 -2.59259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29 0.73311 L -2.08333E-6 2.96296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3671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0.87639 L -3.95833E-6 2.96296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 0.90162 L -2.29167E-6 -3.7037E-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45394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91134 L -2.08333E-6 -4.07407E-6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4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5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6954AD-43B5-4B86-8AB8-290C6EC3E341}"/>
              </a:ext>
            </a:extLst>
          </p:cNvPr>
          <p:cNvSpPr/>
          <p:nvPr/>
        </p:nvSpPr>
        <p:spPr bwMode="auto">
          <a:xfrm>
            <a:off x="584982" y="1651399"/>
            <a:ext cx="11023624" cy="384403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427471A-9442-4795-98D0-4C9FB2EC3E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964894" y="2291506"/>
            <a:ext cx="3761841" cy="3714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F2EFCE-F45F-4630-BAA3-1C53CDEE1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044" y="3373517"/>
            <a:ext cx="740989" cy="132641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D65330A-5178-4DD8-B70D-9B6C2616511E}"/>
              </a:ext>
            </a:extLst>
          </p:cNvPr>
          <p:cNvSpPr/>
          <p:nvPr/>
        </p:nvSpPr>
        <p:spPr bwMode="auto">
          <a:xfrm>
            <a:off x="986080" y="2546212"/>
            <a:ext cx="2721964" cy="6350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Windows Server/WSSD</a:t>
            </a:r>
          </a:p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SQL/.NET/Containers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2D3A254-3814-4ADC-A405-A929D60EA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6980209" y="2291506"/>
            <a:ext cx="3761841" cy="3714223"/>
          </a:xfrm>
          <a:prstGeom prst="rect">
            <a:avLst/>
          </a:prstGeom>
        </p:spPr>
      </p:pic>
      <p:sp>
        <p:nvSpPr>
          <p:cNvPr id="35" name="Freeform 12">
            <a:extLst>
              <a:ext uri="{FF2B5EF4-FFF2-40B4-BE49-F238E27FC236}">
                <a16:creationId xmlns:a16="http://schemas.microsoft.com/office/drawing/2014/main" id="{4F6E04E0-58F5-48E3-9094-37EF180C68E7}"/>
              </a:ext>
            </a:extLst>
          </p:cNvPr>
          <p:cNvSpPr>
            <a:spLocks/>
          </p:cNvSpPr>
          <p:nvPr/>
        </p:nvSpPr>
        <p:spPr bwMode="auto">
          <a:xfrm>
            <a:off x="8051549" y="2852640"/>
            <a:ext cx="1392820" cy="664518"/>
          </a:xfrm>
          <a:custGeom>
            <a:avLst/>
            <a:gdLst>
              <a:gd name="T0" fmla="*/ 54 w 724"/>
              <a:gd name="T1" fmla="*/ 191 h 299"/>
              <a:gd name="T2" fmla="*/ 92 w 724"/>
              <a:gd name="T3" fmla="*/ 207 h 299"/>
              <a:gd name="T4" fmla="*/ 92 w 724"/>
              <a:gd name="T5" fmla="*/ 200 h 299"/>
              <a:gd name="T6" fmla="*/ 191 w 724"/>
              <a:gd name="T7" fmla="*/ 100 h 299"/>
              <a:gd name="T8" fmla="*/ 277 w 724"/>
              <a:gd name="T9" fmla="*/ 150 h 299"/>
              <a:gd name="T10" fmla="*/ 277 w 724"/>
              <a:gd name="T11" fmla="*/ 149 h 299"/>
              <a:gd name="T12" fmla="*/ 427 w 724"/>
              <a:gd name="T13" fmla="*/ 0 h 299"/>
              <a:gd name="T14" fmla="*/ 577 w 724"/>
              <a:gd name="T15" fmla="*/ 149 h 299"/>
              <a:gd name="T16" fmla="*/ 574 w 724"/>
              <a:gd name="T17" fmla="*/ 180 h 299"/>
              <a:gd name="T18" fmla="*/ 644 w 724"/>
              <a:gd name="T19" fmla="*/ 138 h 299"/>
              <a:gd name="T20" fmla="*/ 724 w 724"/>
              <a:gd name="T21" fmla="*/ 219 h 299"/>
              <a:gd name="T22" fmla="*/ 644 w 724"/>
              <a:gd name="T23" fmla="*/ 299 h 299"/>
              <a:gd name="T24" fmla="*/ 427 w 724"/>
              <a:gd name="T25" fmla="*/ 299 h 299"/>
              <a:gd name="T26" fmla="*/ 191 w 724"/>
              <a:gd name="T27" fmla="*/ 299 h 299"/>
              <a:gd name="T28" fmla="*/ 54 w 724"/>
              <a:gd name="T29" fmla="*/ 299 h 299"/>
              <a:gd name="T30" fmla="*/ 0 w 724"/>
              <a:gd name="T31" fmla="*/ 245 h 299"/>
              <a:gd name="T32" fmla="*/ 54 w 724"/>
              <a:gd name="T33" fmla="*/ 191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24" h="299">
                <a:moveTo>
                  <a:pt x="54" y="191"/>
                </a:moveTo>
                <a:cubicBezTo>
                  <a:pt x="69" y="191"/>
                  <a:pt x="83" y="197"/>
                  <a:pt x="92" y="207"/>
                </a:cubicBezTo>
                <a:cubicBezTo>
                  <a:pt x="92" y="205"/>
                  <a:pt x="92" y="202"/>
                  <a:pt x="92" y="200"/>
                </a:cubicBezTo>
                <a:cubicBezTo>
                  <a:pt x="92" y="145"/>
                  <a:pt x="137" y="100"/>
                  <a:pt x="191" y="100"/>
                </a:cubicBezTo>
                <a:cubicBezTo>
                  <a:pt x="228" y="100"/>
                  <a:pt x="260" y="120"/>
                  <a:pt x="277" y="150"/>
                </a:cubicBezTo>
                <a:cubicBezTo>
                  <a:pt x="277" y="150"/>
                  <a:pt x="277" y="150"/>
                  <a:pt x="277" y="149"/>
                </a:cubicBezTo>
                <a:cubicBezTo>
                  <a:pt x="277" y="67"/>
                  <a:pt x="344" y="0"/>
                  <a:pt x="427" y="0"/>
                </a:cubicBezTo>
                <a:cubicBezTo>
                  <a:pt x="510" y="0"/>
                  <a:pt x="577" y="67"/>
                  <a:pt x="577" y="149"/>
                </a:cubicBezTo>
                <a:cubicBezTo>
                  <a:pt x="577" y="160"/>
                  <a:pt x="576" y="170"/>
                  <a:pt x="574" y="180"/>
                </a:cubicBezTo>
                <a:cubicBezTo>
                  <a:pt x="587" y="155"/>
                  <a:pt x="614" y="138"/>
                  <a:pt x="644" y="138"/>
                </a:cubicBezTo>
                <a:cubicBezTo>
                  <a:pt x="688" y="138"/>
                  <a:pt x="724" y="174"/>
                  <a:pt x="724" y="219"/>
                </a:cubicBezTo>
                <a:cubicBezTo>
                  <a:pt x="724" y="263"/>
                  <a:pt x="688" y="299"/>
                  <a:pt x="644" y="299"/>
                </a:cubicBezTo>
                <a:cubicBezTo>
                  <a:pt x="599" y="299"/>
                  <a:pt x="488" y="299"/>
                  <a:pt x="427" y="299"/>
                </a:cubicBezTo>
                <a:cubicBezTo>
                  <a:pt x="366" y="299"/>
                  <a:pt x="243" y="299"/>
                  <a:pt x="191" y="299"/>
                </a:cubicBezTo>
                <a:cubicBezTo>
                  <a:pt x="156" y="299"/>
                  <a:pt x="81" y="299"/>
                  <a:pt x="54" y="299"/>
                </a:cubicBezTo>
                <a:cubicBezTo>
                  <a:pt x="24" y="299"/>
                  <a:pt x="0" y="275"/>
                  <a:pt x="0" y="245"/>
                </a:cubicBezTo>
                <a:cubicBezTo>
                  <a:pt x="0" y="215"/>
                  <a:pt x="24" y="191"/>
                  <a:pt x="54" y="1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192"/>
            <a:endParaRPr lang="en-US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27CDA8-A84C-48DC-B64C-54ABF8FAF8BF}"/>
              </a:ext>
            </a:extLst>
          </p:cNvPr>
          <p:cNvSpPr/>
          <p:nvPr/>
        </p:nvSpPr>
        <p:spPr bwMode="auto">
          <a:xfrm>
            <a:off x="8861129" y="2657129"/>
            <a:ext cx="1978709" cy="63508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Azure Stack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2E3718C-27B6-4B6F-A423-77474DA4FDB5}"/>
              </a:ext>
            </a:extLst>
          </p:cNvPr>
          <p:cNvSpPr/>
          <p:nvPr/>
        </p:nvSpPr>
        <p:spPr bwMode="auto">
          <a:xfrm>
            <a:off x="4689744" y="4941469"/>
            <a:ext cx="1978709" cy="51851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14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"/>
              </a:rPr>
              <a:t>On-premises</a:t>
            </a:r>
          </a:p>
        </p:txBody>
      </p:sp>
      <p:pic>
        <p:nvPicPr>
          <p:cNvPr id="1026" name="Picture 2" descr="Image result for azure logo png">
            <a:extLst>
              <a:ext uri="{FF2B5EF4-FFF2-40B4-BE49-F238E27FC236}">
                <a16:creationId xmlns:a16="http://schemas.microsoft.com/office/drawing/2014/main" id="{B671EE29-F255-4431-AA39-DFABAA9C7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174" y="771021"/>
            <a:ext cx="3633653" cy="83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BA64E788-9C4A-497E-8279-E5FB92E9B3A5}"/>
              </a:ext>
            </a:extLst>
          </p:cNvPr>
          <p:cNvSpPr/>
          <p:nvPr/>
        </p:nvSpPr>
        <p:spPr bwMode="auto">
          <a:xfrm>
            <a:off x="7759270" y="1906105"/>
            <a:ext cx="2509966" cy="6909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28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/>
              </a:rPr>
              <a:t>Hybrid Cloud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E85EDA8-34DB-4E73-9B0F-C5B1AA82F4DE}"/>
              </a:ext>
            </a:extLst>
          </p:cNvPr>
          <p:cNvSpPr/>
          <p:nvPr/>
        </p:nvSpPr>
        <p:spPr bwMode="auto">
          <a:xfrm>
            <a:off x="986080" y="1906105"/>
            <a:ext cx="3252808" cy="6909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27" tIns="146284" rIns="91427" bIns="146284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 defTabSz="914016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buClr>
                <a:srgbClr val="FFFFFF"/>
              </a:buClr>
              <a:defRPr/>
            </a:pPr>
            <a:r>
              <a:rPr lang="en-US" sz="28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Segoe UI Semibold"/>
              </a:rPr>
              <a:t>Hybrid Datacenter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F766574-7C6D-41B2-9443-49F900941900}"/>
              </a:ext>
            </a:extLst>
          </p:cNvPr>
          <p:cNvCxnSpPr>
            <a:cxnSpLocks/>
            <a:stCxn id="92" idx="0"/>
            <a:endCxn id="1026" idx="1"/>
          </p:cNvCxnSpPr>
          <p:nvPr/>
        </p:nvCxnSpPr>
        <p:spPr>
          <a:xfrm rot="5400000" flipH="1" flipV="1">
            <a:off x="3087354" y="714285"/>
            <a:ext cx="716952" cy="1666689"/>
          </a:xfrm>
          <a:prstGeom prst="bentConnector2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E49DDEA-DF69-4A4F-BF6E-279BE5316823}"/>
              </a:ext>
            </a:extLst>
          </p:cNvPr>
          <p:cNvCxnSpPr>
            <a:cxnSpLocks/>
            <a:stCxn id="1026" idx="3"/>
            <a:endCxn id="91" idx="0"/>
          </p:cNvCxnSpPr>
          <p:nvPr/>
        </p:nvCxnSpPr>
        <p:spPr>
          <a:xfrm>
            <a:off x="7912827" y="1189153"/>
            <a:ext cx="1101427" cy="716952"/>
          </a:xfrm>
          <a:prstGeom prst="bentConnector2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CA3A6E4-3ED9-4685-82F4-33B766346AA0}"/>
              </a:ext>
            </a:extLst>
          </p:cNvPr>
          <p:cNvCxnSpPr>
            <a:cxnSpLocks/>
            <a:stCxn id="91" idx="1"/>
            <a:endCxn id="92" idx="3"/>
          </p:cNvCxnSpPr>
          <p:nvPr/>
        </p:nvCxnSpPr>
        <p:spPr>
          <a:xfrm flipH="1">
            <a:off x="4238889" y="2251568"/>
            <a:ext cx="3520382" cy="0"/>
          </a:xfrm>
          <a:prstGeom prst="straightConnector1">
            <a:avLst/>
          </a:prstGeom>
          <a:ln w="15875">
            <a:solidFill>
              <a:schemeClr val="bg2">
                <a:lumMod val="90000"/>
              </a:schemeClr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5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9B07923E-34CB-4808-BC04-16749787D1B0}"/>
              </a:ext>
            </a:extLst>
          </p:cNvPr>
          <p:cNvSpPr/>
          <p:nvPr/>
        </p:nvSpPr>
        <p:spPr bwMode="auto">
          <a:xfrm>
            <a:off x="1399512" y="3274814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2E5B269-70A4-4B1D-B19D-97ADDDFC0DE5}"/>
              </a:ext>
            </a:extLst>
          </p:cNvPr>
          <p:cNvGrpSpPr/>
          <p:nvPr/>
        </p:nvGrpSpPr>
        <p:grpSpPr>
          <a:xfrm>
            <a:off x="1662821" y="3550808"/>
            <a:ext cx="893095" cy="867724"/>
            <a:chOff x="1467595" y="2048641"/>
            <a:chExt cx="893095" cy="867724"/>
          </a:xfrm>
        </p:grpSpPr>
        <p:sp>
          <p:nvSpPr>
            <p:cNvPr id="89" name="Freeform 12">
              <a:extLst>
                <a:ext uri="{FF2B5EF4-FFF2-40B4-BE49-F238E27FC236}">
                  <a16:creationId xmlns:a16="http://schemas.microsoft.com/office/drawing/2014/main" id="{1FEC8FB9-51C0-4B28-9559-0B4D10C5E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95" y="2048641"/>
              <a:ext cx="893095" cy="426098"/>
            </a:xfrm>
            <a:custGeom>
              <a:avLst/>
              <a:gdLst>
                <a:gd name="T0" fmla="*/ 54 w 724"/>
                <a:gd name="T1" fmla="*/ 191 h 299"/>
                <a:gd name="T2" fmla="*/ 92 w 724"/>
                <a:gd name="T3" fmla="*/ 207 h 299"/>
                <a:gd name="T4" fmla="*/ 92 w 724"/>
                <a:gd name="T5" fmla="*/ 200 h 299"/>
                <a:gd name="T6" fmla="*/ 191 w 724"/>
                <a:gd name="T7" fmla="*/ 100 h 299"/>
                <a:gd name="T8" fmla="*/ 277 w 724"/>
                <a:gd name="T9" fmla="*/ 150 h 299"/>
                <a:gd name="T10" fmla="*/ 277 w 724"/>
                <a:gd name="T11" fmla="*/ 149 h 299"/>
                <a:gd name="T12" fmla="*/ 427 w 724"/>
                <a:gd name="T13" fmla="*/ 0 h 299"/>
                <a:gd name="T14" fmla="*/ 577 w 724"/>
                <a:gd name="T15" fmla="*/ 149 h 299"/>
                <a:gd name="T16" fmla="*/ 574 w 724"/>
                <a:gd name="T17" fmla="*/ 180 h 299"/>
                <a:gd name="T18" fmla="*/ 644 w 724"/>
                <a:gd name="T19" fmla="*/ 138 h 299"/>
                <a:gd name="T20" fmla="*/ 724 w 724"/>
                <a:gd name="T21" fmla="*/ 219 h 299"/>
                <a:gd name="T22" fmla="*/ 644 w 724"/>
                <a:gd name="T23" fmla="*/ 299 h 299"/>
                <a:gd name="T24" fmla="*/ 427 w 724"/>
                <a:gd name="T25" fmla="*/ 299 h 299"/>
                <a:gd name="T26" fmla="*/ 191 w 724"/>
                <a:gd name="T27" fmla="*/ 299 h 299"/>
                <a:gd name="T28" fmla="*/ 54 w 724"/>
                <a:gd name="T29" fmla="*/ 299 h 299"/>
                <a:gd name="T30" fmla="*/ 0 w 724"/>
                <a:gd name="T31" fmla="*/ 245 h 299"/>
                <a:gd name="T32" fmla="*/ 54 w 724"/>
                <a:gd name="T33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4" h="299">
                  <a:moveTo>
                    <a:pt x="54" y="191"/>
                  </a:moveTo>
                  <a:cubicBezTo>
                    <a:pt x="69" y="191"/>
                    <a:pt x="83" y="197"/>
                    <a:pt x="92" y="207"/>
                  </a:cubicBezTo>
                  <a:cubicBezTo>
                    <a:pt x="92" y="205"/>
                    <a:pt x="92" y="202"/>
                    <a:pt x="92" y="200"/>
                  </a:cubicBezTo>
                  <a:cubicBezTo>
                    <a:pt x="92" y="145"/>
                    <a:pt x="137" y="100"/>
                    <a:pt x="191" y="100"/>
                  </a:cubicBezTo>
                  <a:cubicBezTo>
                    <a:pt x="228" y="100"/>
                    <a:pt x="260" y="120"/>
                    <a:pt x="277" y="150"/>
                  </a:cubicBezTo>
                  <a:cubicBezTo>
                    <a:pt x="277" y="150"/>
                    <a:pt x="277" y="150"/>
                    <a:pt x="277" y="149"/>
                  </a:cubicBezTo>
                  <a:cubicBezTo>
                    <a:pt x="277" y="67"/>
                    <a:pt x="344" y="0"/>
                    <a:pt x="427" y="0"/>
                  </a:cubicBezTo>
                  <a:cubicBezTo>
                    <a:pt x="510" y="0"/>
                    <a:pt x="577" y="67"/>
                    <a:pt x="577" y="149"/>
                  </a:cubicBezTo>
                  <a:cubicBezTo>
                    <a:pt x="577" y="160"/>
                    <a:pt x="576" y="170"/>
                    <a:pt x="574" y="180"/>
                  </a:cubicBezTo>
                  <a:cubicBezTo>
                    <a:pt x="587" y="155"/>
                    <a:pt x="614" y="138"/>
                    <a:pt x="644" y="138"/>
                  </a:cubicBezTo>
                  <a:cubicBezTo>
                    <a:pt x="688" y="138"/>
                    <a:pt x="724" y="174"/>
                    <a:pt x="724" y="219"/>
                  </a:cubicBezTo>
                  <a:cubicBezTo>
                    <a:pt x="724" y="263"/>
                    <a:pt x="688" y="299"/>
                    <a:pt x="644" y="299"/>
                  </a:cubicBezTo>
                  <a:cubicBezTo>
                    <a:pt x="599" y="299"/>
                    <a:pt x="488" y="299"/>
                    <a:pt x="427" y="299"/>
                  </a:cubicBezTo>
                  <a:cubicBezTo>
                    <a:pt x="366" y="299"/>
                    <a:pt x="243" y="299"/>
                    <a:pt x="191" y="299"/>
                  </a:cubicBezTo>
                  <a:cubicBezTo>
                    <a:pt x="156" y="299"/>
                    <a:pt x="81" y="299"/>
                    <a:pt x="54" y="299"/>
                  </a:cubicBezTo>
                  <a:cubicBezTo>
                    <a:pt x="24" y="299"/>
                    <a:pt x="0" y="275"/>
                    <a:pt x="0" y="245"/>
                  </a:cubicBezTo>
                  <a:cubicBezTo>
                    <a:pt x="0" y="215"/>
                    <a:pt x="24" y="191"/>
                    <a:pt x="54" y="191"/>
                  </a:cubicBezTo>
                  <a:close/>
                </a:path>
              </a:pathLst>
            </a:custGeom>
            <a:solidFill>
              <a:srgbClr val="163E6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32FE437F-C027-444F-A5C7-FA16ACA651A3}"/>
                </a:ext>
              </a:extLst>
            </p:cNvPr>
            <p:cNvSpPr/>
            <p:nvPr/>
          </p:nvSpPr>
          <p:spPr bwMode="auto">
            <a:xfrm>
              <a:off x="1675746" y="2344876"/>
              <a:ext cx="476794" cy="571489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EAEA9894-C8CB-4A6E-B8BF-F2B8CA3DA3C9}"/>
                </a:ext>
              </a:extLst>
            </p:cNvPr>
            <p:cNvGrpSpPr/>
            <p:nvPr/>
          </p:nvGrpSpPr>
          <p:grpSpPr>
            <a:xfrm>
              <a:off x="1761743" y="2408114"/>
              <a:ext cx="331470" cy="464719"/>
              <a:chOff x="1746503" y="2397954"/>
              <a:chExt cx="331470" cy="464719"/>
            </a:xfrm>
            <a:solidFill>
              <a:srgbClr val="163E6A"/>
            </a:solidFill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FB4B3EC7-FEF0-431A-A7A8-81C350AF477C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9E6B6BE-A332-4867-8772-E61BEFE1F23E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4C28D9F0-AA69-4F6D-902D-AA39E9E85033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E33E1F7-FB30-420A-AE23-B8DBFE3E9618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CA955C8D-4920-40F8-9C84-77C42878499D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5DA8562-F820-4213-A071-2A5F8325E4BB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43CA608-57BF-4724-B8DF-44FDBC59F86B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6E5D025-3BD3-4F73-BEC6-96A9FA150286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5CAD865-0D70-45F2-A06F-B44049CD86CA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4F53DD4D-BC36-44EE-8C1A-8C7A10D7A8CE}"/>
                </a:ext>
              </a:extLst>
            </p:cNvPr>
            <p:cNvGrpSpPr/>
            <p:nvPr/>
          </p:nvGrpSpPr>
          <p:grpSpPr>
            <a:xfrm>
              <a:off x="1746503" y="2397954"/>
              <a:ext cx="331470" cy="464719"/>
              <a:chOff x="1746503" y="2397954"/>
              <a:chExt cx="331470" cy="464719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FC93EEF7-24AE-4E32-B45D-63BB6345A5C9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2D3E13D-C975-4A35-8E03-A6752EF0C596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3CA7EAA-58B5-4461-916A-E8119A17E91E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3F463F1C-3B70-451E-9703-61CC396A40EE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5B42EE5E-67D8-4D8B-B074-0B7A86230178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64E919A-6861-4DB1-BDB5-C9B861299A1F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4474C83-4A75-4D3F-88EF-9D0832CFD0B0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56C600E1-4B0C-45FA-9287-50C2D4AEA681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7839E0F-EA1A-4A51-981B-3512BFA60E97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DE03876-D447-4504-9F7B-78A51FF318E8}"/>
              </a:ext>
            </a:extLst>
          </p:cNvPr>
          <p:cNvSpPr/>
          <p:nvPr/>
        </p:nvSpPr>
        <p:spPr bwMode="auto">
          <a:xfrm>
            <a:off x="3830386" y="3274814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3CA8A32-6826-4378-9984-AF1F7A7357B2}"/>
              </a:ext>
            </a:extLst>
          </p:cNvPr>
          <p:cNvSpPr/>
          <p:nvPr/>
        </p:nvSpPr>
        <p:spPr bwMode="auto">
          <a:xfrm>
            <a:off x="6294375" y="3275998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A2370-51AD-4990-B37E-AFB45B31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spcAft>
                <a:spcPct val="35000"/>
              </a:spcAft>
            </a:pPr>
            <a:r>
              <a:rPr lang="en-US" dirty="0"/>
              <a:t>Faster innovation for applications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205B0619-0AB2-424F-8961-D734F14B9213}"/>
              </a:ext>
            </a:extLst>
          </p:cNvPr>
          <p:cNvSpPr txBox="1">
            <a:spLocks/>
          </p:cNvSpPr>
          <p:nvPr/>
        </p:nvSpPr>
        <p:spPr>
          <a:xfrm>
            <a:off x="2299773" y="1278625"/>
            <a:ext cx="759245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Enable developers and IT pros to create cloud native, modernize </a:t>
            </a:r>
            <a:b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their traditional apps using containers and micro-services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672DE6D-7043-4B54-A565-153885759F49}"/>
              </a:ext>
            </a:extLst>
          </p:cNvPr>
          <p:cNvSpPr/>
          <p:nvPr/>
        </p:nvSpPr>
        <p:spPr bwMode="auto">
          <a:xfrm>
            <a:off x="1172772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DDD1A1-7107-4406-A029-5B265E743078}"/>
              </a:ext>
            </a:extLst>
          </p:cNvPr>
          <p:cNvSpPr/>
          <p:nvPr/>
        </p:nvSpPr>
        <p:spPr bwMode="auto">
          <a:xfrm>
            <a:off x="8725250" y="2817124"/>
            <a:ext cx="2407919" cy="2407919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8" name="Labs">
            <a:extLst>
              <a:ext uri="{FF2B5EF4-FFF2-40B4-BE49-F238E27FC236}">
                <a16:creationId xmlns:a16="http://schemas.microsoft.com/office/drawing/2014/main" id="{212341DA-179F-4804-9622-D3F478CA58D7}"/>
              </a:ext>
            </a:extLst>
          </p:cNvPr>
          <p:cNvGrpSpPr/>
          <p:nvPr/>
        </p:nvGrpSpPr>
        <p:grpSpPr>
          <a:xfrm>
            <a:off x="9546397" y="3494717"/>
            <a:ext cx="765624" cy="1052733"/>
            <a:chOff x="9638470" y="1641188"/>
            <a:chExt cx="457200" cy="62865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14B8747-A059-4931-8D28-3A7798F942DE}"/>
                </a:ext>
              </a:extLst>
            </p:cNvPr>
            <p:cNvSpPr/>
            <p:nvPr/>
          </p:nvSpPr>
          <p:spPr>
            <a:xfrm>
              <a:off x="9631416" y="1716912"/>
              <a:ext cx="466725" cy="552450"/>
            </a:xfrm>
            <a:custGeom>
              <a:avLst/>
              <a:gdLst/>
              <a:ahLst/>
              <a:cxnLst/>
              <a:rect l="0" t="0" r="0" b="0"/>
              <a:pathLst>
                <a:path w="466725" h="552450">
                  <a:moveTo>
                    <a:pt x="460444" y="517684"/>
                  </a:moveTo>
                  <a:lnTo>
                    <a:pt x="291851" y="233839"/>
                  </a:lnTo>
                  <a:cubicBezTo>
                    <a:pt x="285184" y="221456"/>
                    <a:pt x="282326" y="207169"/>
                    <a:pt x="282326" y="192881"/>
                  </a:cubicBezTo>
                  <a:lnTo>
                    <a:pt x="282326" y="56674"/>
                  </a:lnTo>
                  <a:lnTo>
                    <a:pt x="289946" y="56674"/>
                  </a:lnTo>
                  <a:cubicBezTo>
                    <a:pt x="303281" y="56674"/>
                    <a:pt x="314711" y="45244"/>
                    <a:pt x="314711" y="31909"/>
                  </a:cubicBezTo>
                  <a:cubicBezTo>
                    <a:pt x="314711" y="18574"/>
                    <a:pt x="303281" y="7144"/>
                    <a:pt x="289946" y="7144"/>
                  </a:cubicBezTo>
                  <a:lnTo>
                    <a:pt x="181361" y="7144"/>
                  </a:lnTo>
                  <a:cubicBezTo>
                    <a:pt x="168026" y="7144"/>
                    <a:pt x="156596" y="18574"/>
                    <a:pt x="156596" y="31909"/>
                  </a:cubicBezTo>
                  <a:cubicBezTo>
                    <a:pt x="156596" y="45244"/>
                    <a:pt x="168026" y="56674"/>
                    <a:pt x="181361" y="56674"/>
                  </a:cubicBezTo>
                  <a:lnTo>
                    <a:pt x="188981" y="56674"/>
                  </a:lnTo>
                  <a:lnTo>
                    <a:pt x="188981" y="193834"/>
                  </a:lnTo>
                  <a:cubicBezTo>
                    <a:pt x="188981" y="208121"/>
                    <a:pt x="185171" y="221456"/>
                    <a:pt x="179456" y="234791"/>
                  </a:cubicBezTo>
                  <a:lnTo>
                    <a:pt x="9911" y="517684"/>
                  </a:lnTo>
                  <a:cubicBezTo>
                    <a:pt x="1339" y="534829"/>
                    <a:pt x="13721" y="554831"/>
                    <a:pt x="32771" y="554831"/>
                  </a:cubicBezTo>
                  <a:lnTo>
                    <a:pt x="438536" y="554831"/>
                  </a:lnTo>
                  <a:cubicBezTo>
                    <a:pt x="457586" y="554831"/>
                    <a:pt x="469969" y="534829"/>
                    <a:pt x="460444" y="517684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4E14ED4-72C3-4915-8720-8867581AE016}"/>
                </a:ext>
              </a:extLst>
            </p:cNvPr>
            <p:cNvSpPr/>
            <p:nvPr/>
          </p:nvSpPr>
          <p:spPr>
            <a:xfrm>
              <a:off x="9819921" y="1634044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69056" y="7144"/>
                  </a:moveTo>
                  <a:lnTo>
                    <a:pt x="27146" y="7144"/>
                  </a:lnTo>
                  <a:cubicBezTo>
                    <a:pt x="16669" y="7144"/>
                    <a:pt x="7144" y="15716"/>
                    <a:pt x="7144" y="27146"/>
                  </a:cubicBezTo>
                  <a:lnTo>
                    <a:pt x="7144" y="90011"/>
                  </a:lnTo>
                  <a:lnTo>
                    <a:pt x="89059" y="90011"/>
                  </a:lnTo>
                  <a:lnTo>
                    <a:pt x="89059" y="27146"/>
                  </a:lnTo>
                  <a:cubicBezTo>
                    <a:pt x="88106" y="15716"/>
                    <a:pt x="79534" y="7144"/>
                    <a:pt x="69056" y="7144"/>
                  </a:cubicBez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D12F3D-2FBF-4A65-AC1F-3136E7B0463D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9160942" y="1280566"/>
            <a:chExt cx="1419713" cy="141971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EE2B5022-B462-4B8E-BEEC-626E32B6EF09}"/>
                </a:ext>
              </a:extLst>
            </p:cNvPr>
            <p:cNvSpPr/>
            <p:nvPr/>
          </p:nvSpPr>
          <p:spPr bwMode="auto">
            <a:xfrm>
              <a:off x="9160942" y="1280566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63" name="Labs">
              <a:extLst>
                <a:ext uri="{FF2B5EF4-FFF2-40B4-BE49-F238E27FC236}">
                  <a16:creationId xmlns:a16="http://schemas.microsoft.com/office/drawing/2014/main" id="{6A4E761E-0D0A-4900-9AE6-7264A919FEAB}"/>
                </a:ext>
              </a:extLst>
            </p:cNvPr>
            <p:cNvGrpSpPr/>
            <p:nvPr/>
          </p:nvGrpSpPr>
          <p:grpSpPr>
            <a:xfrm>
              <a:off x="9642198" y="1620716"/>
              <a:ext cx="457200" cy="628650"/>
              <a:chOff x="9638470" y="1641188"/>
              <a:chExt cx="457200" cy="628650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DCA3DBF9-1D7D-4BB2-98D3-C7F2BDDAADA7}"/>
                  </a:ext>
                </a:extLst>
              </p:cNvPr>
              <p:cNvSpPr/>
              <p:nvPr/>
            </p:nvSpPr>
            <p:spPr>
              <a:xfrm>
                <a:off x="9631416" y="1716912"/>
                <a:ext cx="46672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466725" h="552450">
                    <a:moveTo>
                      <a:pt x="460444" y="517684"/>
                    </a:moveTo>
                    <a:lnTo>
                      <a:pt x="291851" y="233839"/>
                    </a:lnTo>
                    <a:cubicBezTo>
                      <a:pt x="285184" y="221456"/>
                      <a:pt x="282326" y="207169"/>
                      <a:pt x="282326" y="192881"/>
                    </a:cubicBezTo>
                    <a:lnTo>
                      <a:pt x="282326" y="56674"/>
                    </a:lnTo>
                    <a:lnTo>
                      <a:pt x="289946" y="56674"/>
                    </a:lnTo>
                    <a:cubicBezTo>
                      <a:pt x="303281" y="56674"/>
                      <a:pt x="314711" y="45244"/>
                      <a:pt x="314711" y="31909"/>
                    </a:cubicBezTo>
                    <a:cubicBezTo>
                      <a:pt x="314711" y="18574"/>
                      <a:pt x="303281" y="7144"/>
                      <a:pt x="289946" y="7144"/>
                    </a:cubicBezTo>
                    <a:lnTo>
                      <a:pt x="181361" y="7144"/>
                    </a:lnTo>
                    <a:cubicBezTo>
                      <a:pt x="168026" y="7144"/>
                      <a:pt x="156596" y="18574"/>
                      <a:pt x="156596" y="31909"/>
                    </a:cubicBezTo>
                    <a:cubicBezTo>
                      <a:pt x="156596" y="45244"/>
                      <a:pt x="168026" y="56674"/>
                      <a:pt x="181361" y="56674"/>
                    </a:cubicBezTo>
                    <a:lnTo>
                      <a:pt x="188981" y="56674"/>
                    </a:lnTo>
                    <a:lnTo>
                      <a:pt x="188981" y="193834"/>
                    </a:lnTo>
                    <a:cubicBezTo>
                      <a:pt x="188981" y="208121"/>
                      <a:pt x="185171" y="221456"/>
                      <a:pt x="179456" y="234791"/>
                    </a:cubicBezTo>
                    <a:lnTo>
                      <a:pt x="9911" y="517684"/>
                    </a:lnTo>
                    <a:cubicBezTo>
                      <a:pt x="1339" y="534829"/>
                      <a:pt x="13721" y="554831"/>
                      <a:pt x="32771" y="554831"/>
                    </a:cubicBezTo>
                    <a:lnTo>
                      <a:pt x="438536" y="554831"/>
                    </a:lnTo>
                    <a:cubicBezTo>
                      <a:pt x="457586" y="554831"/>
                      <a:pt x="469969" y="534829"/>
                      <a:pt x="460444" y="517684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3DA94536-92DC-4EC3-9327-9AEB09DE6830}"/>
                  </a:ext>
                </a:extLst>
              </p:cNvPr>
              <p:cNvSpPr/>
              <p:nvPr/>
            </p:nvSpPr>
            <p:spPr>
              <a:xfrm>
                <a:off x="9819921" y="1634044"/>
                <a:ext cx="95250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95250" h="95250">
                    <a:moveTo>
                      <a:pt x="69056" y="7144"/>
                    </a:moveTo>
                    <a:lnTo>
                      <a:pt x="27146" y="7144"/>
                    </a:lnTo>
                    <a:cubicBezTo>
                      <a:pt x="16669" y="7144"/>
                      <a:pt x="7144" y="15716"/>
                      <a:pt x="7144" y="27146"/>
                    </a:cubicBezTo>
                    <a:lnTo>
                      <a:pt x="7144" y="90011"/>
                    </a:lnTo>
                    <a:lnTo>
                      <a:pt x="89059" y="90011"/>
                    </a:lnTo>
                    <a:lnTo>
                      <a:pt x="89059" y="27146"/>
                    </a:lnTo>
                    <a:cubicBezTo>
                      <a:pt x="88106" y="15716"/>
                      <a:pt x="79534" y="7144"/>
                      <a:pt x="69056" y="7144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9112ACA-A00F-4B4D-A4F8-E7A3B789924A}"/>
              </a:ext>
            </a:extLst>
          </p:cNvPr>
          <p:cNvGrpSpPr/>
          <p:nvPr/>
        </p:nvGrpSpPr>
        <p:grpSpPr>
          <a:xfrm>
            <a:off x="6728482" y="3709629"/>
            <a:ext cx="551498" cy="552450"/>
            <a:chOff x="9592192" y="1744460"/>
            <a:chExt cx="551498" cy="552450"/>
          </a:xfrm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2F34E43-890B-42E7-8CE7-B8A6413928A3}"/>
                </a:ext>
              </a:extLst>
            </p:cNvPr>
            <p:cNvSpPr/>
            <p:nvPr/>
          </p:nvSpPr>
          <p:spPr>
            <a:xfrm>
              <a:off x="9848415" y="1744460"/>
              <a:ext cx="295275" cy="552450"/>
            </a:xfrm>
            <a:custGeom>
              <a:avLst/>
              <a:gdLst/>
              <a:ahLst/>
              <a:cxnLst/>
              <a:rect l="0" t="0" r="0" b="0"/>
              <a:pathLst>
                <a:path w="295275" h="552450">
                  <a:moveTo>
                    <a:pt x="19526" y="7144"/>
                  </a:moveTo>
                  <a:lnTo>
                    <a:pt x="7144" y="246221"/>
                  </a:lnTo>
                  <a:lnTo>
                    <a:pt x="19526" y="547211"/>
                  </a:lnTo>
                  <a:lnTo>
                    <a:pt x="42386" y="534829"/>
                  </a:lnTo>
                  <a:cubicBezTo>
                    <a:pt x="194786" y="451009"/>
                    <a:pt x="290036" y="290036"/>
                    <a:pt x="290036" y="115729"/>
                  </a:cubicBezTo>
                  <a:lnTo>
                    <a:pt x="290036" y="7144"/>
                  </a:lnTo>
                  <a:lnTo>
                    <a:pt x="290036" y="7144"/>
                  </a:lnTo>
                  <a:cubicBezTo>
                    <a:pt x="204311" y="50006"/>
                    <a:pt x="104299" y="50006"/>
                    <a:pt x="19526" y="7144"/>
                  </a:cubicBezTo>
                  <a:lnTo>
                    <a:pt x="19526" y="7144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C1EE2FA4-0372-4E29-818D-3C3DEE1ED7B5}"/>
                </a:ext>
              </a:extLst>
            </p:cNvPr>
            <p:cNvSpPr/>
            <p:nvPr/>
          </p:nvSpPr>
          <p:spPr>
            <a:xfrm>
              <a:off x="9592192" y="1744460"/>
              <a:ext cx="485775" cy="552450"/>
            </a:xfrm>
            <a:custGeom>
              <a:avLst/>
              <a:gdLst/>
              <a:ahLst/>
              <a:cxnLst/>
              <a:rect l="0" t="0" r="0" b="0"/>
              <a:pathLst>
                <a:path w="485775" h="552450">
                  <a:moveTo>
                    <a:pt x="481489" y="214789"/>
                  </a:moveTo>
                  <a:lnTo>
                    <a:pt x="442436" y="175736"/>
                  </a:lnTo>
                  <a:lnTo>
                    <a:pt x="277654" y="340519"/>
                  </a:lnTo>
                  <a:lnTo>
                    <a:pt x="277654" y="7144"/>
                  </a:lnTo>
                  <a:cubicBezTo>
                    <a:pt x="192881" y="50006"/>
                    <a:pt x="91916" y="50006"/>
                    <a:pt x="7144" y="7144"/>
                  </a:cubicBezTo>
                  <a:lnTo>
                    <a:pt x="7144" y="115729"/>
                  </a:lnTo>
                  <a:cubicBezTo>
                    <a:pt x="7144" y="290036"/>
                    <a:pt x="101441" y="450056"/>
                    <a:pt x="254794" y="534829"/>
                  </a:cubicBezTo>
                  <a:lnTo>
                    <a:pt x="277654" y="547211"/>
                  </a:lnTo>
                  <a:lnTo>
                    <a:pt x="277654" y="419576"/>
                  </a:lnTo>
                  <a:lnTo>
                    <a:pt x="481489" y="214789"/>
                  </a:ln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4CBDBAB-B0E4-49A7-8630-0005E3D87E20}"/>
                </a:ext>
              </a:extLst>
            </p:cNvPr>
            <p:cNvSpPr/>
            <p:nvPr/>
          </p:nvSpPr>
          <p:spPr bwMode="auto">
            <a:xfrm rot="18900000">
              <a:off x="9773899" y="1883265"/>
              <a:ext cx="284225" cy="150955"/>
            </a:xfrm>
            <a:custGeom>
              <a:avLst/>
              <a:gdLst>
                <a:gd name="connsiteX0" fmla="*/ 284225 w 284225"/>
                <a:gd name="connsiteY0" fmla="*/ 107849 h 150955"/>
                <a:gd name="connsiteX1" fmla="*/ 284225 w 284225"/>
                <a:gd name="connsiteY1" fmla="*/ 150955 h 150955"/>
                <a:gd name="connsiteX2" fmla="*/ 0 w 284225"/>
                <a:gd name="connsiteY2" fmla="*/ 150955 h 150955"/>
                <a:gd name="connsiteX3" fmla="*/ 0 w 284225"/>
                <a:gd name="connsiteY3" fmla="*/ 0 h 150955"/>
                <a:gd name="connsiteX4" fmla="*/ 43779 w 284225"/>
                <a:gd name="connsiteY4" fmla="*/ 0 h 150955"/>
                <a:gd name="connsiteX5" fmla="*/ 43779 w 284225"/>
                <a:gd name="connsiteY5" fmla="*/ 107176 h 150955"/>
                <a:gd name="connsiteX6" fmla="*/ 284225 w 284225"/>
                <a:gd name="connsiteY6" fmla="*/ 107849 h 1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225" h="150955">
                  <a:moveTo>
                    <a:pt x="284225" y="107849"/>
                  </a:moveTo>
                  <a:lnTo>
                    <a:pt x="284225" y="150955"/>
                  </a:lnTo>
                  <a:lnTo>
                    <a:pt x="0" y="150955"/>
                  </a:lnTo>
                  <a:lnTo>
                    <a:pt x="0" y="0"/>
                  </a:lnTo>
                  <a:lnTo>
                    <a:pt x="43779" y="0"/>
                  </a:lnTo>
                  <a:lnTo>
                    <a:pt x="43779" y="107176"/>
                  </a:lnTo>
                  <a:lnTo>
                    <a:pt x="284225" y="1078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E521B98-134B-450A-B411-1B5771B4C6F5}"/>
              </a:ext>
            </a:extLst>
          </p:cNvPr>
          <p:cNvSpPr/>
          <p:nvPr/>
        </p:nvSpPr>
        <p:spPr bwMode="auto">
          <a:xfrm>
            <a:off x="6067636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EC940B-D959-414F-AE41-C4D07C05A31F}"/>
              </a:ext>
            </a:extLst>
          </p:cNvPr>
          <p:cNvGrpSpPr/>
          <p:nvPr/>
        </p:nvGrpSpPr>
        <p:grpSpPr>
          <a:xfrm>
            <a:off x="4228758" y="3733903"/>
            <a:ext cx="622968" cy="501534"/>
            <a:chOff x="4498340" y="2156970"/>
            <a:chExt cx="525780" cy="423290"/>
          </a:xfrm>
        </p:grpSpPr>
        <p:sp>
          <p:nvSpPr>
            <p:cNvPr id="71" name="Cylinder 70">
              <a:extLst>
                <a:ext uri="{FF2B5EF4-FFF2-40B4-BE49-F238E27FC236}">
                  <a16:creationId xmlns:a16="http://schemas.microsoft.com/office/drawing/2014/main" id="{48E7D2E1-711F-42AB-BDF0-4F439534CAD9}"/>
                </a:ext>
              </a:extLst>
            </p:cNvPr>
            <p:cNvSpPr/>
            <p:nvPr/>
          </p:nvSpPr>
          <p:spPr bwMode="auto">
            <a:xfrm>
              <a:off x="4498340" y="2158442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id="{2567FD7A-A25F-4BB1-94A9-49E4BB863E64}"/>
                </a:ext>
              </a:extLst>
            </p:cNvPr>
            <p:cNvSpPr/>
            <p:nvPr/>
          </p:nvSpPr>
          <p:spPr bwMode="auto">
            <a:xfrm>
              <a:off x="4498340" y="2307987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3" name="Cylinder 72">
              <a:extLst>
                <a:ext uri="{FF2B5EF4-FFF2-40B4-BE49-F238E27FC236}">
                  <a16:creationId xmlns:a16="http://schemas.microsoft.com/office/drawing/2014/main" id="{592B7ACB-211E-43D2-803D-D48AD7EBE9F3}"/>
                </a:ext>
              </a:extLst>
            </p:cNvPr>
            <p:cNvSpPr/>
            <p:nvPr/>
          </p:nvSpPr>
          <p:spPr bwMode="auto">
            <a:xfrm>
              <a:off x="4498340" y="2452974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9AF0BA1-A39A-43EB-A27F-C7A5F359A5CC}"/>
                </a:ext>
              </a:extLst>
            </p:cNvPr>
            <p:cNvSpPr/>
            <p:nvPr/>
          </p:nvSpPr>
          <p:spPr bwMode="auto">
            <a:xfrm>
              <a:off x="4498340" y="215697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89906230-25A0-49DF-97BB-FF6F2704E7F1}"/>
                </a:ext>
              </a:extLst>
            </p:cNvPr>
            <p:cNvSpPr/>
            <p:nvPr/>
          </p:nvSpPr>
          <p:spPr bwMode="auto">
            <a:xfrm>
              <a:off x="4498340" y="230175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CB23CC2-3D08-4AB1-87A8-11D21FAB2EBC}"/>
                </a:ext>
              </a:extLst>
            </p:cNvPr>
            <p:cNvSpPr/>
            <p:nvPr/>
          </p:nvSpPr>
          <p:spPr bwMode="auto">
            <a:xfrm>
              <a:off x="4498340" y="244653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1DA73F0-900E-4F74-BAF8-2B05D3BAD75C}"/>
              </a:ext>
            </a:extLst>
          </p:cNvPr>
          <p:cNvSpPr/>
          <p:nvPr/>
        </p:nvSpPr>
        <p:spPr bwMode="auto">
          <a:xfrm>
            <a:off x="3618404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2">
            <a:extLst>
              <a:ext uri="{FF2B5EF4-FFF2-40B4-BE49-F238E27FC236}">
                <a16:creationId xmlns:a16="http://schemas.microsoft.com/office/drawing/2014/main" id="{B15E68DF-2A1B-4D27-BF2C-96BAEDFE7A88}"/>
              </a:ext>
            </a:extLst>
          </p:cNvPr>
          <p:cNvSpPr txBox="1">
            <a:spLocks/>
          </p:cNvSpPr>
          <p:nvPr/>
        </p:nvSpPr>
        <p:spPr>
          <a:xfrm>
            <a:off x="2868754" y="3203162"/>
            <a:ext cx="5086170" cy="16900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r">
              <a:lnSpc>
                <a:spcPct val="150000"/>
              </a:lnSpc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Linux Containers on Windows host</a:t>
            </a:r>
          </a:p>
          <a:p>
            <a:pPr lvl="0" algn="r">
              <a:lnSpc>
                <a:spcPct val="150000"/>
              </a:lnSpc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Service Fabric &amp; Kubernetes for container orchestration</a:t>
            </a:r>
          </a:p>
          <a:p>
            <a:pPr lvl="0" algn="r">
              <a:lnSpc>
                <a:spcPct val="150000"/>
              </a:lnSpc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Windows Subsystem for Linux</a:t>
            </a:r>
          </a:p>
          <a:p>
            <a:pPr lvl="0" algn="r">
              <a:lnSpc>
                <a:spcPct val="150000"/>
              </a:lnSpc>
              <a:spcAft>
                <a:spcPct val="35000"/>
              </a:spcAft>
              <a:defRPr/>
            </a:pPr>
            <a:r>
              <a:rPr lang="en-US" sz="16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Optimized Images for Server Core and Nano Server</a:t>
            </a:r>
          </a:p>
        </p:txBody>
      </p:sp>
    </p:spTree>
    <p:extLst>
      <p:ext uri="{BB962C8B-B14F-4D97-AF65-F5344CB8AC3E}">
        <p14:creationId xmlns:p14="http://schemas.microsoft.com/office/powerpoint/2010/main" val="408285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2" grpId="0" animBg="1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E92B9-DE8B-462C-8741-42DC70E6766A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SQL Server 2019 Preview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0F93CD41-296D-4673-9710-EC121B82CB7C}"/>
              </a:ext>
            </a:extLst>
          </p:cNvPr>
          <p:cNvSpPr/>
          <p:nvPr/>
        </p:nvSpPr>
        <p:spPr>
          <a:xfrm>
            <a:off x="4948702" y="1842145"/>
            <a:ext cx="2293801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3. Eliminate the need for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data movement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416D7609-B2D1-4121-A89B-2AFA5656C67F}"/>
              </a:ext>
            </a:extLst>
          </p:cNvPr>
          <p:cNvSpPr/>
          <p:nvPr/>
        </p:nvSpPr>
        <p:spPr>
          <a:xfrm>
            <a:off x="159658" y="1842145"/>
            <a:ext cx="2293801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1. Harness the power of big data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3A641C4-985D-45D0-9C17-7B92D4A8EF5E}"/>
              </a:ext>
            </a:extLst>
          </p:cNvPr>
          <p:cNvSpPr/>
          <p:nvPr/>
        </p:nvSpPr>
        <p:spPr>
          <a:xfrm>
            <a:off x="2549941" y="1843110"/>
            <a:ext cx="2293801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2. Bring AI to your workloads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252B43E-33A7-4849-9FB4-9F507C80C780}"/>
              </a:ext>
            </a:extLst>
          </p:cNvPr>
          <p:cNvSpPr/>
          <p:nvPr/>
        </p:nvSpPr>
        <p:spPr>
          <a:xfrm>
            <a:off x="7333676" y="1842145"/>
            <a:ext cx="2293801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4. Explore and interact with</a:t>
            </a:r>
            <a:b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visual data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F1A23B00-F4B6-41A5-B3B4-871BE3011CF6}"/>
              </a:ext>
            </a:extLst>
          </p:cNvPr>
          <p:cNvSpPr/>
          <p:nvPr/>
        </p:nvSpPr>
        <p:spPr>
          <a:xfrm>
            <a:off x="9723959" y="1842145"/>
            <a:ext cx="2293801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5. Run real-time analytics on operational data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87AEBA2A-EF6F-4223-AC44-D669DF4E18FC}"/>
              </a:ext>
            </a:extLst>
          </p:cNvPr>
          <p:cNvSpPr/>
          <p:nvPr/>
        </p:nvSpPr>
        <p:spPr>
          <a:xfrm>
            <a:off x="162825" y="3950969"/>
            <a:ext cx="2290013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6. Automatically tune SQL Server 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5700D1A9-9C90-42DF-ABC8-D8DE8CA7F0E8}"/>
              </a:ext>
            </a:extLst>
          </p:cNvPr>
          <p:cNvSpPr/>
          <p:nvPr/>
        </p:nvSpPr>
        <p:spPr>
          <a:xfrm>
            <a:off x="2553109" y="3950969"/>
            <a:ext cx="2290013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7. Reduce database maintenance and increase business uptime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F87C81C-D4EA-4E8F-87B7-6EFA40236C9C}"/>
              </a:ext>
            </a:extLst>
          </p:cNvPr>
          <p:cNvSpPr/>
          <p:nvPr/>
        </p:nvSpPr>
        <p:spPr>
          <a:xfrm>
            <a:off x="4943392" y="3950969"/>
            <a:ext cx="2290013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8. Boost security and protect data in use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131B8FE-8CD4-403A-A6AA-9ECEBCBDE4FC}"/>
              </a:ext>
            </a:extLst>
          </p:cNvPr>
          <p:cNvSpPr/>
          <p:nvPr/>
        </p:nvSpPr>
        <p:spPr>
          <a:xfrm>
            <a:off x="7333676" y="3950969"/>
            <a:ext cx="2290013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9. Track compliance with sophisticated resources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1303DB33-3306-4BA1-AF32-B642E96AA63F}"/>
              </a:ext>
            </a:extLst>
          </p:cNvPr>
          <p:cNvSpPr/>
          <p:nvPr/>
        </p:nvSpPr>
        <p:spPr>
          <a:xfrm>
            <a:off x="9727747" y="3950969"/>
            <a:ext cx="2290013" cy="2008593"/>
          </a:xfrm>
          <a:prstGeom prst="rect">
            <a:avLst/>
          </a:prstGeom>
          <a:noFill/>
          <a:ln w="25400" cap="flat" cmpd="sng" algn="ctr">
            <a:solidFill>
              <a:srgbClr val="EBEBEB"/>
            </a:solidFill>
            <a:prstDash val="solid"/>
            <a:miter lim="800000"/>
          </a:ln>
          <a:effectLst/>
        </p:spPr>
        <p:txBody>
          <a:bodyPr lIns="109728" tIns="73152" rIns="109728" rtlCol="0" anchor="t"/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10. Optimize with choice and flexibility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4148E0F7-EC9A-4491-87F2-D2613C2375CF}"/>
              </a:ext>
            </a:extLst>
          </p:cNvPr>
          <p:cNvSpPr/>
          <p:nvPr/>
        </p:nvSpPr>
        <p:spPr>
          <a:xfrm>
            <a:off x="4943391" y="3128227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virtualization allows queries across relational and non-relational data without movement or replication.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96695DB-088D-4A9E-A5A6-F00017D6C224}"/>
              </a:ext>
            </a:extLst>
          </p:cNvPr>
          <p:cNvSpPr/>
          <p:nvPr/>
        </p:nvSpPr>
        <p:spPr>
          <a:xfrm>
            <a:off x="159657" y="3128336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Big data clusters with scalable compute and storage composed of SQL Server, Spark, and HDFS. Cache data in scale-out data marts.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428C4C7C-F56B-4821-9401-796F81C752A0}"/>
              </a:ext>
            </a:extLst>
          </p:cNvPr>
          <p:cNvSpPr/>
          <p:nvPr/>
        </p:nvSpPr>
        <p:spPr>
          <a:xfrm>
            <a:off x="2553108" y="3128336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complete AI platform to train and operationalize models in SQL Server  ML Services or Spark ML using Azure Data Studio notebooks. 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6CF34E3-5B02-499D-BFCC-2AFB94B0BB54}"/>
              </a:ext>
            </a:extLst>
          </p:cNvPr>
          <p:cNvSpPr/>
          <p:nvPr/>
        </p:nvSpPr>
        <p:spPr>
          <a:xfrm>
            <a:off x="7333675" y="3128339"/>
            <a:ext cx="2290013" cy="55399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Visual data exploration and interactive analysis using SQL Server BI tools and Power BI Report Server. 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30BB243-F906-4B91-928A-99EC11D1E95D}"/>
              </a:ext>
            </a:extLst>
          </p:cNvPr>
          <p:cNvSpPr/>
          <p:nvPr/>
        </p:nvSpPr>
        <p:spPr>
          <a:xfrm>
            <a:off x="9727746" y="3128336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In-memory technologies </a:t>
            </a:r>
            <a:b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 analytics on operational data using HTAP. Higher concurrency and scale through persistent memory.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A9DA0D0-6460-4F37-AA12-2B4B796D05E2}"/>
              </a:ext>
            </a:extLst>
          </p:cNvPr>
          <p:cNvSpPr/>
          <p:nvPr/>
        </p:nvSpPr>
        <p:spPr>
          <a:xfrm>
            <a:off x="159657" y="5237160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Intelligent Query Processing improves scaling of queries and Automatic Plan Correction resolves performance problems.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4DDF93B-56FE-4799-968F-7EC5151D80EE}"/>
              </a:ext>
            </a:extLst>
          </p:cNvPr>
          <p:cNvSpPr/>
          <p:nvPr/>
        </p:nvSpPr>
        <p:spPr>
          <a:xfrm>
            <a:off x="2553108" y="5237160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Greater uptime with more online indexing operations. Now run Always On availability groups on containers using Kubernetes.</a:t>
            </a:r>
            <a:endParaRPr kumimoji="0" lang="en-US" sz="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70F638FB-F9A2-4253-AD1C-871D28AFA8FF}"/>
              </a:ext>
            </a:extLst>
          </p:cNvPr>
          <p:cNvSpPr/>
          <p:nvPr/>
        </p:nvSpPr>
        <p:spPr>
          <a:xfrm>
            <a:off x="4943391" y="5237163"/>
            <a:ext cx="2290013" cy="55399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SQL Server enables layers of security including protection of computations in Always Encrypted secure enclaves.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A50824F-47C4-4FF2-B237-D9B3DD2647A6}"/>
              </a:ext>
            </a:extLst>
          </p:cNvPr>
          <p:cNvSpPr/>
          <p:nvPr/>
        </p:nvSpPr>
        <p:spPr>
          <a:xfrm>
            <a:off x="7333675" y="5237160"/>
            <a:ext cx="2290013" cy="553998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Data Discovery &amp; Classification labeling for GDPR and Vulnerability Assessment tool to track compliance.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15708B1-08E2-4642-8D4F-E25C65CAE2A4}"/>
              </a:ext>
            </a:extLst>
          </p:cNvPr>
          <p:cNvSpPr/>
          <p:nvPr/>
        </p:nvSpPr>
        <p:spPr>
          <a:xfrm>
            <a:off x="9727746" y="5237160"/>
            <a:ext cx="2290013" cy="707886"/>
          </a:xfrm>
          <a:prstGeom prst="rect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wrap="square" rtlCol="0" anchor="t">
            <a:spAutoFit/>
          </a:bodyPr>
          <a:lstStyle/>
          <a:p>
            <a:pPr marL="0" marR="0" lvl="0" indent="0" algn="l" defTabSz="8068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Support for your choice of Windows, Linux, and containers. Run Java code on SQL Server and store and analyze graph data.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CC8B253-294B-48B6-A5C3-1DCFE5C19951}"/>
              </a:ext>
            </a:extLst>
          </p:cNvPr>
          <p:cNvGrpSpPr/>
          <p:nvPr/>
        </p:nvGrpSpPr>
        <p:grpSpPr>
          <a:xfrm>
            <a:off x="3455623" y="4567322"/>
            <a:ext cx="484984" cy="418088"/>
            <a:chOff x="2547321" y="4330752"/>
            <a:chExt cx="484984" cy="418088"/>
          </a:xfrm>
        </p:grpSpPr>
        <p:grpSp>
          <p:nvGrpSpPr>
            <p:cNvPr id="180" name="Group 179">
              <a:extLst>
                <a:ext uri="{FF2B5EF4-FFF2-40B4-BE49-F238E27FC236}">
                  <a16:creationId xmlns:a16="http://schemas.microsoft.com/office/drawing/2014/main" id="{C42EF9DC-8C35-4F7F-A8AD-053E4C33401C}"/>
                </a:ext>
              </a:extLst>
            </p:cNvPr>
            <p:cNvGrpSpPr/>
            <p:nvPr/>
          </p:nvGrpSpPr>
          <p:grpSpPr>
            <a:xfrm>
              <a:off x="2547321" y="4330752"/>
              <a:ext cx="484984" cy="418088"/>
              <a:chOff x="2522917" y="4309714"/>
              <a:chExt cx="533792" cy="460164"/>
            </a:xfrm>
          </p:grpSpPr>
          <p:sp>
            <p:nvSpPr>
              <p:cNvPr id="182" name="Isosceles Triangle 181">
                <a:extLst>
                  <a:ext uri="{FF2B5EF4-FFF2-40B4-BE49-F238E27FC236}">
                    <a16:creationId xmlns:a16="http://schemas.microsoft.com/office/drawing/2014/main" id="{FE6300AB-4924-412E-B097-DBD42E12DCFC}"/>
                  </a:ext>
                </a:extLst>
              </p:cNvPr>
              <p:cNvSpPr/>
              <p:nvPr/>
            </p:nvSpPr>
            <p:spPr>
              <a:xfrm>
                <a:off x="2522917" y="4309714"/>
                <a:ext cx="533792" cy="460164"/>
              </a:xfrm>
              <a:prstGeom prst="triangle">
                <a:avLst/>
              </a:prstGeom>
              <a:solidFill>
                <a:srgbClr val="50E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Isosceles Triangle 34">
                <a:extLst>
                  <a:ext uri="{FF2B5EF4-FFF2-40B4-BE49-F238E27FC236}">
                    <a16:creationId xmlns:a16="http://schemas.microsoft.com/office/drawing/2014/main" id="{B323F808-F40A-4726-82A7-74A238AAE5AD}"/>
                  </a:ext>
                </a:extLst>
              </p:cNvPr>
              <p:cNvSpPr/>
              <p:nvPr/>
            </p:nvSpPr>
            <p:spPr>
              <a:xfrm>
                <a:off x="2522917" y="4309714"/>
                <a:ext cx="533792" cy="460164"/>
              </a:xfrm>
              <a:custGeom>
                <a:avLst/>
                <a:gdLst>
                  <a:gd name="connsiteX0" fmla="*/ 0 w 1174749"/>
                  <a:gd name="connsiteY0" fmla="*/ 1012715 h 1012715"/>
                  <a:gd name="connsiteX1" fmla="*/ 587375 w 1174749"/>
                  <a:gd name="connsiteY1" fmla="*/ 0 h 1012715"/>
                  <a:gd name="connsiteX2" fmla="*/ 1174749 w 1174749"/>
                  <a:gd name="connsiteY2" fmla="*/ 1012715 h 1012715"/>
                  <a:gd name="connsiteX3" fmla="*/ 0 w 1174749"/>
                  <a:gd name="connsiteY3" fmla="*/ 1012715 h 1012715"/>
                  <a:gd name="connsiteX0" fmla="*/ 0 w 1174749"/>
                  <a:gd name="connsiteY0" fmla="*/ 1012715 h 1012715"/>
                  <a:gd name="connsiteX1" fmla="*/ 587375 w 1174749"/>
                  <a:gd name="connsiteY1" fmla="*/ 0 h 1012715"/>
                  <a:gd name="connsiteX2" fmla="*/ 1013437 w 1174749"/>
                  <a:gd name="connsiteY2" fmla="*/ 736442 h 1012715"/>
                  <a:gd name="connsiteX3" fmla="*/ 1174749 w 1174749"/>
                  <a:gd name="connsiteY3" fmla="*/ 1012715 h 1012715"/>
                  <a:gd name="connsiteX4" fmla="*/ 0 w 1174749"/>
                  <a:gd name="connsiteY4" fmla="*/ 1012715 h 1012715"/>
                  <a:gd name="connsiteX0" fmla="*/ 0 w 1174749"/>
                  <a:gd name="connsiteY0" fmla="*/ 1012715 h 1012715"/>
                  <a:gd name="connsiteX1" fmla="*/ 587375 w 1174749"/>
                  <a:gd name="connsiteY1" fmla="*/ 0 h 1012715"/>
                  <a:gd name="connsiteX2" fmla="*/ 1013437 w 1174749"/>
                  <a:gd name="connsiteY2" fmla="*/ 736442 h 1012715"/>
                  <a:gd name="connsiteX3" fmla="*/ 1160394 w 1174749"/>
                  <a:gd name="connsiteY3" fmla="*/ 869792 h 1012715"/>
                  <a:gd name="connsiteX4" fmla="*/ 1174749 w 1174749"/>
                  <a:gd name="connsiteY4" fmla="*/ 1012715 h 1012715"/>
                  <a:gd name="connsiteX5" fmla="*/ 0 w 1174749"/>
                  <a:gd name="connsiteY5" fmla="*/ 1012715 h 1012715"/>
                  <a:gd name="connsiteX0" fmla="*/ 1160394 w 1251834"/>
                  <a:gd name="connsiteY0" fmla="*/ 869792 h 1012715"/>
                  <a:gd name="connsiteX1" fmla="*/ 1174749 w 1251834"/>
                  <a:gd name="connsiteY1" fmla="*/ 1012715 h 1012715"/>
                  <a:gd name="connsiteX2" fmla="*/ 0 w 1251834"/>
                  <a:gd name="connsiteY2" fmla="*/ 1012715 h 1012715"/>
                  <a:gd name="connsiteX3" fmla="*/ 587375 w 1251834"/>
                  <a:gd name="connsiteY3" fmla="*/ 0 h 1012715"/>
                  <a:gd name="connsiteX4" fmla="*/ 1013437 w 1251834"/>
                  <a:gd name="connsiteY4" fmla="*/ 736442 h 1012715"/>
                  <a:gd name="connsiteX5" fmla="*/ 1251834 w 1251834"/>
                  <a:gd name="connsiteY5" fmla="*/ 961232 h 1012715"/>
                  <a:gd name="connsiteX0" fmla="*/ 1160394 w 1174749"/>
                  <a:gd name="connsiteY0" fmla="*/ 869792 h 1012715"/>
                  <a:gd name="connsiteX1" fmla="*/ 1174749 w 1174749"/>
                  <a:gd name="connsiteY1" fmla="*/ 1012715 h 1012715"/>
                  <a:gd name="connsiteX2" fmla="*/ 0 w 1174749"/>
                  <a:gd name="connsiteY2" fmla="*/ 1012715 h 1012715"/>
                  <a:gd name="connsiteX3" fmla="*/ 587375 w 1174749"/>
                  <a:gd name="connsiteY3" fmla="*/ 0 h 1012715"/>
                  <a:gd name="connsiteX4" fmla="*/ 1013437 w 1174749"/>
                  <a:gd name="connsiteY4" fmla="*/ 736442 h 1012715"/>
                  <a:gd name="connsiteX0" fmla="*/ 1174749 w 1174749"/>
                  <a:gd name="connsiteY0" fmla="*/ 1012715 h 1012715"/>
                  <a:gd name="connsiteX1" fmla="*/ 0 w 1174749"/>
                  <a:gd name="connsiteY1" fmla="*/ 1012715 h 1012715"/>
                  <a:gd name="connsiteX2" fmla="*/ 587375 w 1174749"/>
                  <a:gd name="connsiteY2" fmla="*/ 0 h 1012715"/>
                  <a:gd name="connsiteX3" fmla="*/ 1013437 w 1174749"/>
                  <a:gd name="connsiteY3" fmla="*/ 736442 h 1012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4749" h="1012715">
                    <a:moveTo>
                      <a:pt x="1174749" y="1012715"/>
                    </a:moveTo>
                    <a:lnTo>
                      <a:pt x="0" y="1012715"/>
                    </a:lnTo>
                    <a:lnTo>
                      <a:pt x="587375" y="0"/>
                    </a:lnTo>
                    <a:lnTo>
                      <a:pt x="1013437" y="736442"/>
                    </a:lnTo>
                  </a:path>
                </a:pathLst>
              </a:custGeom>
              <a:noFill/>
              <a:ln w="25400" cap="flat" cmpd="sng" algn="ctr">
                <a:solidFill>
                  <a:srgbClr val="0078D4"/>
                </a:solidFill>
                <a:prstDash val="solid"/>
                <a:miter lim="800000"/>
                <a:headEnd type="none" w="med" len="med"/>
                <a:tailEnd type="triangle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CCAB83A-AF9B-41EC-8EB8-E175BAF785E7}"/>
                </a:ext>
              </a:extLst>
            </p:cNvPr>
            <p:cNvSpPr/>
            <p:nvPr/>
          </p:nvSpPr>
          <p:spPr>
            <a:xfrm>
              <a:off x="2769031" y="4480044"/>
              <a:ext cx="41564" cy="210569"/>
            </a:xfrm>
            <a:custGeom>
              <a:avLst/>
              <a:gdLst>
                <a:gd name="connsiteX0" fmla="*/ 349748 w 365710"/>
                <a:gd name="connsiteY0" fmla="*/ 1171280 h 1201307"/>
                <a:gd name="connsiteX1" fmla="*/ 360966 w 365710"/>
                <a:gd name="connsiteY1" fmla="*/ 1175745 h 1201307"/>
                <a:gd name="connsiteX2" fmla="*/ 365710 w 365710"/>
                <a:gd name="connsiteY2" fmla="*/ 1186573 h 1201307"/>
                <a:gd name="connsiteX3" fmla="*/ 360966 w 365710"/>
                <a:gd name="connsiteY3" fmla="*/ 1197009 h 1201307"/>
                <a:gd name="connsiteX4" fmla="*/ 349748 w 365710"/>
                <a:gd name="connsiteY4" fmla="*/ 1201307 h 1201307"/>
                <a:gd name="connsiteX5" fmla="*/ 338363 w 365710"/>
                <a:gd name="connsiteY5" fmla="*/ 1197009 h 1201307"/>
                <a:gd name="connsiteX6" fmla="*/ 333675 w 365710"/>
                <a:gd name="connsiteY6" fmla="*/ 1186573 h 1201307"/>
                <a:gd name="connsiteX7" fmla="*/ 338363 w 365710"/>
                <a:gd name="connsiteY7" fmla="*/ 1175745 h 1201307"/>
                <a:gd name="connsiteX8" fmla="*/ 349748 w 365710"/>
                <a:gd name="connsiteY8" fmla="*/ 1171280 h 1201307"/>
                <a:gd name="connsiteX9" fmla="*/ 335907 w 365710"/>
                <a:gd name="connsiteY9" fmla="*/ 1039009 h 1201307"/>
                <a:gd name="connsiteX10" fmla="*/ 362138 w 365710"/>
                <a:gd name="connsiteY10" fmla="*/ 1039009 h 1201307"/>
                <a:gd name="connsiteX11" fmla="*/ 360017 w 365710"/>
                <a:gd name="connsiteY11" fmla="*/ 1151970 h 1201307"/>
                <a:gd name="connsiteX12" fmla="*/ 338809 w 365710"/>
                <a:gd name="connsiteY12" fmla="*/ 1151970 h 1201307"/>
                <a:gd name="connsiteX13" fmla="*/ 335907 w 365710"/>
                <a:gd name="connsiteY13" fmla="*/ 1039009 h 1201307"/>
                <a:gd name="connsiteX14" fmla="*/ 182418 w 365710"/>
                <a:gd name="connsiteY14" fmla="*/ 0 h 1201307"/>
                <a:gd name="connsiteX15" fmla="*/ 359903 w 365710"/>
                <a:gd name="connsiteY15" fmla="*/ 129209 h 1201307"/>
                <a:gd name="connsiteX16" fmla="*/ 4933 w 365710"/>
                <a:gd name="connsiteY16" fmla="*/ 129209 h 1201307"/>
                <a:gd name="connsiteX17" fmla="*/ 182418 w 365710"/>
                <a:gd name="connsiteY17" fmla="*/ 0 h 1201307"/>
                <a:gd name="connsiteX0" fmla="*/ 167330 w 183292"/>
                <a:gd name="connsiteY0" fmla="*/ 1171280 h 1201307"/>
                <a:gd name="connsiteX1" fmla="*/ 178548 w 183292"/>
                <a:gd name="connsiteY1" fmla="*/ 1175745 h 1201307"/>
                <a:gd name="connsiteX2" fmla="*/ 183292 w 183292"/>
                <a:gd name="connsiteY2" fmla="*/ 1186573 h 1201307"/>
                <a:gd name="connsiteX3" fmla="*/ 178548 w 183292"/>
                <a:gd name="connsiteY3" fmla="*/ 1197009 h 1201307"/>
                <a:gd name="connsiteX4" fmla="*/ 167330 w 183292"/>
                <a:gd name="connsiteY4" fmla="*/ 1201307 h 1201307"/>
                <a:gd name="connsiteX5" fmla="*/ 155945 w 183292"/>
                <a:gd name="connsiteY5" fmla="*/ 1197009 h 1201307"/>
                <a:gd name="connsiteX6" fmla="*/ 151257 w 183292"/>
                <a:gd name="connsiteY6" fmla="*/ 1186573 h 1201307"/>
                <a:gd name="connsiteX7" fmla="*/ 155945 w 183292"/>
                <a:gd name="connsiteY7" fmla="*/ 1175745 h 1201307"/>
                <a:gd name="connsiteX8" fmla="*/ 167330 w 183292"/>
                <a:gd name="connsiteY8" fmla="*/ 1171280 h 1201307"/>
                <a:gd name="connsiteX9" fmla="*/ 153489 w 183292"/>
                <a:gd name="connsiteY9" fmla="*/ 1039009 h 1201307"/>
                <a:gd name="connsiteX10" fmla="*/ 179720 w 183292"/>
                <a:gd name="connsiteY10" fmla="*/ 1039009 h 1201307"/>
                <a:gd name="connsiteX11" fmla="*/ 177599 w 183292"/>
                <a:gd name="connsiteY11" fmla="*/ 1151970 h 1201307"/>
                <a:gd name="connsiteX12" fmla="*/ 156391 w 183292"/>
                <a:gd name="connsiteY12" fmla="*/ 1151970 h 1201307"/>
                <a:gd name="connsiteX13" fmla="*/ 153489 w 183292"/>
                <a:gd name="connsiteY13" fmla="*/ 1039009 h 1201307"/>
                <a:gd name="connsiteX14" fmla="*/ 0 w 183292"/>
                <a:gd name="connsiteY14" fmla="*/ 0 h 1201307"/>
                <a:gd name="connsiteX15" fmla="*/ 177485 w 183292"/>
                <a:gd name="connsiteY15" fmla="*/ 129209 h 1201307"/>
                <a:gd name="connsiteX16" fmla="*/ 0 w 183292"/>
                <a:gd name="connsiteY16" fmla="*/ 0 h 1201307"/>
                <a:gd name="connsiteX0" fmla="*/ 16073 w 32035"/>
                <a:gd name="connsiteY0" fmla="*/ 132271 h 162298"/>
                <a:gd name="connsiteX1" fmla="*/ 27291 w 32035"/>
                <a:gd name="connsiteY1" fmla="*/ 136736 h 162298"/>
                <a:gd name="connsiteX2" fmla="*/ 32035 w 32035"/>
                <a:gd name="connsiteY2" fmla="*/ 147564 h 162298"/>
                <a:gd name="connsiteX3" fmla="*/ 27291 w 32035"/>
                <a:gd name="connsiteY3" fmla="*/ 158000 h 162298"/>
                <a:gd name="connsiteX4" fmla="*/ 16073 w 32035"/>
                <a:gd name="connsiteY4" fmla="*/ 162298 h 162298"/>
                <a:gd name="connsiteX5" fmla="*/ 4688 w 32035"/>
                <a:gd name="connsiteY5" fmla="*/ 158000 h 162298"/>
                <a:gd name="connsiteX6" fmla="*/ 0 w 32035"/>
                <a:gd name="connsiteY6" fmla="*/ 147564 h 162298"/>
                <a:gd name="connsiteX7" fmla="*/ 4688 w 32035"/>
                <a:gd name="connsiteY7" fmla="*/ 136736 h 162298"/>
                <a:gd name="connsiteX8" fmla="*/ 16073 w 32035"/>
                <a:gd name="connsiteY8" fmla="*/ 132271 h 162298"/>
                <a:gd name="connsiteX9" fmla="*/ 2232 w 32035"/>
                <a:gd name="connsiteY9" fmla="*/ 0 h 162298"/>
                <a:gd name="connsiteX10" fmla="*/ 28463 w 32035"/>
                <a:gd name="connsiteY10" fmla="*/ 0 h 162298"/>
                <a:gd name="connsiteX11" fmla="*/ 26342 w 32035"/>
                <a:gd name="connsiteY11" fmla="*/ 112961 h 162298"/>
                <a:gd name="connsiteX12" fmla="*/ 5134 w 32035"/>
                <a:gd name="connsiteY12" fmla="*/ 112961 h 162298"/>
                <a:gd name="connsiteX13" fmla="*/ 2232 w 32035"/>
                <a:gd name="connsiteY13" fmla="*/ 0 h 16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035" h="162298">
                  <a:moveTo>
                    <a:pt x="16073" y="132271"/>
                  </a:moveTo>
                  <a:cubicBezTo>
                    <a:pt x="20389" y="132271"/>
                    <a:pt x="24128" y="133760"/>
                    <a:pt x="27291" y="136736"/>
                  </a:cubicBezTo>
                  <a:cubicBezTo>
                    <a:pt x="30454" y="139713"/>
                    <a:pt x="32035" y="143322"/>
                    <a:pt x="32035" y="147564"/>
                  </a:cubicBezTo>
                  <a:cubicBezTo>
                    <a:pt x="32035" y="151656"/>
                    <a:pt x="30454" y="155135"/>
                    <a:pt x="27291" y="158000"/>
                  </a:cubicBezTo>
                  <a:cubicBezTo>
                    <a:pt x="24128" y="160865"/>
                    <a:pt x="20389" y="162298"/>
                    <a:pt x="16073" y="162298"/>
                  </a:cubicBezTo>
                  <a:cubicBezTo>
                    <a:pt x="11608" y="162298"/>
                    <a:pt x="7813" y="160865"/>
                    <a:pt x="4688" y="158000"/>
                  </a:cubicBezTo>
                  <a:cubicBezTo>
                    <a:pt x="1562" y="155135"/>
                    <a:pt x="0" y="151656"/>
                    <a:pt x="0" y="147564"/>
                  </a:cubicBezTo>
                  <a:cubicBezTo>
                    <a:pt x="0" y="143322"/>
                    <a:pt x="1562" y="139713"/>
                    <a:pt x="4688" y="136736"/>
                  </a:cubicBezTo>
                  <a:cubicBezTo>
                    <a:pt x="7813" y="133760"/>
                    <a:pt x="11608" y="132271"/>
                    <a:pt x="16073" y="132271"/>
                  </a:cubicBezTo>
                  <a:close/>
                  <a:moveTo>
                    <a:pt x="2232" y="0"/>
                  </a:moveTo>
                  <a:lnTo>
                    <a:pt x="28463" y="0"/>
                  </a:lnTo>
                  <a:lnTo>
                    <a:pt x="26342" y="112961"/>
                  </a:lnTo>
                  <a:lnTo>
                    <a:pt x="5134" y="112961"/>
                  </a:lnTo>
                  <a:cubicBezTo>
                    <a:pt x="4167" y="75307"/>
                    <a:pt x="3199" y="37654"/>
                    <a:pt x="2232" y="0"/>
                  </a:cubicBezTo>
                  <a:close/>
                </a:path>
              </a:pathLst>
            </a:cu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2859811-92BF-48A4-9484-C41634FF1E4A}"/>
              </a:ext>
            </a:extLst>
          </p:cNvPr>
          <p:cNvGrpSpPr/>
          <p:nvPr/>
        </p:nvGrpSpPr>
        <p:grpSpPr>
          <a:xfrm>
            <a:off x="1012597" y="4481133"/>
            <a:ext cx="590468" cy="590466"/>
            <a:chOff x="2074341" y="1508584"/>
            <a:chExt cx="4474233" cy="4474230"/>
          </a:xfrm>
        </p:grpSpPr>
        <p:sp>
          <p:nvSpPr>
            <p:cNvPr id="185" name="Block Arc 184">
              <a:extLst>
                <a:ext uri="{FF2B5EF4-FFF2-40B4-BE49-F238E27FC236}">
                  <a16:creationId xmlns:a16="http://schemas.microsoft.com/office/drawing/2014/main" id="{BC535590-29E1-4BF2-ACC7-6D912682044F}"/>
                </a:ext>
              </a:extLst>
            </p:cNvPr>
            <p:cNvSpPr/>
            <p:nvPr/>
          </p:nvSpPr>
          <p:spPr>
            <a:xfrm>
              <a:off x="2074344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Block Arc 185">
              <a:extLst>
                <a:ext uri="{FF2B5EF4-FFF2-40B4-BE49-F238E27FC236}">
                  <a16:creationId xmlns:a16="http://schemas.microsoft.com/office/drawing/2014/main" id="{78D7354A-D235-4D9D-8867-688802273396}"/>
                </a:ext>
              </a:extLst>
            </p:cNvPr>
            <p:cNvSpPr/>
            <p:nvPr/>
          </p:nvSpPr>
          <p:spPr>
            <a:xfrm rot="5400000">
              <a:off x="2074344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Block Arc 186">
              <a:extLst>
                <a:ext uri="{FF2B5EF4-FFF2-40B4-BE49-F238E27FC236}">
                  <a16:creationId xmlns:a16="http://schemas.microsoft.com/office/drawing/2014/main" id="{0F9BAB7E-CDFD-4027-9F9E-AF705A955731}"/>
                </a:ext>
              </a:extLst>
            </p:cNvPr>
            <p:cNvSpPr/>
            <p:nvPr/>
          </p:nvSpPr>
          <p:spPr>
            <a:xfrm rot="10800000">
              <a:off x="2074344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Block Arc 187">
              <a:extLst>
                <a:ext uri="{FF2B5EF4-FFF2-40B4-BE49-F238E27FC236}">
                  <a16:creationId xmlns:a16="http://schemas.microsoft.com/office/drawing/2014/main" id="{9F8DEE94-497A-4955-9AAC-8F3A89B13C02}"/>
                </a:ext>
              </a:extLst>
            </p:cNvPr>
            <p:cNvSpPr/>
            <p:nvPr/>
          </p:nvSpPr>
          <p:spPr>
            <a:xfrm rot="16200000">
              <a:off x="2074344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Block Arc 188">
              <a:extLst>
                <a:ext uri="{FF2B5EF4-FFF2-40B4-BE49-F238E27FC236}">
                  <a16:creationId xmlns:a16="http://schemas.microsoft.com/office/drawing/2014/main" id="{BD07A04E-ADE7-484C-A59A-2B1DBBE71CEB}"/>
                </a:ext>
              </a:extLst>
            </p:cNvPr>
            <p:cNvSpPr/>
            <p:nvPr/>
          </p:nvSpPr>
          <p:spPr>
            <a:xfrm rot="16200000">
              <a:off x="2074344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Block Arc 189">
              <a:extLst>
                <a:ext uri="{FF2B5EF4-FFF2-40B4-BE49-F238E27FC236}">
                  <a16:creationId xmlns:a16="http://schemas.microsoft.com/office/drawing/2014/main" id="{1FD45E49-54A2-4DC9-BE35-883B2DF278B5}"/>
                </a:ext>
              </a:extLst>
            </p:cNvPr>
            <p:cNvSpPr/>
            <p:nvPr/>
          </p:nvSpPr>
          <p:spPr>
            <a:xfrm rot="1800000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Block Arc 190">
              <a:extLst>
                <a:ext uri="{FF2B5EF4-FFF2-40B4-BE49-F238E27FC236}">
                  <a16:creationId xmlns:a16="http://schemas.microsoft.com/office/drawing/2014/main" id="{217940BC-6E56-4600-9455-BF3665E2E909}"/>
                </a:ext>
              </a:extLst>
            </p:cNvPr>
            <p:cNvSpPr/>
            <p:nvPr/>
          </p:nvSpPr>
          <p:spPr>
            <a:xfrm rot="7200000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Block Arc 191">
              <a:extLst>
                <a:ext uri="{FF2B5EF4-FFF2-40B4-BE49-F238E27FC236}">
                  <a16:creationId xmlns:a16="http://schemas.microsoft.com/office/drawing/2014/main" id="{E21F58DF-6EAD-4EE0-A7F2-D0843E4B2F12}"/>
                </a:ext>
              </a:extLst>
            </p:cNvPr>
            <p:cNvSpPr/>
            <p:nvPr/>
          </p:nvSpPr>
          <p:spPr>
            <a:xfrm rot="12600000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Block Arc 192">
              <a:extLst>
                <a:ext uri="{FF2B5EF4-FFF2-40B4-BE49-F238E27FC236}">
                  <a16:creationId xmlns:a16="http://schemas.microsoft.com/office/drawing/2014/main" id="{B981F0CE-C71A-4D9A-8534-8CCB85E590CF}"/>
                </a:ext>
              </a:extLst>
            </p:cNvPr>
            <p:cNvSpPr/>
            <p:nvPr/>
          </p:nvSpPr>
          <p:spPr>
            <a:xfrm rot="18000000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Block Arc 193">
              <a:extLst>
                <a:ext uri="{FF2B5EF4-FFF2-40B4-BE49-F238E27FC236}">
                  <a16:creationId xmlns:a16="http://schemas.microsoft.com/office/drawing/2014/main" id="{0BB90657-4C97-4F7E-9A39-9F1CC54DD4FD}"/>
                </a:ext>
              </a:extLst>
            </p:cNvPr>
            <p:cNvSpPr/>
            <p:nvPr/>
          </p:nvSpPr>
          <p:spPr>
            <a:xfrm rot="18000000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Block Arc 194">
              <a:extLst>
                <a:ext uri="{FF2B5EF4-FFF2-40B4-BE49-F238E27FC236}">
                  <a16:creationId xmlns:a16="http://schemas.microsoft.com/office/drawing/2014/main" id="{EED5885C-0F79-4A62-8074-6C79FE4EBC3B}"/>
                </a:ext>
              </a:extLst>
            </p:cNvPr>
            <p:cNvSpPr/>
            <p:nvPr/>
          </p:nvSpPr>
          <p:spPr>
            <a:xfrm rot="3600000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Block Arc 195">
              <a:extLst>
                <a:ext uri="{FF2B5EF4-FFF2-40B4-BE49-F238E27FC236}">
                  <a16:creationId xmlns:a16="http://schemas.microsoft.com/office/drawing/2014/main" id="{5170BAD1-93C4-4107-9810-BACFB93340F7}"/>
                </a:ext>
              </a:extLst>
            </p:cNvPr>
            <p:cNvSpPr/>
            <p:nvPr/>
          </p:nvSpPr>
          <p:spPr>
            <a:xfrm rot="9000000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Block Arc 196">
              <a:extLst>
                <a:ext uri="{FF2B5EF4-FFF2-40B4-BE49-F238E27FC236}">
                  <a16:creationId xmlns:a16="http://schemas.microsoft.com/office/drawing/2014/main" id="{68226DA1-9E1B-4F8C-9F2B-4B6E7133526C}"/>
                </a:ext>
              </a:extLst>
            </p:cNvPr>
            <p:cNvSpPr/>
            <p:nvPr/>
          </p:nvSpPr>
          <p:spPr>
            <a:xfrm rot="14400000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Block Arc 197">
              <a:extLst>
                <a:ext uri="{FF2B5EF4-FFF2-40B4-BE49-F238E27FC236}">
                  <a16:creationId xmlns:a16="http://schemas.microsoft.com/office/drawing/2014/main" id="{89D8E6A7-15E0-40CF-88C1-16968A35DC07}"/>
                </a:ext>
              </a:extLst>
            </p:cNvPr>
            <p:cNvSpPr/>
            <p:nvPr/>
          </p:nvSpPr>
          <p:spPr>
            <a:xfrm rot="19800000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Block Arc 198">
              <a:extLst>
                <a:ext uri="{FF2B5EF4-FFF2-40B4-BE49-F238E27FC236}">
                  <a16:creationId xmlns:a16="http://schemas.microsoft.com/office/drawing/2014/main" id="{CD7F934A-F331-4D21-9BC4-6D8E17D2336F}"/>
                </a:ext>
              </a:extLst>
            </p:cNvPr>
            <p:cNvSpPr/>
            <p:nvPr/>
          </p:nvSpPr>
          <p:spPr>
            <a:xfrm rot="19800000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Block Arc 199">
              <a:extLst>
                <a:ext uri="{FF2B5EF4-FFF2-40B4-BE49-F238E27FC236}">
                  <a16:creationId xmlns:a16="http://schemas.microsoft.com/office/drawing/2014/main" id="{85D19E21-7261-498A-9F6D-04AC2BB315D9}"/>
                </a:ext>
              </a:extLst>
            </p:cNvPr>
            <p:cNvSpPr/>
            <p:nvPr/>
          </p:nvSpPr>
          <p:spPr>
            <a:xfrm rot="938976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Block Arc 200">
              <a:extLst>
                <a:ext uri="{FF2B5EF4-FFF2-40B4-BE49-F238E27FC236}">
                  <a16:creationId xmlns:a16="http://schemas.microsoft.com/office/drawing/2014/main" id="{B053BB25-1810-468F-AD1D-12481F58DEF8}"/>
                </a:ext>
              </a:extLst>
            </p:cNvPr>
            <p:cNvSpPr/>
            <p:nvPr/>
          </p:nvSpPr>
          <p:spPr>
            <a:xfrm rot="6338976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Block Arc 201">
              <a:extLst>
                <a:ext uri="{FF2B5EF4-FFF2-40B4-BE49-F238E27FC236}">
                  <a16:creationId xmlns:a16="http://schemas.microsoft.com/office/drawing/2014/main" id="{856776E9-D868-403A-B735-21808B9623AE}"/>
                </a:ext>
              </a:extLst>
            </p:cNvPr>
            <p:cNvSpPr/>
            <p:nvPr/>
          </p:nvSpPr>
          <p:spPr>
            <a:xfrm rot="11738976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Block Arc 202">
              <a:extLst>
                <a:ext uri="{FF2B5EF4-FFF2-40B4-BE49-F238E27FC236}">
                  <a16:creationId xmlns:a16="http://schemas.microsoft.com/office/drawing/2014/main" id="{AB855F47-0585-4D9E-A3A1-2B647DFE2739}"/>
                </a:ext>
              </a:extLst>
            </p:cNvPr>
            <p:cNvSpPr/>
            <p:nvPr/>
          </p:nvSpPr>
          <p:spPr>
            <a:xfrm rot="17138976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Block Arc 203">
              <a:extLst>
                <a:ext uri="{FF2B5EF4-FFF2-40B4-BE49-F238E27FC236}">
                  <a16:creationId xmlns:a16="http://schemas.microsoft.com/office/drawing/2014/main" id="{5E1D6FF7-A6C0-4275-A5CB-709C0CE2C6B5}"/>
                </a:ext>
              </a:extLst>
            </p:cNvPr>
            <p:cNvSpPr/>
            <p:nvPr/>
          </p:nvSpPr>
          <p:spPr>
            <a:xfrm rot="17138976">
              <a:off x="2074343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Block Arc 204">
              <a:extLst>
                <a:ext uri="{FF2B5EF4-FFF2-40B4-BE49-F238E27FC236}">
                  <a16:creationId xmlns:a16="http://schemas.microsoft.com/office/drawing/2014/main" id="{7BC29D8E-0260-4ACF-B4C1-CC06B1E2F5E2}"/>
                </a:ext>
              </a:extLst>
            </p:cNvPr>
            <p:cNvSpPr/>
            <p:nvPr/>
          </p:nvSpPr>
          <p:spPr>
            <a:xfrm rot="2738976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Block Arc 205">
              <a:extLst>
                <a:ext uri="{FF2B5EF4-FFF2-40B4-BE49-F238E27FC236}">
                  <a16:creationId xmlns:a16="http://schemas.microsoft.com/office/drawing/2014/main" id="{2A80339A-3B6E-4CE4-8D84-AF2716411627}"/>
                </a:ext>
              </a:extLst>
            </p:cNvPr>
            <p:cNvSpPr/>
            <p:nvPr/>
          </p:nvSpPr>
          <p:spPr>
            <a:xfrm rot="8138976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Block Arc 206">
              <a:extLst>
                <a:ext uri="{FF2B5EF4-FFF2-40B4-BE49-F238E27FC236}">
                  <a16:creationId xmlns:a16="http://schemas.microsoft.com/office/drawing/2014/main" id="{B16B081C-32DB-48EF-B982-1F110430203D}"/>
                </a:ext>
              </a:extLst>
            </p:cNvPr>
            <p:cNvSpPr/>
            <p:nvPr/>
          </p:nvSpPr>
          <p:spPr>
            <a:xfrm rot="13538976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Block Arc 207">
              <a:extLst>
                <a:ext uri="{FF2B5EF4-FFF2-40B4-BE49-F238E27FC236}">
                  <a16:creationId xmlns:a16="http://schemas.microsoft.com/office/drawing/2014/main" id="{A3B7AE81-2508-4EC5-AAC1-EA3DD4E1B813}"/>
                </a:ext>
              </a:extLst>
            </p:cNvPr>
            <p:cNvSpPr/>
            <p:nvPr/>
          </p:nvSpPr>
          <p:spPr>
            <a:xfrm rot="18938976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Block Arc 208">
              <a:extLst>
                <a:ext uri="{FF2B5EF4-FFF2-40B4-BE49-F238E27FC236}">
                  <a16:creationId xmlns:a16="http://schemas.microsoft.com/office/drawing/2014/main" id="{2FA9F7F3-D7AC-48E6-8A76-BDE7E58E5034}"/>
                </a:ext>
              </a:extLst>
            </p:cNvPr>
            <p:cNvSpPr/>
            <p:nvPr/>
          </p:nvSpPr>
          <p:spPr>
            <a:xfrm rot="18938976">
              <a:off x="2074342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Block Arc 209">
              <a:extLst>
                <a:ext uri="{FF2B5EF4-FFF2-40B4-BE49-F238E27FC236}">
                  <a16:creationId xmlns:a16="http://schemas.microsoft.com/office/drawing/2014/main" id="{B434A8F0-A204-4DAC-BA18-4D41B4455ACE}"/>
                </a:ext>
              </a:extLst>
            </p:cNvPr>
            <p:cNvSpPr/>
            <p:nvPr/>
          </p:nvSpPr>
          <p:spPr>
            <a:xfrm rot="4538976">
              <a:off x="2074341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Block Arc 210">
              <a:extLst>
                <a:ext uri="{FF2B5EF4-FFF2-40B4-BE49-F238E27FC236}">
                  <a16:creationId xmlns:a16="http://schemas.microsoft.com/office/drawing/2014/main" id="{3D606055-2688-43CD-8BB7-6F19F2F97F3A}"/>
                </a:ext>
              </a:extLst>
            </p:cNvPr>
            <p:cNvSpPr/>
            <p:nvPr/>
          </p:nvSpPr>
          <p:spPr>
            <a:xfrm rot="9938976">
              <a:off x="2074341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Block Arc 211">
              <a:extLst>
                <a:ext uri="{FF2B5EF4-FFF2-40B4-BE49-F238E27FC236}">
                  <a16:creationId xmlns:a16="http://schemas.microsoft.com/office/drawing/2014/main" id="{965B45F6-7348-4F78-A464-CEE935224332}"/>
                </a:ext>
              </a:extLst>
            </p:cNvPr>
            <p:cNvSpPr/>
            <p:nvPr/>
          </p:nvSpPr>
          <p:spPr>
            <a:xfrm rot="15338976">
              <a:off x="2074341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Block Arc 212">
              <a:extLst>
                <a:ext uri="{FF2B5EF4-FFF2-40B4-BE49-F238E27FC236}">
                  <a16:creationId xmlns:a16="http://schemas.microsoft.com/office/drawing/2014/main" id="{69CCE330-4EC6-4FDD-A6A2-B16D6645A0CF}"/>
                </a:ext>
              </a:extLst>
            </p:cNvPr>
            <p:cNvSpPr/>
            <p:nvPr/>
          </p:nvSpPr>
          <p:spPr>
            <a:xfrm rot="20738976">
              <a:off x="2074341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Block Arc 213">
              <a:extLst>
                <a:ext uri="{FF2B5EF4-FFF2-40B4-BE49-F238E27FC236}">
                  <a16:creationId xmlns:a16="http://schemas.microsoft.com/office/drawing/2014/main" id="{BAFB0F25-0CD7-4B1C-B04F-4E5190C3B7A4}"/>
                </a:ext>
              </a:extLst>
            </p:cNvPr>
            <p:cNvSpPr/>
            <p:nvPr/>
          </p:nvSpPr>
          <p:spPr>
            <a:xfrm rot="20738976">
              <a:off x="2074341" y="1508590"/>
              <a:ext cx="4474230" cy="4474218"/>
            </a:xfrm>
            <a:prstGeom prst="blockArc">
              <a:avLst>
                <a:gd name="adj1" fmla="val 16083822"/>
                <a:gd name="adj2" fmla="val 16331309"/>
                <a:gd name="adj3" fmla="val 40942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186DE95A-C7FA-48C1-A3BA-720409D33621}"/>
              </a:ext>
            </a:extLst>
          </p:cNvPr>
          <p:cNvGrpSpPr/>
          <p:nvPr/>
        </p:nvGrpSpPr>
        <p:grpSpPr>
          <a:xfrm>
            <a:off x="8270789" y="4560895"/>
            <a:ext cx="415786" cy="430942"/>
            <a:chOff x="6148245" y="4325491"/>
            <a:chExt cx="415786" cy="430942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5B52703F-C01B-4C8B-8438-B99BC2A0246A}"/>
                </a:ext>
              </a:extLst>
            </p:cNvPr>
            <p:cNvGrpSpPr/>
            <p:nvPr/>
          </p:nvGrpSpPr>
          <p:grpSpPr>
            <a:xfrm>
              <a:off x="6148246" y="4325491"/>
              <a:ext cx="415785" cy="78705"/>
              <a:chOff x="6148246" y="4325491"/>
              <a:chExt cx="415785" cy="78705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26EFD620-B558-40F7-9786-9CA604A3140F}"/>
                  </a:ext>
                </a:extLst>
              </p:cNvPr>
              <p:cNvSpPr/>
              <p:nvPr/>
            </p:nvSpPr>
            <p:spPr>
              <a:xfrm>
                <a:off x="6148246" y="4325491"/>
                <a:ext cx="78705" cy="78705"/>
              </a:xfrm>
              <a:prstGeom prst="ellipse">
                <a:avLst/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7" name="Rounded Rectangle 27">
                <a:extLst>
                  <a:ext uri="{FF2B5EF4-FFF2-40B4-BE49-F238E27FC236}">
                    <a16:creationId xmlns:a16="http://schemas.microsoft.com/office/drawing/2014/main" id="{14F884F8-A73B-4950-B8CE-CD4CA5FBF698}"/>
                  </a:ext>
                </a:extLst>
              </p:cNvPr>
              <p:cNvSpPr/>
              <p:nvPr/>
            </p:nvSpPr>
            <p:spPr>
              <a:xfrm>
                <a:off x="6265925" y="4325491"/>
                <a:ext cx="298106" cy="78705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DC1653-B002-4BED-815B-EE5973AD8BDF}"/>
                </a:ext>
              </a:extLst>
            </p:cNvPr>
            <p:cNvGrpSpPr/>
            <p:nvPr/>
          </p:nvGrpSpPr>
          <p:grpSpPr>
            <a:xfrm>
              <a:off x="6148246" y="4441792"/>
              <a:ext cx="415785" cy="79260"/>
              <a:chOff x="6148246" y="4435846"/>
              <a:chExt cx="415785" cy="79260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59319753-FE7B-44A2-98C5-FC61DC4D6DF7}"/>
                  </a:ext>
                </a:extLst>
              </p:cNvPr>
              <p:cNvSpPr/>
              <p:nvPr/>
            </p:nvSpPr>
            <p:spPr>
              <a:xfrm>
                <a:off x="6148246" y="4436401"/>
                <a:ext cx="78705" cy="78705"/>
              </a:xfrm>
              <a:prstGeom prst="ellipse">
                <a:avLst/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5" name="Rounded Rectangle 28">
                <a:extLst>
                  <a:ext uri="{FF2B5EF4-FFF2-40B4-BE49-F238E27FC236}">
                    <a16:creationId xmlns:a16="http://schemas.microsoft.com/office/drawing/2014/main" id="{9F0D6ADE-C03F-4961-8753-B3096A2F8224}"/>
                  </a:ext>
                </a:extLst>
              </p:cNvPr>
              <p:cNvSpPr/>
              <p:nvPr/>
            </p:nvSpPr>
            <p:spPr>
              <a:xfrm>
                <a:off x="6265925" y="4435846"/>
                <a:ext cx="298106" cy="78705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2017630-C21C-4F0D-BE94-5732EAD75EC8}"/>
                </a:ext>
              </a:extLst>
            </p:cNvPr>
            <p:cNvGrpSpPr/>
            <p:nvPr/>
          </p:nvGrpSpPr>
          <p:grpSpPr>
            <a:xfrm>
              <a:off x="6148245" y="4676060"/>
              <a:ext cx="415786" cy="80373"/>
              <a:chOff x="6148245" y="4656554"/>
              <a:chExt cx="415786" cy="80373"/>
            </a:xfrm>
          </p:grpSpPr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57503B2D-137D-4DB5-892A-E813EF992CE6}"/>
                  </a:ext>
                </a:extLst>
              </p:cNvPr>
              <p:cNvSpPr/>
              <p:nvPr/>
            </p:nvSpPr>
            <p:spPr>
              <a:xfrm>
                <a:off x="6148245" y="4658222"/>
                <a:ext cx="78705" cy="78705"/>
              </a:xfrm>
              <a:prstGeom prst="ellipse">
                <a:avLst/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3" name="Rounded Rectangle 29">
                <a:extLst>
                  <a:ext uri="{FF2B5EF4-FFF2-40B4-BE49-F238E27FC236}">
                    <a16:creationId xmlns:a16="http://schemas.microsoft.com/office/drawing/2014/main" id="{3CA1868C-4C25-46F2-AC02-5592D3CD63C4}"/>
                  </a:ext>
                </a:extLst>
              </p:cNvPr>
              <p:cNvSpPr/>
              <p:nvPr/>
            </p:nvSpPr>
            <p:spPr>
              <a:xfrm>
                <a:off x="6265925" y="4656554"/>
                <a:ext cx="298106" cy="78705"/>
              </a:xfrm>
              <a:prstGeom prst="roundRect">
                <a:avLst>
                  <a:gd name="adj" fmla="val 50000"/>
                </a:avLst>
              </a:prstGeom>
              <a:solidFill>
                <a:srgbClr val="0078D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E7F325CA-B57F-4DDE-81EB-01931CCAB6A4}"/>
                </a:ext>
              </a:extLst>
            </p:cNvPr>
            <p:cNvGrpSpPr/>
            <p:nvPr/>
          </p:nvGrpSpPr>
          <p:grpSpPr>
            <a:xfrm>
              <a:off x="6148245" y="4558648"/>
              <a:ext cx="415785" cy="79817"/>
              <a:chOff x="6148245" y="4546200"/>
              <a:chExt cx="415785" cy="79817"/>
            </a:xfrm>
          </p:grpSpPr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ED6C735F-30CB-4658-8FA8-9D8BEA1D4C1F}"/>
                  </a:ext>
                </a:extLst>
              </p:cNvPr>
              <p:cNvSpPr/>
              <p:nvPr/>
            </p:nvSpPr>
            <p:spPr>
              <a:xfrm>
                <a:off x="6148245" y="4547312"/>
                <a:ext cx="78705" cy="78705"/>
              </a:xfrm>
              <a:prstGeom prst="ellipse">
                <a:avLst/>
              </a:prstGeom>
              <a:solidFill>
                <a:srgbClr val="50E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Rounded Rectangle 30">
                <a:extLst>
                  <a:ext uri="{FF2B5EF4-FFF2-40B4-BE49-F238E27FC236}">
                    <a16:creationId xmlns:a16="http://schemas.microsoft.com/office/drawing/2014/main" id="{0A7B60AA-64F3-42FF-BF0C-0C018D9B907D}"/>
                  </a:ext>
                </a:extLst>
              </p:cNvPr>
              <p:cNvSpPr/>
              <p:nvPr/>
            </p:nvSpPr>
            <p:spPr>
              <a:xfrm>
                <a:off x="6262259" y="4546200"/>
                <a:ext cx="301771" cy="79817"/>
              </a:xfrm>
              <a:prstGeom prst="roundRect">
                <a:avLst>
                  <a:gd name="adj" fmla="val 50000"/>
                </a:avLst>
              </a:prstGeom>
              <a:solidFill>
                <a:srgbClr val="50E6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5EB924AB-FD5A-40EE-956C-F791E8072DF3}"/>
              </a:ext>
            </a:extLst>
          </p:cNvPr>
          <p:cNvGrpSpPr/>
          <p:nvPr/>
        </p:nvGrpSpPr>
        <p:grpSpPr>
          <a:xfrm>
            <a:off x="10638139" y="4499088"/>
            <a:ext cx="465440" cy="554556"/>
            <a:chOff x="2335213" y="2882900"/>
            <a:chExt cx="2901950" cy="3457576"/>
          </a:xfrm>
        </p:grpSpPr>
        <p:sp>
          <p:nvSpPr>
            <p:cNvPr id="229" name="Freeform 5">
              <a:extLst>
                <a:ext uri="{FF2B5EF4-FFF2-40B4-BE49-F238E27FC236}">
                  <a16:creationId xmlns:a16="http://schemas.microsoft.com/office/drawing/2014/main" id="{CA53CB35-4649-43AD-967C-91E3E9552D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575" y="3563938"/>
              <a:ext cx="1936750" cy="2566988"/>
            </a:xfrm>
            <a:custGeom>
              <a:avLst/>
              <a:gdLst>
                <a:gd name="T0" fmla="*/ 568 w 668"/>
                <a:gd name="T1" fmla="*/ 180 h 887"/>
                <a:gd name="T2" fmla="*/ 609 w 668"/>
                <a:gd name="T3" fmla="*/ 265 h 887"/>
                <a:gd name="T4" fmla="*/ 660 w 668"/>
                <a:gd name="T5" fmla="*/ 437 h 887"/>
                <a:gd name="T6" fmla="*/ 646 w 668"/>
                <a:gd name="T7" fmla="*/ 615 h 887"/>
                <a:gd name="T8" fmla="*/ 536 w 668"/>
                <a:gd name="T9" fmla="*/ 784 h 887"/>
                <a:gd name="T10" fmla="*/ 324 w 668"/>
                <a:gd name="T11" fmla="*/ 885 h 887"/>
                <a:gd name="T12" fmla="*/ 173 w 668"/>
                <a:gd name="T13" fmla="*/ 848 h 887"/>
                <a:gd name="T14" fmla="*/ 71 w 668"/>
                <a:gd name="T15" fmla="*/ 767 h 887"/>
                <a:gd name="T16" fmla="*/ 12 w 668"/>
                <a:gd name="T17" fmla="*/ 650 h 887"/>
                <a:gd name="T18" fmla="*/ 23 w 668"/>
                <a:gd name="T19" fmla="*/ 491 h 887"/>
                <a:gd name="T20" fmla="*/ 69 w 668"/>
                <a:gd name="T21" fmla="*/ 384 h 887"/>
                <a:gd name="T22" fmla="*/ 112 w 668"/>
                <a:gd name="T23" fmla="*/ 265 h 887"/>
                <a:gd name="T24" fmla="*/ 171 w 668"/>
                <a:gd name="T25" fmla="*/ 167 h 887"/>
                <a:gd name="T26" fmla="*/ 189 w 668"/>
                <a:gd name="T27" fmla="*/ 101 h 887"/>
                <a:gd name="T28" fmla="*/ 218 w 668"/>
                <a:gd name="T29" fmla="*/ 39 h 887"/>
                <a:gd name="T30" fmla="*/ 290 w 668"/>
                <a:gd name="T31" fmla="*/ 4 h 887"/>
                <a:gd name="T32" fmla="*/ 372 w 668"/>
                <a:gd name="T33" fmla="*/ 11 h 887"/>
                <a:gd name="T34" fmla="*/ 435 w 668"/>
                <a:gd name="T35" fmla="*/ 29 h 887"/>
                <a:gd name="T36" fmla="*/ 486 w 668"/>
                <a:gd name="T37" fmla="*/ 54 h 887"/>
                <a:gd name="T38" fmla="*/ 535 w 668"/>
                <a:gd name="T39" fmla="*/ 111 h 887"/>
                <a:gd name="T40" fmla="*/ 568 w 668"/>
                <a:gd name="T41" fmla="*/ 18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68" h="887">
                  <a:moveTo>
                    <a:pt x="568" y="180"/>
                  </a:moveTo>
                  <a:cubicBezTo>
                    <a:pt x="581" y="209"/>
                    <a:pt x="596" y="237"/>
                    <a:pt x="609" y="265"/>
                  </a:cubicBezTo>
                  <a:cubicBezTo>
                    <a:pt x="633" y="320"/>
                    <a:pt x="652" y="377"/>
                    <a:pt x="660" y="437"/>
                  </a:cubicBezTo>
                  <a:cubicBezTo>
                    <a:pt x="668" y="496"/>
                    <a:pt x="665" y="558"/>
                    <a:pt x="646" y="615"/>
                  </a:cubicBezTo>
                  <a:cubicBezTo>
                    <a:pt x="625" y="679"/>
                    <a:pt x="585" y="737"/>
                    <a:pt x="536" y="784"/>
                  </a:cubicBezTo>
                  <a:cubicBezTo>
                    <a:pt x="478" y="839"/>
                    <a:pt x="404" y="882"/>
                    <a:pt x="324" y="885"/>
                  </a:cubicBezTo>
                  <a:cubicBezTo>
                    <a:pt x="272" y="887"/>
                    <a:pt x="220" y="872"/>
                    <a:pt x="173" y="848"/>
                  </a:cubicBezTo>
                  <a:cubicBezTo>
                    <a:pt x="134" y="828"/>
                    <a:pt x="99" y="800"/>
                    <a:pt x="71" y="767"/>
                  </a:cubicBezTo>
                  <a:cubicBezTo>
                    <a:pt x="42" y="733"/>
                    <a:pt x="21" y="693"/>
                    <a:pt x="12" y="650"/>
                  </a:cubicBezTo>
                  <a:cubicBezTo>
                    <a:pt x="0" y="598"/>
                    <a:pt x="5" y="542"/>
                    <a:pt x="23" y="491"/>
                  </a:cubicBezTo>
                  <a:cubicBezTo>
                    <a:pt x="36" y="454"/>
                    <a:pt x="55" y="420"/>
                    <a:pt x="69" y="384"/>
                  </a:cubicBezTo>
                  <a:cubicBezTo>
                    <a:pt x="84" y="345"/>
                    <a:pt x="92" y="302"/>
                    <a:pt x="112" y="265"/>
                  </a:cubicBezTo>
                  <a:cubicBezTo>
                    <a:pt x="130" y="231"/>
                    <a:pt x="157" y="202"/>
                    <a:pt x="171" y="167"/>
                  </a:cubicBezTo>
                  <a:cubicBezTo>
                    <a:pt x="180" y="146"/>
                    <a:pt x="184" y="123"/>
                    <a:pt x="189" y="101"/>
                  </a:cubicBezTo>
                  <a:cubicBezTo>
                    <a:pt x="195" y="78"/>
                    <a:pt x="202" y="56"/>
                    <a:pt x="218" y="39"/>
                  </a:cubicBezTo>
                  <a:cubicBezTo>
                    <a:pt x="236" y="18"/>
                    <a:pt x="263" y="7"/>
                    <a:pt x="290" y="4"/>
                  </a:cubicBezTo>
                  <a:cubicBezTo>
                    <a:pt x="318" y="0"/>
                    <a:pt x="345" y="5"/>
                    <a:pt x="372" y="11"/>
                  </a:cubicBezTo>
                  <a:cubicBezTo>
                    <a:pt x="394" y="16"/>
                    <a:pt x="415" y="22"/>
                    <a:pt x="435" y="29"/>
                  </a:cubicBezTo>
                  <a:cubicBezTo>
                    <a:pt x="453" y="35"/>
                    <a:pt x="471" y="43"/>
                    <a:pt x="486" y="54"/>
                  </a:cubicBezTo>
                  <a:cubicBezTo>
                    <a:pt x="507" y="68"/>
                    <a:pt x="523" y="89"/>
                    <a:pt x="535" y="111"/>
                  </a:cubicBezTo>
                  <a:cubicBezTo>
                    <a:pt x="548" y="134"/>
                    <a:pt x="557" y="157"/>
                    <a:pt x="568" y="18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6">
              <a:extLst>
                <a:ext uri="{FF2B5EF4-FFF2-40B4-BE49-F238E27FC236}">
                  <a16:creationId xmlns:a16="http://schemas.microsoft.com/office/drawing/2014/main" id="{597D8EC9-8143-4C7D-AD8A-526A56A5A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5650" y="2882900"/>
              <a:ext cx="1071563" cy="1352550"/>
            </a:xfrm>
            <a:custGeom>
              <a:avLst/>
              <a:gdLst>
                <a:gd name="T0" fmla="*/ 7 w 370"/>
                <a:gd name="T1" fmla="*/ 356 h 467"/>
                <a:gd name="T2" fmla="*/ 4 w 370"/>
                <a:gd name="T3" fmla="*/ 262 h 467"/>
                <a:gd name="T4" fmla="*/ 1 w 370"/>
                <a:gd name="T5" fmla="*/ 173 h 467"/>
                <a:gd name="T6" fmla="*/ 21 w 370"/>
                <a:gd name="T7" fmla="*/ 84 h 467"/>
                <a:gd name="T8" fmla="*/ 83 w 370"/>
                <a:gd name="T9" fmla="*/ 19 h 467"/>
                <a:gd name="T10" fmla="*/ 166 w 370"/>
                <a:gd name="T11" fmla="*/ 0 h 467"/>
                <a:gd name="T12" fmla="*/ 276 w 370"/>
                <a:gd name="T13" fmla="*/ 35 h 467"/>
                <a:gd name="T14" fmla="*/ 325 w 370"/>
                <a:gd name="T15" fmla="*/ 89 h 467"/>
                <a:gd name="T16" fmla="*/ 350 w 370"/>
                <a:gd name="T17" fmla="*/ 145 h 467"/>
                <a:gd name="T18" fmla="*/ 361 w 370"/>
                <a:gd name="T19" fmla="*/ 273 h 467"/>
                <a:gd name="T20" fmla="*/ 367 w 370"/>
                <a:gd name="T21" fmla="*/ 394 h 467"/>
                <a:gd name="T22" fmla="*/ 362 w 370"/>
                <a:gd name="T23" fmla="*/ 419 h 467"/>
                <a:gd name="T24" fmla="*/ 344 w 370"/>
                <a:gd name="T25" fmla="*/ 437 h 467"/>
                <a:gd name="T26" fmla="*/ 320 w 370"/>
                <a:gd name="T27" fmla="*/ 445 h 467"/>
                <a:gd name="T28" fmla="*/ 269 w 370"/>
                <a:gd name="T29" fmla="*/ 448 h 467"/>
                <a:gd name="T30" fmla="*/ 196 w 370"/>
                <a:gd name="T31" fmla="*/ 463 h 467"/>
                <a:gd name="T32" fmla="*/ 107 w 370"/>
                <a:gd name="T33" fmla="*/ 463 h 467"/>
                <a:gd name="T34" fmla="*/ 72 w 370"/>
                <a:gd name="T35" fmla="*/ 461 h 467"/>
                <a:gd name="T36" fmla="*/ 38 w 370"/>
                <a:gd name="T37" fmla="*/ 451 h 467"/>
                <a:gd name="T38" fmla="*/ 21 w 370"/>
                <a:gd name="T39" fmla="*/ 438 h 467"/>
                <a:gd name="T40" fmla="*/ 11 w 370"/>
                <a:gd name="T41" fmla="*/ 418 h 467"/>
                <a:gd name="T42" fmla="*/ 9 w 370"/>
                <a:gd name="T43" fmla="*/ 386 h 467"/>
                <a:gd name="T44" fmla="*/ 7 w 370"/>
                <a:gd name="T45" fmla="*/ 35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0" h="467">
                  <a:moveTo>
                    <a:pt x="7" y="356"/>
                  </a:moveTo>
                  <a:cubicBezTo>
                    <a:pt x="5" y="325"/>
                    <a:pt x="5" y="294"/>
                    <a:pt x="4" y="262"/>
                  </a:cubicBezTo>
                  <a:cubicBezTo>
                    <a:pt x="3" y="233"/>
                    <a:pt x="0" y="203"/>
                    <a:pt x="1" y="173"/>
                  </a:cubicBezTo>
                  <a:cubicBezTo>
                    <a:pt x="2" y="142"/>
                    <a:pt x="7" y="112"/>
                    <a:pt x="21" y="84"/>
                  </a:cubicBezTo>
                  <a:cubicBezTo>
                    <a:pt x="35" y="57"/>
                    <a:pt x="56" y="34"/>
                    <a:pt x="83" y="19"/>
                  </a:cubicBezTo>
                  <a:cubicBezTo>
                    <a:pt x="109" y="6"/>
                    <a:pt x="138" y="0"/>
                    <a:pt x="166" y="0"/>
                  </a:cubicBezTo>
                  <a:cubicBezTo>
                    <a:pt x="205" y="1"/>
                    <a:pt x="244" y="12"/>
                    <a:pt x="276" y="35"/>
                  </a:cubicBezTo>
                  <a:cubicBezTo>
                    <a:pt x="295" y="50"/>
                    <a:pt x="312" y="68"/>
                    <a:pt x="325" y="89"/>
                  </a:cubicBezTo>
                  <a:cubicBezTo>
                    <a:pt x="336" y="106"/>
                    <a:pt x="345" y="125"/>
                    <a:pt x="350" y="145"/>
                  </a:cubicBezTo>
                  <a:cubicBezTo>
                    <a:pt x="361" y="186"/>
                    <a:pt x="359" y="230"/>
                    <a:pt x="361" y="273"/>
                  </a:cubicBezTo>
                  <a:cubicBezTo>
                    <a:pt x="363" y="313"/>
                    <a:pt x="370" y="353"/>
                    <a:pt x="367" y="394"/>
                  </a:cubicBezTo>
                  <a:cubicBezTo>
                    <a:pt x="367" y="402"/>
                    <a:pt x="366" y="411"/>
                    <a:pt x="362" y="419"/>
                  </a:cubicBezTo>
                  <a:cubicBezTo>
                    <a:pt x="358" y="427"/>
                    <a:pt x="352" y="433"/>
                    <a:pt x="344" y="437"/>
                  </a:cubicBezTo>
                  <a:cubicBezTo>
                    <a:pt x="337" y="441"/>
                    <a:pt x="329" y="444"/>
                    <a:pt x="320" y="445"/>
                  </a:cubicBezTo>
                  <a:cubicBezTo>
                    <a:pt x="303" y="448"/>
                    <a:pt x="286" y="446"/>
                    <a:pt x="269" y="448"/>
                  </a:cubicBezTo>
                  <a:cubicBezTo>
                    <a:pt x="244" y="450"/>
                    <a:pt x="221" y="459"/>
                    <a:pt x="196" y="463"/>
                  </a:cubicBezTo>
                  <a:cubicBezTo>
                    <a:pt x="167" y="467"/>
                    <a:pt x="137" y="464"/>
                    <a:pt x="107" y="463"/>
                  </a:cubicBezTo>
                  <a:cubicBezTo>
                    <a:pt x="96" y="463"/>
                    <a:pt x="84" y="462"/>
                    <a:pt x="72" y="461"/>
                  </a:cubicBezTo>
                  <a:cubicBezTo>
                    <a:pt x="60" y="459"/>
                    <a:pt x="48" y="457"/>
                    <a:pt x="38" y="451"/>
                  </a:cubicBezTo>
                  <a:cubicBezTo>
                    <a:pt x="32" y="448"/>
                    <a:pt x="26" y="443"/>
                    <a:pt x="21" y="438"/>
                  </a:cubicBezTo>
                  <a:cubicBezTo>
                    <a:pt x="16" y="432"/>
                    <a:pt x="12" y="426"/>
                    <a:pt x="11" y="418"/>
                  </a:cubicBezTo>
                  <a:cubicBezTo>
                    <a:pt x="8" y="408"/>
                    <a:pt x="9" y="397"/>
                    <a:pt x="9" y="386"/>
                  </a:cubicBezTo>
                  <a:cubicBezTo>
                    <a:pt x="9" y="376"/>
                    <a:pt x="8" y="366"/>
                    <a:pt x="7" y="356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7">
              <a:extLst>
                <a:ext uri="{FF2B5EF4-FFF2-40B4-BE49-F238E27FC236}">
                  <a16:creationId xmlns:a16="http://schemas.microsoft.com/office/drawing/2014/main" id="{E5298B9D-F047-4199-B257-80870E47F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2525" y="5595938"/>
              <a:ext cx="912813" cy="633413"/>
            </a:xfrm>
            <a:custGeom>
              <a:avLst/>
              <a:gdLst>
                <a:gd name="T0" fmla="*/ 38 w 315"/>
                <a:gd name="T1" fmla="*/ 184 h 219"/>
                <a:gd name="T2" fmla="*/ 104 w 315"/>
                <a:gd name="T3" fmla="*/ 190 h 219"/>
                <a:gd name="T4" fmla="*/ 161 w 315"/>
                <a:gd name="T5" fmla="*/ 202 h 219"/>
                <a:gd name="T6" fmla="*/ 250 w 315"/>
                <a:gd name="T7" fmla="*/ 219 h 219"/>
                <a:gd name="T8" fmla="*/ 274 w 315"/>
                <a:gd name="T9" fmla="*/ 217 h 219"/>
                <a:gd name="T10" fmla="*/ 296 w 315"/>
                <a:gd name="T11" fmla="*/ 207 h 219"/>
                <a:gd name="T12" fmla="*/ 313 w 315"/>
                <a:gd name="T13" fmla="*/ 177 h 219"/>
                <a:gd name="T14" fmla="*/ 310 w 315"/>
                <a:gd name="T15" fmla="*/ 141 h 219"/>
                <a:gd name="T16" fmla="*/ 277 w 315"/>
                <a:gd name="T17" fmla="*/ 79 h 219"/>
                <a:gd name="T18" fmla="*/ 256 w 315"/>
                <a:gd name="T19" fmla="*/ 43 h 219"/>
                <a:gd name="T20" fmla="*/ 228 w 315"/>
                <a:gd name="T21" fmla="*/ 14 h 219"/>
                <a:gd name="T22" fmla="*/ 174 w 315"/>
                <a:gd name="T23" fmla="*/ 2 h 219"/>
                <a:gd name="T24" fmla="*/ 120 w 315"/>
                <a:gd name="T25" fmla="*/ 20 h 219"/>
                <a:gd name="T26" fmla="*/ 62 w 315"/>
                <a:gd name="T27" fmla="*/ 72 h 219"/>
                <a:gd name="T28" fmla="*/ 50 w 315"/>
                <a:gd name="T29" fmla="*/ 97 h 219"/>
                <a:gd name="T30" fmla="*/ 35 w 315"/>
                <a:gd name="T31" fmla="*/ 120 h 219"/>
                <a:gd name="T32" fmla="*/ 12 w 315"/>
                <a:gd name="T33" fmla="*/ 139 h 219"/>
                <a:gd name="T34" fmla="*/ 3 w 315"/>
                <a:gd name="T35" fmla="*/ 152 h 219"/>
                <a:gd name="T36" fmla="*/ 2 w 315"/>
                <a:gd name="T37" fmla="*/ 167 h 219"/>
                <a:gd name="T38" fmla="*/ 8 w 315"/>
                <a:gd name="T39" fmla="*/ 175 h 219"/>
                <a:gd name="T40" fmla="*/ 17 w 315"/>
                <a:gd name="T41" fmla="*/ 181 h 219"/>
                <a:gd name="T42" fmla="*/ 38 w 315"/>
                <a:gd name="T43" fmla="*/ 18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219">
                  <a:moveTo>
                    <a:pt x="38" y="184"/>
                  </a:moveTo>
                  <a:cubicBezTo>
                    <a:pt x="60" y="185"/>
                    <a:pt x="82" y="187"/>
                    <a:pt x="104" y="190"/>
                  </a:cubicBezTo>
                  <a:cubicBezTo>
                    <a:pt x="123" y="193"/>
                    <a:pt x="142" y="197"/>
                    <a:pt x="161" y="202"/>
                  </a:cubicBezTo>
                  <a:cubicBezTo>
                    <a:pt x="190" y="209"/>
                    <a:pt x="220" y="218"/>
                    <a:pt x="250" y="219"/>
                  </a:cubicBezTo>
                  <a:cubicBezTo>
                    <a:pt x="258" y="219"/>
                    <a:pt x="266" y="219"/>
                    <a:pt x="274" y="217"/>
                  </a:cubicBezTo>
                  <a:cubicBezTo>
                    <a:pt x="282" y="215"/>
                    <a:pt x="289" y="212"/>
                    <a:pt x="296" y="207"/>
                  </a:cubicBezTo>
                  <a:cubicBezTo>
                    <a:pt x="305" y="200"/>
                    <a:pt x="311" y="188"/>
                    <a:pt x="313" y="177"/>
                  </a:cubicBezTo>
                  <a:cubicBezTo>
                    <a:pt x="315" y="165"/>
                    <a:pt x="314" y="153"/>
                    <a:pt x="310" y="141"/>
                  </a:cubicBezTo>
                  <a:cubicBezTo>
                    <a:pt x="304" y="119"/>
                    <a:pt x="289" y="99"/>
                    <a:pt x="277" y="79"/>
                  </a:cubicBezTo>
                  <a:cubicBezTo>
                    <a:pt x="270" y="67"/>
                    <a:pt x="264" y="55"/>
                    <a:pt x="256" y="43"/>
                  </a:cubicBezTo>
                  <a:cubicBezTo>
                    <a:pt x="248" y="32"/>
                    <a:pt x="239" y="21"/>
                    <a:pt x="228" y="14"/>
                  </a:cubicBezTo>
                  <a:cubicBezTo>
                    <a:pt x="212" y="4"/>
                    <a:pt x="192" y="0"/>
                    <a:pt x="174" y="2"/>
                  </a:cubicBezTo>
                  <a:cubicBezTo>
                    <a:pt x="155" y="4"/>
                    <a:pt x="137" y="11"/>
                    <a:pt x="120" y="20"/>
                  </a:cubicBezTo>
                  <a:cubicBezTo>
                    <a:pt x="96" y="32"/>
                    <a:pt x="74" y="48"/>
                    <a:pt x="62" y="72"/>
                  </a:cubicBezTo>
                  <a:cubicBezTo>
                    <a:pt x="57" y="80"/>
                    <a:pt x="54" y="88"/>
                    <a:pt x="50" y="97"/>
                  </a:cubicBezTo>
                  <a:cubicBezTo>
                    <a:pt x="46" y="105"/>
                    <a:pt x="42" y="113"/>
                    <a:pt x="35" y="120"/>
                  </a:cubicBezTo>
                  <a:cubicBezTo>
                    <a:pt x="28" y="127"/>
                    <a:pt x="19" y="132"/>
                    <a:pt x="12" y="139"/>
                  </a:cubicBezTo>
                  <a:cubicBezTo>
                    <a:pt x="8" y="143"/>
                    <a:pt x="5" y="147"/>
                    <a:pt x="3" y="152"/>
                  </a:cubicBezTo>
                  <a:cubicBezTo>
                    <a:pt x="1" y="157"/>
                    <a:pt x="0" y="162"/>
                    <a:pt x="2" y="167"/>
                  </a:cubicBezTo>
                  <a:cubicBezTo>
                    <a:pt x="3" y="170"/>
                    <a:pt x="5" y="173"/>
                    <a:pt x="8" y="175"/>
                  </a:cubicBezTo>
                  <a:cubicBezTo>
                    <a:pt x="11" y="178"/>
                    <a:pt x="14" y="179"/>
                    <a:pt x="17" y="181"/>
                  </a:cubicBezTo>
                  <a:cubicBezTo>
                    <a:pt x="24" y="183"/>
                    <a:pt x="31" y="183"/>
                    <a:pt x="38" y="184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8">
              <a:extLst>
                <a:ext uri="{FF2B5EF4-FFF2-40B4-BE49-F238E27FC236}">
                  <a16:creationId xmlns:a16="http://schemas.microsoft.com/office/drawing/2014/main" id="{DACE4592-DBC2-4AB1-B8B9-6BEFED936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13" y="5595938"/>
              <a:ext cx="858838" cy="633413"/>
            </a:xfrm>
            <a:custGeom>
              <a:avLst/>
              <a:gdLst>
                <a:gd name="T0" fmla="*/ 257 w 296"/>
                <a:gd name="T1" fmla="*/ 182 h 219"/>
                <a:gd name="T2" fmla="*/ 202 w 296"/>
                <a:gd name="T3" fmla="*/ 190 h 219"/>
                <a:gd name="T4" fmla="*/ 151 w 296"/>
                <a:gd name="T5" fmla="*/ 202 h 219"/>
                <a:gd name="T6" fmla="*/ 64 w 296"/>
                <a:gd name="T7" fmla="*/ 219 h 219"/>
                <a:gd name="T8" fmla="*/ 41 w 296"/>
                <a:gd name="T9" fmla="*/ 217 h 219"/>
                <a:gd name="T10" fmla="*/ 20 w 296"/>
                <a:gd name="T11" fmla="*/ 207 h 219"/>
                <a:gd name="T12" fmla="*/ 3 w 296"/>
                <a:gd name="T13" fmla="*/ 177 h 219"/>
                <a:gd name="T14" fmla="*/ 5 w 296"/>
                <a:gd name="T15" fmla="*/ 142 h 219"/>
                <a:gd name="T16" fmla="*/ 38 w 296"/>
                <a:gd name="T17" fmla="*/ 79 h 219"/>
                <a:gd name="T18" fmla="*/ 58 w 296"/>
                <a:gd name="T19" fmla="*/ 43 h 219"/>
                <a:gd name="T20" fmla="*/ 86 w 296"/>
                <a:gd name="T21" fmla="*/ 14 h 219"/>
                <a:gd name="T22" fmla="*/ 139 w 296"/>
                <a:gd name="T23" fmla="*/ 2 h 219"/>
                <a:gd name="T24" fmla="*/ 191 w 296"/>
                <a:gd name="T25" fmla="*/ 20 h 219"/>
                <a:gd name="T26" fmla="*/ 248 w 296"/>
                <a:gd name="T27" fmla="*/ 72 h 219"/>
                <a:gd name="T28" fmla="*/ 273 w 296"/>
                <a:gd name="T29" fmla="*/ 120 h 219"/>
                <a:gd name="T30" fmla="*/ 291 w 296"/>
                <a:gd name="T31" fmla="*/ 143 h 219"/>
                <a:gd name="T32" fmla="*/ 296 w 296"/>
                <a:gd name="T33" fmla="*/ 157 h 219"/>
                <a:gd name="T34" fmla="*/ 292 w 296"/>
                <a:gd name="T35" fmla="*/ 171 h 219"/>
                <a:gd name="T36" fmla="*/ 285 w 296"/>
                <a:gd name="T37" fmla="*/ 178 h 219"/>
                <a:gd name="T38" fmla="*/ 276 w 296"/>
                <a:gd name="T39" fmla="*/ 181 h 219"/>
                <a:gd name="T40" fmla="*/ 257 w 296"/>
                <a:gd name="T41" fmla="*/ 18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6" h="219">
                  <a:moveTo>
                    <a:pt x="257" y="182"/>
                  </a:moveTo>
                  <a:cubicBezTo>
                    <a:pt x="238" y="183"/>
                    <a:pt x="220" y="186"/>
                    <a:pt x="202" y="190"/>
                  </a:cubicBezTo>
                  <a:cubicBezTo>
                    <a:pt x="185" y="193"/>
                    <a:pt x="168" y="197"/>
                    <a:pt x="151" y="202"/>
                  </a:cubicBezTo>
                  <a:cubicBezTo>
                    <a:pt x="122" y="209"/>
                    <a:pt x="94" y="218"/>
                    <a:pt x="64" y="219"/>
                  </a:cubicBezTo>
                  <a:cubicBezTo>
                    <a:pt x="56" y="219"/>
                    <a:pt x="49" y="219"/>
                    <a:pt x="41" y="217"/>
                  </a:cubicBezTo>
                  <a:cubicBezTo>
                    <a:pt x="33" y="215"/>
                    <a:pt x="26" y="212"/>
                    <a:pt x="20" y="207"/>
                  </a:cubicBezTo>
                  <a:cubicBezTo>
                    <a:pt x="11" y="200"/>
                    <a:pt x="5" y="188"/>
                    <a:pt x="3" y="177"/>
                  </a:cubicBezTo>
                  <a:cubicBezTo>
                    <a:pt x="0" y="165"/>
                    <a:pt x="2" y="153"/>
                    <a:pt x="5" y="142"/>
                  </a:cubicBezTo>
                  <a:cubicBezTo>
                    <a:pt x="12" y="119"/>
                    <a:pt x="26" y="99"/>
                    <a:pt x="38" y="79"/>
                  </a:cubicBezTo>
                  <a:cubicBezTo>
                    <a:pt x="45" y="67"/>
                    <a:pt x="51" y="55"/>
                    <a:pt x="58" y="43"/>
                  </a:cubicBezTo>
                  <a:cubicBezTo>
                    <a:pt x="66" y="32"/>
                    <a:pt x="75" y="21"/>
                    <a:pt x="86" y="14"/>
                  </a:cubicBezTo>
                  <a:cubicBezTo>
                    <a:pt x="101" y="4"/>
                    <a:pt x="121" y="0"/>
                    <a:pt x="139" y="2"/>
                  </a:cubicBezTo>
                  <a:cubicBezTo>
                    <a:pt x="157" y="4"/>
                    <a:pt x="175" y="11"/>
                    <a:pt x="191" y="20"/>
                  </a:cubicBezTo>
                  <a:cubicBezTo>
                    <a:pt x="214" y="32"/>
                    <a:pt x="235" y="49"/>
                    <a:pt x="248" y="72"/>
                  </a:cubicBezTo>
                  <a:cubicBezTo>
                    <a:pt x="257" y="87"/>
                    <a:pt x="262" y="105"/>
                    <a:pt x="273" y="120"/>
                  </a:cubicBezTo>
                  <a:cubicBezTo>
                    <a:pt x="279" y="128"/>
                    <a:pt x="286" y="135"/>
                    <a:pt x="291" y="143"/>
                  </a:cubicBezTo>
                  <a:cubicBezTo>
                    <a:pt x="294" y="148"/>
                    <a:pt x="295" y="152"/>
                    <a:pt x="296" y="157"/>
                  </a:cubicBezTo>
                  <a:cubicBezTo>
                    <a:pt x="296" y="162"/>
                    <a:pt x="295" y="167"/>
                    <a:pt x="292" y="171"/>
                  </a:cubicBezTo>
                  <a:cubicBezTo>
                    <a:pt x="291" y="174"/>
                    <a:pt x="288" y="176"/>
                    <a:pt x="285" y="178"/>
                  </a:cubicBezTo>
                  <a:cubicBezTo>
                    <a:pt x="282" y="179"/>
                    <a:pt x="279" y="180"/>
                    <a:pt x="276" y="181"/>
                  </a:cubicBezTo>
                  <a:cubicBezTo>
                    <a:pt x="270" y="182"/>
                    <a:pt x="263" y="182"/>
                    <a:pt x="257" y="18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9">
              <a:extLst>
                <a:ext uri="{FF2B5EF4-FFF2-40B4-BE49-F238E27FC236}">
                  <a16:creationId xmlns:a16="http://schemas.microsoft.com/office/drawing/2014/main" id="{3ACEEF17-624D-4AD1-83A1-5D645E4E3F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0375" y="3824288"/>
              <a:ext cx="1471613" cy="2189163"/>
            </a:xfrm>
            <a:custGeom>
              <a:avLst/>
              <a:gdLst>
                <a:gd name="T0" fmla="*/ 156 w 508"/>
                <a:gd name="T1" fmla="*/ 19 h 756"/>
                <a:gd name="T2" fmla="*/ 147 w 508"/>
                <a:gd name="T3" fmla="*/ 37 h 756"/>
                <a:gd name="T4" fmla="*/ 145 w 508"/>
                <a:gd name="T5" fmla="*/ 57 h 756"/>
                <a:gd name="T6" fmla="*/ 142 w 508"/>
                <a:gd name="T7" fmla="*/ 97 h 756"/>
                <a:gd name="T8" fmla="*/ 121 w 508"/>
                <a:gd name="T9" fmla="*/ 134 h 756"/>
                <a:gd name="T10" fmla="*/ 85 w 508"/>
                <a:gd name="T11" fmla="*/ 199 h 756"/>
                <a:gd name="T12" fmla="*/ 81 w 508"/>
                <a:gd name="T13" fmla="*/ 244 h 756"/>
                <a:gd name="T14" fmla="*/ 39 w 508"/>
                <a:gd name="T15" fmla="*/ 319 h 756"/>
                <a:gd name="T16" fmla="*/ 5 w 508"/>
                <a:gd name="T17" fmla="*/ 444 h 756"/>
                <a:gd name="T18" fmla="*/ 28 w 508"/>
                <a:gd name="T19" fmla="*/ 601 h 756"/>
                <a:gd name="T20" fmla="*/ 94 w 508"/>
                <a:gd name="T21" fmla="*/ 694 h 756"/>
                <a:gd name="T22" fmla="*/ 143 w 508"/>
                <a:gd name="T23" fmla="*/ 726 h 756"/>
                <a:gd name="T24" fmla="*/ 339 w 508"/>
                <a:gd name="T25" fmla="*/ 724 h 756"/>
                <a:gd name="T26" fmla="*/ 422 w 508"/>
                <a:gd name="T27" fmla="*/ 658 h 756"/>
                <a:gd name="T28" fmla="*/ 464 w 508"/>
                <a:gd name="T29" fmla="*/ 611 h 756"/>
                <a:gd name="T30" fmla="*/ 500 w 508"/>
                <a:gd name="T31" fmla="*/ 494 h 756"/>
                <a:gd name="T32" fmla="*/ 477 w 508"/>
                <a:gd name="T33" fmla="*/ 282 h 756"/>
                <a:gd name="T34" fmla="*/ 435 w 508"/>
                <a:gd name="T35" fmla="*/ 222 h 756"/>
                <a:gd name="T36" fmla="*/ 408 w 508"/>
                <a:gd name="T37" fmla="*/ 132 h 756"/>
                <a:gd name="T38" fmla="*/ 378 w 508"/>
                <a:gd name="T39" fmla="*/ 70 h 756"/>
                <a:gd name="T40" fmla="*/ 367 w 508"/>
                <a:gd name="T41" fmla="*/ 45 h 756"/>
                <a:gd name="T42" fmla="*/ 352 w 508"/>
                <a:gd name="T43" fmla="*/ 22 h 756"/>
                <a:gd name="T44" fmla="*/ 327 w 508"/>
                <a:gd name="T45" fmla="*/ 7 h 756"/>
                <a:gd name="T46" fmla="*/ 299 w 508"/>
                <a:gd name="T47" fmla="*/ 3 h 756"/>
                <a:gd name="T48" fmla="*/ 242 w 508"/>
                <a:gd name="T49" fmla="*/ 3 h 756"/>
                <a:gd name="T50" fmla="*/ 196 w 508"/>
                <a:gd name="T51" fmla="*/ 1 h 756"/>
                <a:gd name="T52" fmla="*/ 174 w 508"/>
                <a:gd name="T53" fmla="*/ 6 h 756"/>
                <a:gd name="T54" fmla="*/ 156 w 508"/>
                <a:gd name="T55" fmla="*/ 19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08" h="756">
                  <a:moveTo>
                    <a:pt x="156" y="19"/>
                  </a:moveTo>
                  <a:cubicBezTo>
                    <a:pt x="152" y="24"/>
                    <a:pt x="149" y="30"/>
                    <a:pt x="147" y="37"/>
                  </a:cubicBezTo>
                  <a:cubicBezTo>
                    <a:pt x="146" y="43"/>
                    <a:pt x="145" y="50"/>
                    <a:pt x="145" y="57"/>
                  </a:cubicBezTo>
                  <a:cubicBezTo>
                    <a:pt x="144" y="70"/>
                    <a:pt x="145" y="84"/>
                    <a:pt x="142" y="97"/>
                  </a:cubicBezTo>
                  <a:cubicBezTo>
                    <a:pt x="138" y="111"/>
                    <a:pt x="129" y="123"/>
                    <a:pt x="121" y="134"/>
                  </a:cubicBezTo>
                  <a:cubicBezTo>
                    <a:pt x="106" y="155"/>
                    <a:pt x="92" y="175"/>
                    <a:pt x="85" y="199"/>
                  </a:cubicBezTo>
                  <a:cubicBezTo>
                    <a:pt x="80" y="214"/>
                    <a:pt x="79" y="229"/>
                    <a:pt x="81" y="244"/>
                  </a:cubicBezTo>
                  <a:cubicBezTo>
                    <a:pt x="64" y="268"/>
                    <a:pt x="50" y="293"/>
                    <a:pt x="39" y="319"/>
                  </a:cubicBezTo>
                  <a:cubicBezTo>
                    <a:pt x="21" y="359"/>
                    <a:pt x="9" y="401"/>
                    <a:pt x="5" y="444"/>
                  </a:cubicBezTo>
                  <a:cubicBezTo>
                    <a:pt x="0" y="497"/>
                    <a:pt x="7" y="552"/>
                    <a:pt x="28" y="601"/>
                  </a:cubicBezTo>
                  <a:cubicBezTo>
                    <a:pt x="43" y="636"/>
                    <a:pt x="65" y="668"/>
                    <a:pt x="94" y="694"/>
                  </a:cubicBezTo>
                  <a:cubicBezTo>
                    <a:pt x="109" y="706"/>
                    <a:pt x="126" y="717"/>
                    <a:pt x="143" y="726"/>
                  </a:cubicBezTo>
                  <a:cubicBezTo>
                    <a:pt x="204" y="756"/>
                    <a:pt x="279" y="756"/>
                    <a:pt x="339" y="724"/>
                  </a:cubicBezTo>
                  <a:cubicBezTo>
                    <a:pt x="370" y="707"/>
                    <a:pt x="397" y="683"/>
                    <a:pt x="422" y="658"/>
                  </a:cubicBezTo>
                  <a:cubicBezTo>
                    <a:pt x="437" y="644"/>
                    <a:pt x="453" y="628"/>
                    <a:pt x="464" y="611"/>
                  </a:cubicBezTo>
                  <a:cubicBezTo>
                    <a:pt x="487" y="576"/>
                    <a:pt x="495" y="534"/>
                    <a:pt x="500" y="494"/>
                  </a:cubicBezTo>
                  <a:cubicBezTo>
                    <a:pt x="508" y="422"/>
                    <a:pt x="508" y="347"/>
                    <a:pt x="477" y="282"/>
                  </a:cubicBezTo>
                  <a:cubicBezTo>
                    <a:pt x="466" y="260"/>
                    <a:pt x="452" y="239"/>
                    <a:pt x="435" y="222"/>
                  </a:cubicBezTo>
                  <a:cubicBezTo>
                    <a:pt x="430" y="191"/>
                    <a:pt x="421" y="160"/>
                    <a:pt x="408" y="132"/>
                  </a:cubicBezTo>
                  <a:cubicBezTo>
                    <a:pt x="399" y="111"/>
                    <a:pt x="387" y="91"/>
                    <a:pt x="378" y="70"/>
                  </a:cubicBezTo>
                  <a:cubicBezTo>
                    <a:pt x="375" y="62"/>
                    <a:pt x="371" y="53"/>
                    <a:pt x="367" y="45"/>
                  </a:cubicBezTo>
                  <a:cubicBezTo>
                    <a:pt x="363" y="36"/>
                    <a:pt x="358" y="28"/>
                    <a:pt x="352" y="22"/>
                  </a:cubicBezTo>
                  <a:cubicBezTo>
                    <a:pt x="345" y="15"/>
                    <a:pt x="336" y="10"/>
                    <a:pt x="327" y="7"/>
                  </a:cubicBezTo>
                  <a:cubicBezTo>
                    <a:pt x="318" y="4"/>
                    <a:pt x="309" y="3"/>
                    <a:pt x="299" y="3"/>
                  </a:cubicBezTo>
                  <a:cubicBezTo>
                    <a:pt x="280" y="2"/>
                    <a:pt x="261" y="4"/>
                    <a:pt x="242" y="3"/>
                  </a:cubicBezTo>
                  <a:cubicBezTo>
                    <a:pt x="227" y="3"/>
                    <a:pt x="211" y="0"/>
                    <a:pt x="196" y="1"/>
                  </a:cubicBezTo>
                  <a:cubicBezTo>
                    <a:pt x="189" y="1"/>
                    <a:pt x="181" y="3"/>
                    <a:pt x="174" y="6"/>
                  </a:cubicBezTo>
                  <a:cubicBezTo>
                    <a:pt x="167" y="8"/>
                    <a:pt x="161" y="13"/>
                    <a:pt x="156" y="19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10">
              <a:extLst>
                <a:ext uri="{FF2B5EF4-FFF2-40B4-BE49-F238E27FC236}">
                  <a16:creationId xmlns:a16="http://schemas.microsoft.com/office/drawing/2014/main" id="{9789B130-518F-4318-922A-1E107039F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5213" y="5243513"/>
              <a:ext cx="1119188" cy="1087438"/>
            </a:xfrm>
            <a:custGeom>
              <a:avLst/>
              <a:gdLst>
                <a:gd name="T0" fmla="*/ 163 w 386"/>
                <a:gd name="T1" fmla="*/ 3 h 376"/>
                <a:gd name="T2" fmla="*/ 183 w 386"/>
                <a:gd name="T3" fmla="*/ 1 h 376"/>
                <a:gd name="T4" fmla="*/ 203 w 386"/>
                <a:gd name="T5" fmla="*/ 9 h 376"/>
                <a:gd name="T6" fmla="*/ 231 w 386"/>
                <a:gd name="T7" fmla="*/ 39 h 376"/>
                <a:gd name="T8" fmla="*/ 284 w 386"/>
                <a:gd name="T9" fmla="*/ 118 h 376"/>
                <a:gd name="T10" fmla="*/ 325 w 386"/>
                <a:gd name="T11" fmla="*/ 184 h 376"/>
                <a:gd name="T12" fmla="*/ 357 w 386"/>
                <a:gd name="T13" fmla="*/ 223 h 376"/>
                <a:gd name="T14" fmla="*/ 380 w 386"/>
                <a:gd name="T15" fmla="*/ 267 h 376"/>
                <a:gd name="T16" fmla="*/ 374 w 386"/>
                <a:gd name="T17" fmla="*/ 331 h 376"/>
                <a:gd name="T18" fmla="*/ 342 w 386"/>
                <a:gd name="T19" fmla="*/ 364 h 376"/>
                <a:gd name="T20" fmla="*/ 298 w 386"/>
                <a:gd name="T21" fmla="*/ 376 h 376"/>
                <a:gd name="T22" fmla="*/ 228 w 386"/>
                <a:gd name="T23" fmla="*/ 353 h 376"/>
                <a:gd name="T24" fmla="*/ 83 w 386"/>
                <a:gd name="T25" fmla="*/ 315 h 376"/>
                <a:gd name="T26" fmla="*/ 39 w 386"/>
                <a:gd name="T27" fmla="*/ 301 h 376"/>
                <a:gd name="T28" fmla="*/ 19 w 386"/>
                <a:gd name="T29" fmla="*/ 295 h 376"/>
                <a:gd name="T30" fmla="*/ 3 w 386"/>
                <a:gd name="T31" fmla="*/ 282 h 376"/>
                <a:gd name="T32" fmla="*/ 0 w 386"/>
                <a:gd name="T33" fmla="*/ 267 h 376"/>
                <a:gd name="T34" fmla="*/ 3 w 386"/>
                <a:gd name="T35" fmla="*/ 252 h 376"/>
                <a:gd name="T36" fmla="*/ 16 w 386"/>
                <a:gd name="T37" fmla="*/ 223 h 376"/>
                <a:gd name="T38" fmla="*/ 23 w 386"/>
                <a:gd name="T39" fmla="*/ 173 h 376"/>
                <a:gd name="T40" fmla="*/ 18 w 386"/>
                <a:gd name="T41" fmla="*/ 122 h 376"/>
                <a:gd name="T42" fmla="*/ 19 w 386"/>
                <a:gd name="T43" fmla="*/ 99 h 376"/>
                <a:gd name="T44" fmla="*/ 29 w 386"/>
                <a:gd name="T45" fmla="*/ 79 h 376"/>
                <a:gd name="T46" fmla="*/ 48 w 386"/>
                <a:gd name="T47" fmla="*/ 70 h 376"/>
                <a:gd name="T48" fmla="*/ 69 w 386"/>
                <a:gd name="T49" fmla="*/ 68 h 376"/>
                <a:gd name="T50" fmla="*/ 91 w 386"/>
                <a:gd name="T51" fmla="*/ 68 h 376"/>
                <a:gd name="T52" fmla="*/ 111 w 386"/>
                <a:gd name="T53" fmla="*/ 63 h 376"/>
                <a:gd name="T54" fmla="*/ 126 w 386"/>
                <a:gd name="T55" fmla="*/ 49 h 376"/>
                <a:gd name="T56" fmla="*/ 136 w 386"/>
                <a:gd name="T57" fmla="*/ 32 h 376"/>
                <a:gd name="T58" fmla="*/ 147 w 386"/>
                <a:gd name="T59" fmla="*/ 15 h 376"/>
                <a:gd name="T60" fmla="*/ 163 w 386"/>
                <a:gd name="T61" fmla="*/ 3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6" h="376">
                  <a:moveTo>
                    <a:pt x="163" y="3"/>
                  </a:moveTo>
                  <a:cubicBezTo>
                    <a:pt x="169" y="0"/>
                    <a:pt x="177" y="0"/>
                    <a:pt x="183" y="1"/>
                  </a:cubicBezTo>
                  <a:cubicBezTo>
                    <a:pt x="190" y="2"/>
                    <a:pt x="197" y="5"/>
                    <a:pt x="203" y="9"/>
                  </a:cubicBezTo>
                  <a:cubicBezTo>
                    <a:pt x="214" y="17"/>
                    <a:pt x="223" y="28"/>
                    <a:pt x="231" y="39"/>
                  </a:cubicBezTo>
                  <a:cubicBezTo>
                    <a:pt x="250" y="65"/>
                    <a:pt x="268" y="91"/>
                    <a:pt x="284" y="118"/>
                  </a:cubicBezTo>
                  <a:cubicBezTo>
                    <a:pt x="298" y="140"/>
                    <a:pt x="310" y="163"/>
                    <a:pt x="325" y="184"/>
                  </a:cubicBezTo>
                  <a:cubicBezTo>
                    <a:pt x="335" y="197"/>
                    <a:pt x="347" y="210"/>
                    <a:pt x="357" y="223"/>
                  </a:cubicBezTo>
                  <a:cubicBezTo>
                    <a:pt x="367" y="236"/>
                    <a:pt x="376" y="251"/>
                    <a:pt x="380" y="267"/>
                  </a:cubicBezTo>
                  <a:cubicBezTo>
                    <a:pt x="386" y="288"/>
                    <a:pt x="384" y="312"/>
                    <a:pt x="374" y="331"/>
                  </a:cubicBezTo>
                  <a:cubicBezTo>
                    <a:pt x="366" y="345"/>
                    <a:pt x="355" y="356"/>
                    <a:pt x="342" y="364"/>
                  </a:cubicBezTo>
                  <a:cubicBezTo>
                    <a:pt x="329" y="372"/>
                    <a:pt x="313" y="376"/>
                    <a:pt x="298" y="376"/>
                  </a:cubicBezTo>
                  <a:cubicBezTo>
                    <a:pt x="273" y="375"/>
                    <a:pt x="251" y="362"/>
                    <a:pt x="228" y="353"/>
                  </a:cubicBezTo>
                  <a:cubicBezTo>
                    <a:pt x="181" y="335"/>
                    <a:pt x="131" y="329"/>
                    <a:pt x="83" y="315"/>
                  </a:cubicBezTo>
                  <a:cubicBezTo>
                    <a:pt x="68" y="311"/>
                    <a:pt x="53" y="305"/>
                    <a:pt x="39" y="301"/>
                  </a:cubicBezTo>
                  <a:cubicBezTo>
                    <a:pt x="32" y="300"/>
                    <a:pt x="25" y="298"/>
                    <a:pt x="19" y="295"/>
                  </a:cubicBezTo>
                  <a:cubicBezTo>
                    <a:pt x="13" y="292"/>
                    <a:pt x="7" y="288"/>
                    <a:pt x="3" y="282"/>
                  </a:cubicBezTo>
                  <a:cubicBezTo>
                    <a:pt x="1" y="278"/>
                    <a:pt x="0" y="272"/>
                    <a:pt x="0" y="267"/>
                  </a:cubicBezTo>
                  <a:cubicBezTo>
                    <a:pt x="0" y="262"/>
                    <a:pt x="1" y="257"/>
                    <a:pt x="3" y="252"/>
                  </a:cubicBezTo>
                  <a:cubicBezTo>
                    <a:pt x="6" y="242"/>
                    <a:pt x="12" y="233"/>
                    <a:pt x="16" y="223"/>
                  </a:cubicBezTo>
                  <a:cubicBezTo>
                    <a:pt x="23" y="208"/>
                    <a:pt x="24" y="190"/>
                    <a:pt x="23" y="173"/>
                  </a:cubicBezTo>
                  <a:cubicBezTo>
                    <a:pt x="22" y="156"/>
                    <a:pt x="19" y="139"/>
                    <a:pt x="18" y="122"/>
                  </a:cubicBezTo>
                  <a:cubicBezTo>
                    <a:pt x="17" y="114"/>
                    <a:pt x="17" y="106"/>
                    <a:pt x="19" y="99"/>
                  </a:cubicBezTo>
                  <a:cubicBezTo>
                    <a:pt x="20" y="91"/>
                    <a:pt x="24" y="84"/>
                    <a:pt x="29" y="79"/>
                  </a:cubicBezTo>
                  <a:cubicBezTo>
                    <a:pt x="34" y="74"/>
                    <a:pt x="41" y="71"/>
                    <a:pt x="48" y="70"/>
                  </a:cubicBezTo>
                  <a:cubicBezTo>
                    <a:pt x="55" y="68"/>
                    <a:pt x="62" y="68"/>
                    <a:pt x="69" y="68"/>
                  </a:cubicBezTo>
                  <a:cubicBezTo>
                    <a:pt x="76" y="68"/>
                    <a:pt x="83" y="69"/>
                    <a:pt x="91" y="68"/>
                  </a:cubicBezTo>
                  <a:cubicBezTo>
                    <a:pt x="98" y="68"/>
                    <a:pt x="105" y="66"/>
                    <a:pt x="111" y="63"/>
                  </a:cubicBezTo>
                  <a:cubicBezTo>
                    <a:pt x="117" y="59"/>
                    <a:pt x="122" y="54"/>
                    <a:pt x="126" y="49"/>
                  </a:cubicBezTo>
                  <a:cubicBezTo>
                    <a:pt x="130" y="44"/>
                    <a:pt x="133" y="38"/>
                    <a:pt x="136" y="32"/>
                  </a:cubicBezTo>
                  <a:cubicBezTo>
                    <a:pt x="139" y="26"/>
                    <a:pt x="143" y="20"/>
                    <a:pt x="147" y="15"/>
                  </a:cubicBezTo>
                  <a:cubicBezTo>
                    <a:pt x="152" y="10"/>
                    <a:pt x="157" y="5"/>
                    <a:pt x="163" y="3"/>
                  </a:cubicBezTo>
                  <a:close/>
                </a:path>
              </a:pathLst>
            </a:custGeom>
            <a:solidFill>
              <a:srgbClr val="020204"/>
            </a:solidFill>
            <a:ln w="15875" cap="rnd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11">
              <a:extLst>
                <a:ext uri="{FF2B5EF4-FFF2-40B4-BE49-F238E27FC236}">
                  <a16:creationId xmlns:a16="http://schemas.microsoft.com/office/drawing/2014/main" id="{35EFD89D-0C27-4D35-9590-680F74B5E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5925" y="5303838"/>
              <a:ext cx="1011238" cy="1036638"/>
            </a:xfrm>
            <a:custGeom>
              <a:avLst/>
              <a:gdLst>
                <a:gd name="T0" fmla="*/ 347 w 349"/>
                <a:gd name="T1" fmla="*/ 184 h 358"/>
                <a:gd name="T2" fmla="*/ 336 w 349"/>
                <a:gd name="T3" fmla="*/ 203 h 358"/>
                <a:gd name="T4" fmla="*/ 296 w 349"/>
                <a:gd name="T5" fmla="*/ 231 h 358"/>
                <a:gd name="T6" fmla="*/ 222 w 349"/>
                <a:gd name="T7" fmla="*/ 270 h 358"/>
                <a:gd name="T8" fmla="*/ 178 w 349"/>
                <a:gd name="T9" fmla="*/ 305 h 358"/>
                <a:gd name="T10" fmla="*/ 143 w 349"/>
                <a:gd name="T11" fmla="*/ 336 h 358"/>
                <a:gd name="T12" fmla="*/ 98 w 349"/>
                <a:gd name="T13" fmla="*/ 355 h 358"/>
                <a:gd name="T14" fmla="*/ 41 w 349"/>
                <a:gd name="T15" fmla="*/ 346 h 358"/>
                <a:gd name="T16" fmla="*/ 9 w 349"/>
                <a:gd name="T17" fmla="*/ 322 h 358"/>
                <a:gd name="T18" fmla="*/ 0 w 349"/>
                <a:gd name="T19" fmla="*/ 282 h 358"/>
                <a:gd name="T20" fmla="*/ 8 w 349"/>
                <a:gd name="T21" fmla="*/ 210 h 358"/>
                <a:gd name="T22" fmla="*/ 18 w 349"/>
                <a:gd name="T23" fmla="*/ 150 h 358"/>
                <a:gd name="T24" fmla="*/ 19 w 349"/>
                <a:gd name="T25" fmla="*/ 41 h 358"/>
                <a:gd name="T26" fmla="*/ 19 w 349"/>
                <a:gd name="T27" fmla="*/ 23 h 358"/>
                <a:gd name="T28" fmla="*/ 27 w 349"/>
                <a:gd name="T29" fmla="*/ 6 h 358"/>
                <a:gd name="T30" fmla="*/ 43 w 349"/>
                <a:gd name="T31" fmla="*/ 1 h 358"/>
                <a:gd name="T32" fmla="*/ 60 w 349"/>
                <a:gd name="T33" fmla="*/ 2 h 358"/>
                <a:gd name="T34" fmla="*/ 100 w 349"/>
                <a:gd name="T35" fmla="*/ 9 h 358"/>
                <a:gd name="T36" fmla="*/ 124 w 349"/>
                <a:gd name="T37" fmla="*/ 16 h 358"/>
                <a:gd name="T38" fmla="*/ 166 w 349"/>
                <a:gd name="T39" fmla="*/ 20 h 358"/>
                <a:gd name="T40" fmla="*/ 211 w 349"/>
                <a:gd name="T41" fmla="*/ 13 h 358"/>
                <a:gd name="T42" fmla="*/ 230 w 349"/>
                <a:gd name="T43" fmla="*/ 16 h 358"/>
                <a:gd name="T44" fmla="*/ 246 w 349"/>
                <a:gd name="T45" fmla="*/ 25 h 358"/>
                <a:gd name="T46" fmla="*/ 254 w 349"/>
                <a:gd name="T47" fmla="*/ 38 h 358"/>
                <a:gd name="T48" fmla="*/ 259 w 349"/>
                <a:gd name="T49" fmla="*/ 58 h 358"/>
                <a:gd name="T50" fmla="*/ 260 w 349"/>
                <a:gd name="T51" fmla="*/ 77 h 358"/>
                <a:gd name="T52" fmla="*/ 275 w 349"/>
                <a:gd name="T53" fmla="*/ 105 h 358"/>
                <a:gd name="T54" fmla="*/ 298 w 349"/>
                <a:gd name="T55" fmla="*/ 127 h 358"/>
                <a:gd name="T56" fmla="*/ 322 w 349"/>
                <a:gd name="T57" fmla="*/ 146 h 358"/>
                <a:gd name="T58" fmla="*/ 334 w 349"/>
                <a:gd name="T59" fmla="*/ 154 h 358"/>
                <a:gd name="T60" fmla="*/ 344 w 349"/>
                <a:gd name="T61" fmla="*/ 165 h 358"/>
                <a:gd name="T62" fmla="*/ 347 w 349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9" h="358">
                  <a:moveTo>
                    <a:pt x="347" y="184"/>
                  </a:moveTo>
                  <a:cubicBezTo>
                    <a:pt x="344" y="191"/>
                    <a:pt x="341" y="197"/>
                    <a:pt x="336" y="203"/>
                  </a:cubicBezTo>
                  <a:cubicBezTo>
                    <a:pt x="325" y="216"/>
                    <a:pt x="311" y="224"/>
                    <a:pt x="296" y="231"/>
                  </a:cubicBezTo>
                  <a:cubicBezTo>
                    <a:pt x="271" y="244"/>
                    <a:pt x="245" y="255"/>
                    <a:pt x="222" y="270"/>
                  </a:cubicBezTo>
                  <a:cubicBezTo>
                    <a:pt x="206" y="280"/>
                    <a:pt x="192" y="292"/>
                    <a:pt x="178" y="305"/>
                  </a:cubicBezTo>
                  <a:cubicBezTo>
                    <a:pt x="166" y="316"/>
                    <a:pt x="155" y="327"/>
                    <a:pt x="143" y="336"/>
                  </a:cubicBezTo>
                  <a:cubicBezTo>
                    <a:pt x="129" y="346"/>
                    <a:pt x="114" y="353"/>
                    <a:pt x="98" y="355"/>
                  </a:cubicBezTo>
                  <a:cubicBezTo>
                    <a:pt x="79" y="358"/>
                    <a:pt x="59" y="354"/>
                    <a:pt x="41" y="346"/>
                  </a:cubicBezTo>
                  <a:cubicBezTo>
                    <a:pt x="28" y="341"/>
                    <a:pt x="16" y="333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1"/>
                  </a:cubicBezTo>
                  <a:cubicBezTo>
                    <a:pt x="18" y="35"/>
                    <a:pt x="18" y="29"/>
                    <a:pt x="19" y="23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3"/>
                    <a:pt x="37" y="1"/>
                    <a:pt x="43" y="1"/>
                  </a:cubicBezTo>
                  <a:cubicBezTo>
                    <a:pt x="49" y="0"/>
                    <a:pt x="54" y="1"/>
                    <a:pt x="60" y="2"/>
                  </a:cubicBezTo>
                  <a:cubicBezTo>
                    <a:pt x="73" y="4"/>
                    <a:pt x="87" y="6"/>
                    <a:pt x="100" y="9"/>
                  </a:cubicBezTo>
                  <a:cubicBezTo>
                    <a:pt x="108" y="11"/>
                    <a:pt x="116" y="14"/>
                    <a:pt x="124" y="16"/>
                  </a:cubicBezTo>
                  <a:cubicBezTo>
                    <a:pt x="138" y="20"/>
                    <a:pt x="152" y="22"/>
                    <a:pt x="166" y="20"/>
                  </a:cubicBezTo>
                  <a:cubicBezTo>
                    <a:pt x="181" y="18"/>
                    <a:pt x="196" y="13"/>
                    <a:pt x="211" y="13"/>
                  </a:cubicBezTo>
                  <a:cubicBezTo>
                    <a:pt x="218" y="13"/>
                    <a:pt x="224" y="14"/>
                    <a:pt x="230" y="16"/>
                  </a:cubicBezTo>
                  <a:cubicBezTo>
                    <a:pt x="236" y="18"/>
                    <a:pt x="242" y="21"/>
                    <a:pt x="246" y="25"/>
                  </a:cubicBezTo>
                  <a:cubicBezTo>
                    <a:pt x="250" y="29"/>
                    <a:pt x="252" y="33"/>
                    <a:pt x="254" y="38"/>
                  </a:cubicBezTo>
                  <a:cubicBezTo>
                    <a:pt x="257" y="44"/>
                    <a:pt x="258" y="51"/>
                    <a:pt x="259" y="58"/>
                  </a:cubicBezTo>
                  <a:cubicBezTo>
                    <a:pt x="259" y="65"/>
                    <a:pt x="259" y="71"/>
                    <a:pt x="260" y="77"/>
                  </a:cubicBezTo>
                  <a:cubicBezTo>
                    <a:pt x="262" y="88"/>
                    <a:pt x="268" y="97"/>
                    <a:pt x="275" y="105"/>
                  </a:cubicBezTo>
                  <a:cubicBezTo>
                    <a:pt x="281" y="113"/>
                    <a:pt x="289" y="120"/>
                    <a:pt x="298" y="127"/>
                  </a:cubicBezTo>
                  <a:cubicBezTo>
                    <a:pt x="306" y="133"/>
                    <a:pt x="314" y="140"/>
                    <a:pt x="322" y="146"/>
                  </a:cubicBezTo>
                  <a:cubicBezTo>
                    <a:pt x="326" y="149"/>
                    <a:pt x="331" y="151"/>
                    <a:pt x="334" y="154"/>
                  </a:cubicBezTo>
                  <a:cubicBezTo>
                    <a:pt x="338" y="157"/>
                    <a:pt x="342" y="161"/>
                    <a:pt x="344" y="165"/>
                  </a:cubicBezTo>
                  <a:cubicBezTo>
                    <a:pt x="348" y="171"/>
                    <a:pt x="349" y="178"/>
                    <a:pt x="347" y="184"/>
                  </a:cubicBezTo>
                  <a:close/>
                </a:path>
              </a:pathLst>
            </a:custGeom>
            <a:solidFill>
              <a:srgbClr val="0078D4"/>
            </a:solidFill>
            <a:ln w="15875" cap="rnd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12">
              <a:extLst>
                <a:ext uri="{FF2B5EF4-FFF2-40B4-BE49-F238E27FC236}">
                  <a16:creationId xmlns:a16="http://schemas.microsoft.com/office/drawing/2014/main" id="{9D556606-7113-49A4-8E3D-E3D5F4842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088" y="3398838"/>
              <a:ext cx="247650" cy="387350"/>
            </a:xfrm>
            <a:custGeom>
              <a:avLst/>
              <a:gdLst>
                <a:gd name="T0" fmla="*/ 35 w 85"/>
                <a:gd name="T1" fmla="*/ 0 h 134"/>
                <a:gd name="T2" fmla="*/ 16 w 85"/>
                <a:gd name="T3" fmla="*/ 9 h 134"/>
                <a:gd name="T4" fmla="*/ 5 w 85"/>
                <a:gd name="T5" fmla="*/ 27 h 134"/>
                <a:gd name="T6" fmla="*/ 2 w 85"/>
                <a:gd name="T7" fmla="*/ 69 h 134"/>
                <a:gd name="T8" fmla="*/ 9 w 85"/>
                <a:gd name="T9" fmla="*/ 107 h 134"/>
                <a:gd name="T10" fmla="*/ 19 w 85"/>
                <a:gd name="T11" fmla="*/ 123 h 134"/>
                <a:gd name="T12" fmla="*/ 36 w 85"/>
                <a:gd name="T13" fmla="*/ 133 h 134"/>
                <a:gd name="T14" fmla="*/ 54 w 85"/>
                <a:gd name="T15" fmla="*/ 132 h 134"/>
                <a:gd name="T16" fmla="*/ 69 w 85"/>
                <a:gd name="T17" fmla="*/ 123 h 134"/>
                <a:gd name="T18" fmla="*/ 82 w 85"/>
                <a:gd name="T19" fmla="*/ 100 h 134"/>
                <a:gd name="T20" fmla="*/ 85 w 85"/>
                <a:gd name="T21" fmla="*/ 74 h 134"/>
                <a:gd name="T22" fmla="*/ 80 w 85"/>
                <a:gd name="T23" fmla="*/ 41 h 134"/>
                <a:gd name="T24" fmla="*/ 63 w 85"/>
                <a:gd name="T25" fmla="*/ 13 h 134"/>
                <a:gd name="T26" fmla="*/ 50 w 85"/>
                <a:gd name="T27" fmla="*/ 3 h 134"/>
                <a:gd name="T28" fmla="*/ 35 w 85"/>
                <a:gd name="T2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" h="134">
                  <a:moveTo>
                    <a:pt x="35" y="0"/>
                  </a:moveTo>
                  <a:cubicBezTo>
                    <a:pt x="28" y="0"/>
                    <a:pt x="21" y="4"/>
                    <a:pt x="16" y="9"/>
                  </a:cubicBezTo>
                  <a:cubicBezTo>
                    <a:pt x="11" y="13"/>
                    <a:pt x="7" y="20"/>
                    <a:pt x="5" y="27"/>
                  </a:cubicBezTo>
                  <a:cubicBezTo>
                    <a:pt x="0" y="40"/>
                    <a:pt x="1" y="55"/>
                    <a:pt x="2" y="69"/>
                  </a:cubicBezTo>
                  <a:cubicBezTo>
                    <a:pt x="3" y="82"/>
                    <a:pt x="4" y="95"/>
                    <a:pt x="9" y="107"/>
                  </a:cubicBezTo>
                  <a:cubicBezTo>
                    <a:pt x="11" y="113"/>
                    <a:pt x="15" y="119"/>
                    <a:pt x="19" y="123"/>
                  </a:cubicBezTo>
                  <a:cubicBezTo>
                    <a:pt x="24" y="128"/>
                    <a:pt x="29" y="131"/>
                    <a:pt x="36" y="133"/>
                  </a:cubicBezTo>
                  <a:cubicBezTo>
                    <a:pt x="42" y="134"/>
                    <a:pt x="48" y="134"/>
                    <a:pt x="54" y="132"/>
                  </a:cubicBezTo>
                  <a:cubicBezTo>
                    <a:pt x="59" y="131"/>
                    <a:pt x="65" y="127"/>
                    <a:pt x="69" y="123"/>
                  </a:cubicBezTo>
                  <a:cubicBezTo>
                    <a:pt x="75" y="117"/>
                    <a:pt x="80" y="109"/>
                    <a:pt x="82" y="100"/>
                  </a:cubicBezTo>
                  <a:cubicBezTo>
                    <a:pt x="84" y="92"/>
                    <a:pt x="85" y="83"/>
                    <a:pt x="85" y="74"/>
                  </a:cubicBezTo>
                  <a:cubicBezTo>
                    <a:pt x="85" y="63"/>
                    <a:pt x="83" y="52"/>
                    <a:pt x="80" y="41"/>
                  </a:cubicBezTo>
                  <a:cubicBezTo>
                    <a:pt x="76" y="31"/>
                    <a:pt x="71" y="21"/>
                    <a:pt x="63" y="13"/>
                  </a:cubicBezTo>
                  <a:cubicBezTo>
                    <a:pt x="60" y="9"/>
                    <a:pt x="55" y="6"/>
                    <a:pt x="50" y="3"/>
                  </a:cubicBezTo>
                  <a:cubicBezTo>
                    <a:pt x="46" y="1"/>
                    <a:pt x="40" y="0"/>
                    <a:pt x="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13">
              <a:extLst>
                <a:ext uri="{FF2B5EF4-FFF2-40B4-BE49-F238E27FC236}">
                  <a16:creationId xmlns:a16="http://schemas.microsoft.com/office/drawing/2014/main" id="{7A9E6431-4D89-46CC-AF90-DB21368B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913" y="3371850"/>
              <a:ext cx="334963" cy="411163"/>
            </a:xfrm>
            <a:custGeom>
              <a:avLst/>
              <a:gdLst>
                <a:gd name="T0" fmla="*/ 31 w 116"/>
                <a:gd name="T1" fmla="*/ 9 h 142"/>
                <a:gd name="T2" fmla="*/ 6 w 116"/>
                <a:gd name="T3" fmla="*/ 40 h 142"/>
                <a:gd name="T4" fmla="*/ 8 w 116"/>
                <a:gd name="T5" fmla="*/ 90 h 142"/>
                <a:gd name="T6" fmla="*/ 38 w 116"/>
                <a:gd name="T7" fmla="*/ 132 h 142"/>
                <a:gd name="T8" fmla="*/ 62 w 116"/>
                <a:gd name="T9" fmla="*/ 141 h 142"/>
                <a:gd name="T10" fmla="*/ 87 w 116"/>
                <a:gd name="T11" fmla="*/ 137 h 142"/>
                <a:gd name="T12" fmla="*/ 108 w 116"/>
                <a:gd name="T13" fmla="*/ 114 h 142"/>
                <a:gd name="T14" fmla="*/ 115 w 116"/>
                <a:gd name="T15" fmla="*/ 83 h 142"/>
                <a:gd name="T16" fmla="*/ 110 w 116"/>
                <a:gd name="T17" fmla="*/ 43 h 142"/>
                <a:gd name="T18" fmla="*/ 84 w 116"/>
                <a:gd name="T19" fmla="*/ 8 h 142"/>
                <a:gd name="T20" fmla="*/ 64 w 116"/>
                <a:gd name="T21" fmla="*/ 1 h 142"/>
                <a:gd name="T22" fmla="*/ 42 w 116"/>
                <a:gd name="T23" fmla="*/ 3 h 142"/>
                <a:gd name="T24" fmla="*/ 31 w 116"/>
                <a:gd name="T25" fmla="*/ 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42">
                  <a:moveTo>
                    <a:pt x="31" y="9"/>
                  </a:moveTo>
                  <a:cubicBezTo>
                    <a:pt x="20" y="17"/>
                    <a:pt x="11" y="27"/>
                    <a:pt x="6" y="40"/>
                  </a:cubicBezTo>
                  <a:cubicBezTo>
                    <a:pt x="0" y="56"/>
                    <a:pt x="2" y="74"/>
                    <a:pt x="8" y="90"/>
                  </a:cubicBezTo>
                  <a:cubicBezTo>
                    <a:pt x="14" y="106"/>
                    <a:pt x="23" y="122"/>
                    <a:pt x="38" y="132"/>
                  </a:cubicBezTo>
                  <a:cubicBezTo>
                    <a:pt x="45" y="137"/>
                    <a:pt x="53" y="140"/>
                    <a:pt x="62" y="141"/>
                  </a:cubicBezTo>
                  <a:cubicBezTo>
                    <a:pt x="70" y="142"/>
                    <a:pt x="79" y="141"/>
                    <a:pt x="87" y="137"/>
                  </a:cubicBezTo>
                  <a:cubicBezTo>
                    <a:pt x="96" y="132"/>
                    <a:pt x="104" y="124"/>
                    <a:pt x="108" y="114"/>
                  </a:cubicBezTo>
                  <a:cubicBezTo>
                    <a:pt x="113" y="104"/>
                    <a:pt x="114" y="94"/>
                    <a:pt x="115" y="83"/>
                  </a:cubicBezTo>
                  <a:cubicBezTo>
                    <a:pt x="116" y="69"/>
                    <a:pt x="114" y="56"/>
                    <a:pt x="110" y="43"/>
                  </a:cubicBezTo>
                  <a:cubicBezTo>
                    <a:pt x="105" y="29"/>
                    <a:pt x="96" y="16"/>
                    <a:pt x="84" y="8"/>
                  </a:cubicBezTo>
                  <a:cubicBezTo>
                    <a:pt x="78" y="4"/>
                    <a:pt x="71" y="2"/>
                    <a:pt x="64" y="1"/>
                  </a:cubicBezTo>
                  <a:cubicBezTo>
                    <a:pt x="56" y="0"/>
                    <a:pt x="49" y="0"/>
                    <a:pt x="42" y="3"/>
                  </a:cubicBezTo>
                  <a:cubicBezTo>
                    <a:pt x="38" y="5"/>
                    <a:pt x="34" y="7"/>
                    <a:pt x="3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14">
              <a:extLst>
                <a:ext uri="{FF2B5EF4-FFF2-40B4-BE49-F238E27FC236}">
                  <a16:creationId xmlns:a16="http://schemas.microsoft.com/office/drawing/2014/main" id="{048C53F8-7119-4972-8FF6-9841B4C18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3138" y="3554413"/>
              <a:ext cx="355600" cy="260350"/>
            </a:xfrm>
            <a:custGeom>
              <a:avLst/>
              <a:gdLst>
                <a:gd name="T0" fmla="*/ 18 w 123"/>
                <a:gd name="T1" fmla="*/ 40 h 90"/>
                <a:gd name="T2" fmla="*/ 37 w 123"/>
                <a:gd name="T3" fmla="*/ 14 h 90"/>
                <a:gd name="T4" fmla="*/ 49 w 123"/>
                <a:gd name="T5" fmla="*/ 4 h 90"/>
                <a:gd name="T6" fmla="*/ 64 w 123"/>
                <a:gd name="T7" fmla="*/ 0 h 90"/>
                <a:gd name="T8" fmla="*/ 80 w 123"/>
                <a:gd name="T9" fmla="*/ 7 h 90"/>
                <a:gd name="T10" fmla="*/ 90 w 123"/>
                <a:gd name="T11" fmla="*/ 22 h 90"/>
                <a:gd name="T12" fmla="*/ 98 w 123"/>
                <a:gd name="T13" fmla="*/ 37 h 90"/>
                <a:gd name="T14" fmla="*/ 112 w 123"/>
                <a:gd name="T15" fmla="*/ 49 h 90"/>
                <a:gd name="T16" fmla="*/ 118 w 123"/>
                <a:gd name="T17" fmla="*/ 55 h 90"/>
                <a:gd name="T18" fmla="*/ 122 w 123"/>
                <a:gd name="T19" fmla="*/ 63 h 90"/>
                <a:gd name="T20" fmla="*/ 122 w 123"/>
                <a:gd name="T21" fmla="*/ 72 h 90"/>
                <a:gd name="T22" fmla="*/ 117 w 123"/>
                <a:gd name="T23" fmla="*/ 80 h 90"/>
                <a:gd name="T24" fmla="*/ 100 w 123"/>
                <a:gd name="T25" fmla="*/ 87 h 90"/>
                <a:gd name="T26" fmla="*/ 63 w 123"/>
                <a:gd name="T27" fmla="*/ 86 h 90"/>
                <a:gd name="T28" fmla="*/ 26 w 123"/>
                <a:gd name="T29" fmla="*/ 90 h 90"/>
                <a:gd name="T30" fmla="*/ 9 w 123"/>
                <a:gd name="T31" fmla="*/ 85 h 90"/>
                <a:gd name="T32" fmla="*/ 2 w 123"/>
                <a:gd name="T33" fmla="*/ 78 h 90"/>
                <a:gd name="T34" fmla="*/ 0 w 123"/>
                <a:gd name="T35" fmla="*/ 69 h 90"/>
                <a:gd name="T36" fmla="*/ 1 w 123"/>
                <a:gd name="T37" fmla="*/ 60 h 90"/>
                <a:gd name="T38" fmla="*/ 6 w 123"/>
                <a:gd name="T39" fmla="*/ 53 h 90"/>
                <a:gd name="T40" fmla="*/ 18 w 123"/>
                <a:gd name="T41" fmla="*/ 4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3" h="90">
                  <a:moveTo>
                    <a:pt x="18" y="40"/>
                  </a:moveTo>
                  <a:cubicBezTo>
                    <a:pt x="25" y="32"/>
                    <a:pt x="30" y="22"/>
                    <a:pt x="37" y="14"/>
                  </a:cubicBezTo>
                  <a:cubicBezTo>
                    <a:pt x="40" y="10"/>
                    <a:pt x="44" y="6"/>
                    <a:pt x="49" y="4"/>
                  </a:cubicBezTo>
                  <a:cubicBezTo>
                    <a:pt x="54" y="1"/>
                    <a:pt x="59" y="0"/>
                    <a:pt x="64" y="0"/>
                  </a:cubicBezTo>
                  <a:cubicBezTo>
                    <a:pt x="70" y="1"/>
                    <a:pt x="76" y="3"/>
                    <a:pt x="80" y="7"/>
                  </a:cubicBezTo>
                  <a:cubicBezTo>
                    <a:pt x="84" y="12"/>
                    <a:pt x="88" y="17"/>
                    <a:pt x="90" y="22"/>
                  </a:cubicBezTo>
                  <a:cubicBezTo>
                    <a:pt x="93" y="27"/>
                    <a:pt x="94" y="33"/>
                    <a:pt x="98" y="37"/>
                  </a:cubicBezTo>
                  <a:cubicBezTo>
                    <a:pt x="102" y="42"/>
                    <a:pt x="107" y="45"/>
                    <a:pt x="112" y="49"/>
                  </a:cubicBezTo>
                  <a:cubicBezTo>
                    <a:pt x="114" y="51"/>
                    <a:pt x="116" y="53"/>
                    <a:pt x="118" y="55"/>
                  </a:cubicBezTo>
                  <a:cubicBezTo>
                    <a:pt x="120" y="57"/>
                    <a:pt x="122" y="60"/>
                    <a:pt x="122" y="63"/>
                  </a:cubicBezTo>
                  <a:cubicBezTo>
                    <a:pt x="123" y="66"/>
                    <a:pt x="123" y="69"/>
                    <a:pt x="122" y="72"/>
                  </a:cubicBezTo>
                  <a:cubicBezTo>
                    <a:pt x="121" y="75"/>
                    <a:pt x="119" y="78"/>
                    <a:pt x="117" y="80"/>
                  </a:cubicBezTo>
                  <a:cubicBezTo>
                    <a:pt x="112" y="84"/>
                    <a:pt x="106" y="86"/>
                    <a:pt x="100" y="87"/>
                  </a:cubicBezTo>
                  <a:cubicBezTo>
                    <a:pt x="88" y="89"/>
                    <a:pt x="76" y="85"/>
                    <a:pt x="63" y="86"/>
                  </a:cubicBezTo>
                  <a:cubicBezTo>
                    <a:pt x="51" y="86"/>
                    <a:pt x="39" y="90"/>
                    <a:pt x="26" y="90"/>
                  </a:cubicBezTo>
                  <a:cubicBezTo>
                    <a:pt x="20" y="90"/>
                    <a:pt x="14" y="88"/>
                    <a:pt x="9" y="85"/>
                  </a:cubicBezTo>
                  <a:cubicBezTo>
                    <a:pt x="6" y="83"/>
                    <a:pt x="4" y="80"/>
                    <a:pt x="2" y="78"/>
                  </a:cubicBezTo>
                  <a:cubicBezTo>
                    <a:pt x="1" y="75"/>
                    <a:pt x="0" y="72"/>
                    <a:pt x="0" y="69"/>
                  </a:cubicBezTo>
                  <a:cubicBezTo>
                    <a:pt x="0" y="66"/>
                    <a:pt x="0" y="63"/>
                    <a:pt x="1" y="60"/>
                  </a:cubicBezTo>
                  <a:cubicBezTo>
                    <a:pt x="3" y="58"/>
                    <a:pt x="4" y="55"/>
                    <a:pt x="6" y="53"/>
                  </a:cubicBezTo>
                  <a:cubicBezTo>
                    <a:pt x="10" y="48"/>
                    <a:pt x="14" y="44"/>
                    <a:pt x="18" y="4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15">
              <a:extLst>
                <a:ext uri="{FF2B5EF4-FFF2-40B4-BE49-F238E27FC236}">
                  <a16:creationId xmlns:a16="http://schemas.microsoft.com/office/drawing/2014/main" id="{069729FA-F183-4BFC-9D57-B559AF1AA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4060825"/>
              <a:ext cx="720725" cy="1404938"/>
            </a:xfrm>
            <a:custGeom>
              <a:avLst/>
              <a:gdLst>
                <a:gd name="T0" fmla="*/ 101 w 249"/>
                <a:gd name="T1" fmla="*/ 183 h 485"/>
                <a:gd name="T2" fmla="*/ 146 w 249"/>
                <a:gd name="T3" fmla="*/ 263 h 485"/>
                <a:gd name="T4" fmla="*/ 142 w 249"/>
                <a:gd name="T5" fmla="*/ 336 h 485"/>
                <a:gd name="T6" fmla="*/ 120 w 249"/>
                <a:gd name="T7" fmla="*/ 405 h 485"/>
                <a:gd name="T8" fmla="*/ 112 w 249"/>
                <a:gd name="T9" fmla="*/ 433 h 485"/>
                <a:gd name="T10" fmla="*/ 116 w 249"/>
                <a:gd name="T11" fmla="*/ 462 h 485"/>
                <a:gd name="T12" fmla="*/ 142 w 249"/>
                <a:gd name="T13" fmla="*/ 482 h 485"/>
                <a:gd name="T14" fmla="*/ 174 w 249"/>
                <a:gd name="T15" fmla="*/ 482 h 485"/>
                <a:gd name="T16" fmla="*/ 204 w 249"/>
                <a:gd name="T17" fmla="*/ 467 h 485"/>
                <a:gd name="T18" fmla="*/ 244 w 249"/>
                <a:gd name="T19" fmla="*/ 396 h 485"/>
                <a:gd name="T20" fmla="*/ 242 w 249"/>
                <a:gd name="T21" fmla="*/ 313 h 485"/>
                <a:gd name="T22" fmla="*/ 211 w 249"/>
                <a:gd name="T23" fmla="*/ 203 h 485"/>
                <a:gd name="T24" fmla="*/ 172 w 249"/>
                <a:gd name="T25" fmla="*/ 129 h 485"/>
                <a:gd name="T26" fmla="*/ 118 w 249"/>
                <a:gd name="T27" fmla="*/ 66 h 485"/>
                <a:gd name="T28" fmla="*/ 85 w 249"/>
                <a:gd name="T29" fmla="*/ 20 h 485"/>
                <a:gd name="T30" fmla="*/ 61 w 249"/>
                <a:gd name="T31" fmla="*/ 4 h 485"/>
                <a:gd name="T32" fmla="*/ 33 w 249"/>
                <a:gd name="T33" fmla="*/ 3 h 485"/>
                <a:gd name="T34" fmla="*/ 6 w 249"/>
                <a:gd name="T35" fmla="*/ 27 h 485"/>
                <a:gd name="T36" fmla="*/ 2 w 249"/>
                <a:gd name="T37" fmla="*/ 64 h 485"/>
                <a:gd name="T38" fmla="*/ 20 w 249"/>
                <a:gd name="T39" fmla="*/ 108 h 485"/>
                <a:gd name="T40" fmla="*/ 54 w 249"/>
                <a:gd name="T41" fmla="*/ 151 h 485"/>
                <a:gd name="T42" fmla="*/ 101 w 249"/>
                <a:gd name="T43" fmla="*/ 183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9" h="485">
                  <a:moveTo>
                    <a:pt x="101" y="183"/>
                  </a:moveTo>
                  <a:cubicBezTo>
                    <a:pt x="126" y="203"/>
                    <a:pt x="141" y="232"/>
                    <a:pt x="146" y="263"/>
                  </a:cubicBezTo>
                  <a:cubicBezTo>
                    <a:pt x="150" y="287"/>
                    <a:pt x="147" y="312"/>
                    <a:pt x="142" y="336"/>
                  </a:cubicBezTo>
                  <a:cubicBezTo>
                    <a:pt x="136" y="360"/>
                    <a:pt x="128" y="383"/>
                    <a:pt x="120" y="405"/>
                  </a:cubicBezTo>
                  <a:cubicBezTo>
                    <a:pt x="116" y="415"/>
                    <a:pt x="113" y="424"/>
                    <a:pt x="112" y="433"/>
                  </a:cubicBezTo>
                  <a:cubicBezTo>
                    <a:pt x="110" y="443"/>
                    <a:pt x="111" y="453"/>
                    <a:pt x="116" y="462"/>
                  </a:cubicBezTo>
                  <a:cubicBezTo>
                    <a:pt x="121" y="472"/>
                    <a:pt x="131" y="478"/>
                    <a:pt x="142" y="482"/>
                  </a:cubicBezTo>
                  <a:cubicBezTo>
                    <a:pt x="152" y="485"/>
                    <a:pt x="164" y="485"/>
                    <a:pt x="174" y="482"/>
                  </a:cubicBezTo>
                  <a:cubicBezTo>
                    <a:pt x="185" y="479"/>
                    <a:pt x="195" y="474"/>
                    <a:pt x="204" y="467"/>
                  </a:cubicBezTo>
                  <a:cubicBezTo>
                    <a:pt x="226" y="450"/>
                    <a:pt x="239" y="424"/>
                    <a:pt x="244" y="396"/>
                  </a:cubicBezTo>
                  <a:cubicBezTo>
                    <a:pt x="249" y="369"/>
                    <a:pt x="247" y="340"/>
                    <a:pt x="242" y="313"/>
                  </a:cubicBezTo>
                  <a:cubicBezTo>
                    <a:pt x="236" y="275"/>
                    <a:pt x="225" y="239"/>
                    <a:pt x="211" y="203"/>
                  </a:cubicBezTo>
                  <a:cubicBezTo>
                    <a:pt x="200" y="177"/>
                    <a:pt x="188" y="151"/>
                    <a:pt x="172" y="129"/>
                  </a:cubicBezTo>
                  <a:cubicBezTo>
                    <a:pt x="155" y="107"/>
                    <a:pt x="134" y="89"/>
                    <a:pt x="118" y="66"/>
                  </a:cubicBezTo>
                  <a:cubicBezTo>
                    <a:pt x="107" y="51"/>
                    <a:pt x="98" y="34"/>
                    <a:pt x="85" y="20"/>
                  </a:cubicBezTo>
                  <a:cubicBezTo>
                    <a:pt x="78" y="14"/>
                    <a:pt x="70" y="8"/>
                    <a:pt x="61" y="4"/>
                  </a:cubicBezTo>
                  <a:cubicBezTo>
                    <a:pt x="52" y="1"/>
                    <a:pt x="42" y="0"/>
                    <a:pt x="33" y="3"/>
                  </a:cubicBezTo>
                  <a:cubicBezTo>
                    <a:pt x="21" y="6"/>
                    <a:pt x="11" y="15"/>
                    <a:pt x="6" y="27"/>
                  </a:cubicBezTo>
                  <a:cubicBezTo>
                    <a:pt x="1" y="38"/>
                    <a:pt x="0" y="51"/>
                    <a:pt x="2" y="64"/>
                  </a:cubicBezTo>
                  <a:cubicBezTo>
                    <a:pt x="4" y="80"/>
                    <a:pt x="12" y="95"/>
                    <a:pt x="20" y="108"/>
                  </a:cubicBezTo>
                  <a:cubicBezTo>
                    <a:pt x="29" y="124"/>
                    <a:pt x="40" y="139"/>
                    <a:pt x="54" y="151"/>
                  </a:cubicBezTo>
                  <a:cubicBezTo>
                    <a:pt x="69" y="163"/>
                    <a:pt x="87" y="171"/>
                    <a:pt x="101" y="183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40EE569F-8799-4013-B753-3E4459DD2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9100" y="5292725"/>
              <a:ext cx="1004888" cy="1035050"/>
            </a:xfrm>
            <a:custGeom>
              <a:avLst/>
              <a:gdLst>
                <a:gd name="T0" fmla="*/ 345 w 347"/>
                <a:gd name="T1" fmla="*/ 184 h 358"/>
                <a:gd name="T2" fmla="*/ 334 w 347"/>
                <a:gd name="T3" fmla="*/ 203 h 358"/>
                <a:gd name="T4" fmla="*/ 294 w 347"/>
                <a:gd name="T5" fmla="*/ 231 h 358"/>
                <a:gd name="T6" fmla="*/ 220 w 347"/>
                <a:gd name="T7" fmla="*/ 270 h 358"/>
                <a:gd name="T8" fmla="*/ 177 w 347"/>
                <a:gd name="T9" fmla="*/ 305 h 358"/>
                <a:gd name="T10" fmla="*/ 142 w 347"/>
                <a:gd name="T11" fmla="*/ 337 h 358"/>
                <a:gd name="T12" fmla="*/ 98 w 347"/>
                <a:gd name="T13" fmla="*/ 356 h 358"/>
                <a:gd name="T14" fmla="*/ 41 w 347"/>
                <a:gd name="T15" fmla="*/ 347 h 358"/>
                <a:gd name="T16" fmla="*/ 9 w 347"/>
                <a:gd name="T17" fmla="*/ 322 h 358"/>
                <a:gd name="T18" fmla="*/ 0 w 347"/>
                <a:gd name="T19" fmla="*/ 282 h 358"/>
                <a:gd name="T20" fmla="*/ 8 w 347"/>
                <a:gd name="T21" fmla="*/ 210 h 358"/>
                <a:gd name="T22" fmla="*/ 18 w 347"/>
                <a:gd name="T23" fmla="*/ 150 h 358"/>
                <a:gd name="T24" fmla="*/ 19 w 347"/>
                <a:gd name="T25" fmla="*/ 40 h 358"/>
                <a:gd name="T26" fmla="*/ 19 w 347"/>
                <a:gd name="T27" fmla="*/ 22 h 358"/>
                <a:gd name="T28" fmla="*/ 27 w 347"/>
                <a:gd name="T29" fmla="*/ 6 h 358"/>
                <a:gd name="T30" fmla="*/ 43 w 347"/>
                <a:gd name="T31" fmla="*/ 0 h 358"/>
                <a:gd name="T32" fmla="*/ 60 w 347"/>
                <a:gd name="T33" fmla="*/ 1 h 358"/>
                <a:gd name="T34" fmla="*/ 99 w 347"/>
                <a:gd name="T35" fmla="*/ 8 h 358"/>
                <a:gd name="T36" fmla="*/ 123 w 347"/>
                <a:gd name="T37" fmla="*/ 15 h 358"/>
                <a:gd name="T38" fmla="*/ 165 w 347"/>
                <a:gd name="T39" fmla="*/ 19 h 358"/>
                <a:gd name="T40" fmla="*/ 210 w 347"/>
                <a:gd name="T41" fmla="*/ 12 h 358"/>
                <a:gd name="T42" fmla="*/ 229 w 347"/>
                <a:gd name="T43" fmla="*/ 15 h 358"/>
                <a:gd name="T44" fmla="*/ 245 w 347"/>
                <a:gd name="T45" fmla="*/ 24 h 358"/>
                <a:gd name="T46" fmla="*/ 253 w 347"/>
                <a:gd name="T47" fmla="*/ 37 h 358"/>
                <a:gd name="T48" fmla="*/ 257 w 347"/>
                <a:gd name="T49" fmla="*/ 58 h 358"/>
                <a:gd name="T50" fmla="*/ 259 w 347"/>
                <a:gd name="T51" fmla="*/ 77 h 358"/>
                <a:gd name="T52" fmla="*/ 273 w 347"/>
                <a:gd name="T53" fmla="*/ 105 h 358"/>
                <a:gd name="T54" fmla="*/ 296 w 347"/>
                <a:gd name="T55" fmla="*/ 126 h 358"/>
                <a:gd name="T56" fmla="*/ 320 w 347"/>
                <a:gd name="T57" fmla="*/ 145 h 358"/>
                <a:gd name="T58" fmla="*/ 333 w 347"/>
                <a:gd name="T59" fmla="*/ 154 h 358"/>
                <a:gd name="T60" fmla="*/ 342 w 347"/>
                <a:gd name="T61" fmla="*/ 165 h 358"/>
                <a:gd name="T62" fmla="*/ 345 w 347"/>
                <a:gd name="T63" fmla="*/ 18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7" h="358">
                  <a:moveTo>
                    <a:pt x="345" y="184"/>
                  </a:moveTo>
                  <a:cubicBezTo>
                    <a:pt x="342" y="191"/>
                    <a:pt x="339" y="197"/>
                    <a:pt x="334" y="203"/>
                  </a:cubicBezTo>
                  <a:cubicBezTo>
                    <a:pt x="323" y="215"/>
                    <a:pt x="309" y="224"/>
                    <a:pt x="294" y="231"/>
                  </a:cubicBezTo>
                  <a:cubicBezTo>
                    <a:pt x="269" y="244"/>
                    <a:pt x="244" y="255"/>
                    <a:pt x="220" y="270"/>
                  </a:cubicBezTo>
                  <a:cubicBezTo>
                    <a:pt x="205" y="280"/>
                    <a:pt x="191" y="292"/>
                    <a:pt x="177" y="305"/>
                  </a:cubicBezTo>
                  <a:cubicBezTo>
                    <a:pt x="166" y="316"/>
                    <a:pt x="155" y="328"/>
                    <a:pt x="142" y="337"/>
                  </a:cubicBezTo>
                  <a:cubicBezTo>
                    <a:pt x="129" y="346"/>
                    <a:pt x="114" y="353"/>
                    <a:pt x="98" y="356"/>
                  </a:cubicBezTo>
                  <a:cubicBezTo>
                    <a:pt x="78" y="358"/>
                    <a:pt x="58" y="355"/>
                    <a:pt x="41" y="347"/>
                  </a:cubicBezTo>
                  <a:cubicBezTo>
                    <a:pt x="28" y="341"/>
                    <a:pt x="16" y="334"/>
                    <a:pt x="9" y="322"/>
                  </a:cubicBezTo>
                  <a:cubicBezTo>
                    <a:pt x="1" y="310"/>
                    <a:pt x="0" y="296"/>
                    <a:pt x="0" y="282"/>
                  </a:cubicBezTo>
                  <a:cubicBezTo>
                    <a:pt x="0" y="258"/>
                    <a:pt x="4" y="234"/>
                    <a:pt x="8" y="210"/>
                  </a:cubicBezTo>
                  <a:cubicBezTo>
                    <a:pt x="12" y="190"/>
                    <a:pt x="15" y="170"/>
                    <a:pt x="18" y="150"/>
                  </a:cubicBezTo>
                  <a:cubicBezTo>
                    <a:pt x="21" y="114"/>
                    <a:pt x="21" y="77"/>
                    <a:pt x="19" y="40"/>
                  </a:cubicBezTo>
                  <a:cubicBezTo>
                    <a:pt x="18" y="34"/>
                    <a:pt x="18" y="28"/>
                    <a:pt x="19" y="22"/>
                  </a:cubicBezTo>
                  <a:cubicBezTo>
                    <a:pt x="20" y="16"/>
                    <a:pt x="22" y="10"/>
                    <a:pt x="27" y="6"/>
                  </a:cubicBezTo>
                  <a:cubicBezTo>
                    <a:pt x="31" y="2"/>
                    <a:pt x="37" y="0"/>
                    <a:pt x="43" y="0"/>
                  </a:cubicBezTo>
                  <a:cubicBezTo>
                    <a:pt x="48" y="0"/>
                    <a:pt x="54" y="0"/>
                    <a:pt x="60" y="1"/>
                  </a:cubicBezTo>
                  <a:cubicBezTo>
                    <a:pt x="73" y="3"/>
                    <a:pt x="86" y="5"/>
                    <a:pt x="99" y="8"/>
                  </a:cubicBezTo>
                  <a:cubicBezTo>
                    <a:pt x="107" y="10"/>
                    <a:pt x="115" y="13"/>
                    <a:pt x="123" y="15"/>
                  </a:cubicBezTo>
                  <a:cubicBezTo>
                    <a:pt x="137" y="19"/>
                    <a:pt x="151" y="21"/>
                    <a:pt x="165" y="19"/>
                  </a:cubicBezTo>
                  <a:cubicBezTo>
                    <a:pt x="180" y="17"/>
                    <a:pt x="195" y="12"/>
                    <a:pt x="210" y="12"/>
                  </a:cubicBezTo>
                  <a:cubicBezTo>
                    <a:pt x="216" y="12"/>
                    <a:pt x="223" y="13"/>
                    <a:pt x="229" y="15"/>
                  </a:cubicBezTo>
                  <a:cubicBezTo>
                    <a:pt x="235" y="17"/>
                    <a:pt x="241" y="20"/>
                    <a:pt x="245" y="24"/>
                  </a:cubicBezTo>
                  <a:cubicBezTo>
                    <a:pt x="248" y="28"/>
                    <a:pt x="251" y="32"/>
                    <a:pt x="253" y="37"/>
                  </a:cubicBezTo>
                  <a:cubicBezTo>
                    <a:pt x="255" y="43"/>
                    <a:pt x="257" y="51"/>
                    <a:pt x="257" y="58"/>
                  </a:cubicBezTo>
                  <a:cubicBezTo>
                    <a:pt x="258" y="64"/>
                    <a:pt x="258" y="71"/>
                    <a:pt x="259" y="77"/>
                  </a:cubicBezTo>
                  <a:cubicBezTo>
                    <a:pt x="261" y="87"/>
                    <a:pt x="266" y="96"/>
                    <a:pt x="273" y="105"/>
                  </a:cubicBezTo>
                  <a:cubicBezTo>
                    <a:pt x="280" y="113"/>
                    <a:pt x="288" y="119"/>
                    <a:pt x="296" y="126"/>
                  </a:cubicBezTo>
                  <a:cubicBezTo>
                    <a:pt x="304" y="133"/>
                    <a:pt x="312" y="140"/>
                    <a:pt x="320" y="145"/>
                  </a:cubicBezTo>
                  <a:cubicBezTo>
                    <a:pt x="324" y="148"/>
                    <a:pt x="329" y="151"/>
                    <a:pt x="333" y="154"/>
                  </a:cubicBezTo>
                  <a:cubicBezTo>
                    <a:pt x="336" y="157"/>
                    <a:pt x="340" y="160"/>
                    <a:pt x="342" y="165"/>
                  </a:cubicBezTo>
                  <a:cubicBezTo>
                    <a:pt x="346" y="171"/>
                    <a:pt x="347" y="178"/>
                    <a:pt x="345" y="18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17">
              <a:extLst>
                <a:ext uri="{FF2B5EF4-FFF2-40B4-BE49-F238E27FC236}">
                  <a16:creationId xmlns:a16="http://schemas.microsoft.com/office/drawing/2014/main" id="{E26AC629-488D-40B4-846E-8E8DA3952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0" y="4484688"/>
              <a:ext cx="330200" cy="938213"/>
            </a:xfrm>
            <a:custGeom>
              <a:avLst/>
              <a:gdLst>
                <a:gd name="T0" fmla="*/ 0 w 114"/>
                <a:gd name="T1" fmla="*/ 0 h 324"/>
                <a:gd name="T2" fmla="*/ 6 w 114"/>
                <a:gd name="T3" fmla="*/ 5 h 324"/>
                <a:gd name="T4" fmla="*/ 44 w 114"/>
                <a:gd name="T5" fmla="*/ 43 h 324"/>
                <a:gd name="T6" fmla="*/ 99 w 114"/>
                <a:gd name="T7" fmla="*/ 127 h 324"/>
                <a:gd name="T8" fmla="*/ 92 w 114"/>
                <a:gd name="T9" fmla="*/ 193 h 324"/>
                <a:gd name="T10" fmla="*/ 59 w 114"/>
                <a:gd name="T11" fmla="*/ 289 h 324"/>
                <a:gd name="T12" fmla="*/ 65 w 114"/>
                <a:gd name="T13" fmla="*/ 307 h 324"/>
                <a:gd name="T14" fmla="*/ 65 w 114"/>
                <a:gd name="T15" fmla="*/ 324 h 324"/>
                <a:gd name="T16" fmla="*/ 65 w 114"/>
                <a:gd name="T17" fmla="*/ 320 h 324"/>
                <a:gd name="T18" fmla="*/ 77 w 114"/>
                <a:gd name="T19" fmla="*/ 275 h 324"/>
                <a:gd name="T20" fmla="*/ 107 w 114"/>
                <a:gd name="T21" fmla="*/ 189 h 324"/>
                <a:gd name="T22" fmla="*/ 109 w 114"/>
                <a:gd name="T23" fmla="*/ 114 h 324"/>
                <a:gd name="T24" fmla="*/ 60 w 114"/>
                <a:gd name="T25" fmla="*/ 34 h 324"/>
                <a:gd name="T26" fmla="*/ 0 w 114"/>
                <a:gd name="T27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4" h="324">
                  <a:moveTo>
                    <a:pt x="0" y="0"/>
                  </a:moveTo>
                  <a:cubicBezTo>
                    <a:pt x="2" y="1"/>
                    <a:pt x="4" y="3"/>
                    <a:pt x="6" y="5"/>
                  </a:cubicBezTo>
                  <a:cubicBezTo>
                    <a:pt x="21" y="17"/>
                    <a:pt x="29" y="31"/>
                    <a:pt x="44" y="43"/>
                  </a:cubicBezTo>
                  <a:cubicBezTo>
                    <a:pt x="69" y="63"/>
                    <a:pt x="94" y="96"/>
                    <a:pt x="99" y="127"/>
                  </a:cubicBezTo>
                  <a:cubicBezTo>
                    <a:pt x="103" y="151"/>
                    <a:pt x="98" y="164"/>
                    <a:pt x="92" y="193"/>
                  </a:cubicBezTo>
                  <a:cubicBezTo>
                    <a:pt x="86" y="221"/>
                    <a:pt x="68" y="261"/>
                    <a:pt x="59" y="289"/>
                  </a:cubicBezTo>
                  <a:cubicBezTo>
                    <a:pt x="55" y="300"/>
                    <a:pt x="66" y="295"/>
                    <a:pt x="65" y="307"/>
                  </a:cubicBezTo>
                  <a:cubicBezTo>
                    <a:pt x="64" y="312"/>
                    <a:pt x="64" y="318"/>
                    <a:pt x="65" y="324"/>
                  </a:cubicBezTo>
                  <a:cubicBezTo>
                    <a:pt x="65" y="323"/>
                    <a:pt x="65" y="322"/>
                    <a:pt x="65" y="320"/>
                  </a:cubicBezTo>
                  <a:cubicBezTo>
                    <a:pt x="67" y="305"/>
                    <a:pt x="72" y="290"/>
                    <a:pt x="77" y="275"/>
                  </a:cubicBezTo>
                  <a:cubicBezTo>
                    <a:pt x="87" y="246"/>
                    <a:pt x="99" y="218"/>
                    <a:pt x="107" y="189"/>
                  </a:cubicBezTo>
                  <a:cubicBezTo>
                    <a:pt x="114" y="160"/>
                    <a:pt x="114" y="139"/>
                    <a:pt x="109" y="114"/>
                  </a:cubicBezTo>
                  <a:cubicBezTo>
                    <a:pt x="104" y="82"/>
                    <a:pt x="86" y="53"/>
                    <a:pt x="60" y="34"/>
                  </a:cubicBezTo>
                  <a:cubicBezTo>
                    <a:pt x="41" y="20"/>
                    <a:pt x="20" y="12"/>
                    <a:pt x="0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18">
              <a:extLst>
                <a:ext uri="{FF2B5EF4-FFF2-40B4-BE49-F238E27FC236}">
                  <a16:creationId xmlns:a16="http://schemas.microsoft.com/office/drawing/2014/main" id="{BC925F22-7B97-49A8-85DB-086AD5AB6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8" y="5191125"/>
              <a:ext cx="423863" cy="347663"/>
            </a:xfrm>
            <a:custGeom>
              <a:avLst/>
              <a:gdLst>
                <a:gd name="T0" fmla="*/ 144 w 146"/>
                <a:gd name="T1" fmla="*/ 33 h 120"/>
                <a:gd name="T2" fmla="*/ 136 w 146"/>
                <a:gd name="T3" fmla="*/ 21 h 120"/>
                <a:gd name="T4" fmla="*/ 124 w 146"/>
                <a:gd name="T5" fmla="*/ 14 h 120"/>
                <a:gd name="T6" fmla="*/ 97 w 146"/>
                <a:gd name="T7" fmla="*/ 7 h 120"/>
                <a:gd name="T8" fmla="*/ 70 w 146"/>
                <a:gd name="T9" fmla="*/ 2 h 120"/>
                <a:gd name="T10" fmla="*/ 43 w 146"/>
                <a:gd name="T11" fmla="*/ 2 h 120"/>
                <a:gd name="T12" fmla="*/ 22 w 146"/>
                <a:gd name="T13" fmla="*/ 13 h 120"/>
                <a:gd name="T14" fmla="*/ 8 w 146"/>
                <a:gd name="T15" fmla="*/ 32 h 120"/>
                <a:gd name="T16" fmla="*/ 1 w 146"/>
                <a:gd name="T17" fmla="*/ 74 h 120"/>
                <a:gd name="T18" fmla="*/ 12 w 146"/>
                <a:gd name="T19" fmla="*/ 103 h 120"/>
                <a:gd name="T20" fmla="*/ 33 w 146"/>
                <a:gd name="T21" fmla="*/ 116 h 120"/>
                <a:gd name="T22" fmla="*/ 77 w 146"/>
                <a:gd name="T23" fmla="*/ 116 h 120"/>
                <a:gd name="T24" fmla="*/ 134 w 146"/>
                <a:gd name="T25" fmla="*/ 73 h 120"/>
                <a:gd name="T26" fmla="*/ 144 w 146"/>
                <a:gd name="T27" fmla="*/ 51 h 120"/>
                <a:gd name="T28" fmla="*/ 144 w 146"/>
                <a:gd name="T29" fmla="*/ 3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20">
                  <a:moveTo>
                    <a:pt x="144" y="33"/>
                  </a:moveTo>
                  <a:cubicBezTo>
                    <a:pt x="142" y="28"/>
                    <a:pt x="139" y="25"/>
                    <a:pt x="136" y="21"/>
                  </a:cubicBezTo>
                  <a:cubicBezTo>
                    <a:pt x="132" y="18"/>
                    <a:pt x="128" y="16"/>
                    <a:pt x="124" y="14"/>
                  </a:cubicBezTo>
                  <a:cubicBezTo>
                    <a:pt x="115" y="10"/>
                    <a:pt x="106" y="9"/>
                    <a:pt x="97" y="7"/>
                  </a:cubicBezTo>
                  <a:cubicBezTo>
                    <a:pt x="88" y="6"/>
                    <a:pt x="79" y="4"/>
                    <a:pt x="70" y="2"/>
                  </a:cubicBezTo>
                  <a:cubicBezTo>
                    <a:pt x="61" y="1"/>
                    <a:pt x="52" y="0"/>
                    <a:pt x="43" y="2"/>
                  </a:cubicBezTo>
                  <a:cubicBezTo>
                    <a:pt x="35" y="3"/>
                    <a:pt x="28" y="7"/>
                    <a:pt x="22" y="13"/>
                  </a:cubicBezTo>
                  <a:cubicBezTo>
                    <a:pt x="16" y="18"/>
                    <a:pt x="11" y="25"/>
                    <a:pt x="8" y="32"/>
                  </a:cubicBezTo>
                  <a:cubicBezTo>
                    <a:pt x="2" y="45"/>
                    <a:pt x="0" y="60"/>
                    <a:pt x="1" y="74"/>
                  </a:cubicBezTo>
                  <a:cubicBezTo>
                    <a:pt x="2" y="85"/>
                    <a:pt x="5" y="95"/>
                    <a:pt x="12" y="103"/>
                  </a:cubicBezTo>
                  <a:cubicBezTo>
                    <a:pt x="17" y="110"/>
                    <a:pt x="25" y="114"/>
                    <a:pt x="33" y="116"/>
                  </a:cubicBezTo>
                  <a:cubicBezTo>
                    <a:pt x="48" y="120"/>
                    <a:pt x="63" y="120"/>
                    <a:pt x="77" y="116"/>
                  </a:cubicBezTo>
                  <a:cubicBezTo>
                    <a:pt x="100" y="108"/>
                    <a:pt x="120" y="93"/>
                    <a:pt x="134" y="73"/>
                  </a:cubicBezTo>
                  <a:cubicBezTo>
                    <a:pt x="139" y="66"/>
                    <a:pt x="143" y="59"/>
                    <a:pt x="144" y="51"/>
                  </a:cubicBezTo>
                  <a:cubicBezTo>
                    <a:pt x="146" y="45"/>
                    <a:pt x="146" y="39"/>
                    <a:pt x="144" y="33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19">
              <a:extLst>
                <a:ext uri="{FF2B5EF4-FFF2-40B4-BE49-F238E27FC236}">
                  <a16:creationId xmlns:a16="http://schemas.microsoft.com/office/drawing/2014/main" id="{696C4F00-1CD9-4BA0-A9AD-0EF14BEBE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3100" y="5176838"/>
              <a:ext cx="301625" cy="100013"/>
            </a:xfrm>
            <a:custGeom>
              <a:avLst/>
              <a:gdLst>
                <a:gd name="T0" fmla="*/ 35 w 104"/>
                <a:gd name="T1" fmla="*/ 3 h 35"/>
                <a:gd name="T2" fmla="*/ 2 w 104"/>
                <a:gd name="T3" fmla="*/ 26 h 35"/>
                <a:gd name="T4" fmla="*/ 0 w 104"/>
                <a:gd name="T5" fmla="*/ 35 h 35"/>
                <a:gd name="T6" fmla="*/ 8 w 104"/>
                <a:gd name="T7" fmla="*/ 31 h 35"/>
                <a:gd name="T8" fmla="*/ 26 w 104"/>
                <a:gd name="T9" fmla="*/ 20 h 35"/>
                <a:gd name="T10" fmla="*/ 51 w 104"/>
                <a:gd name="T11" fmla="*/ 14 h 35"/>
                <a:gd name="T12" fmla="*/ 69 w 104"/>
                <a:gd name="T13" fmla="*/ 13 h 35"/>
                <a:gd name="T14" fmla="*/ 104 w 104"/>
                <a:gd name="T15" fmla="*/ 14 h 35"/>
                <a:gd name="T16" fmla="*/ 80 w 104"/>
                <a:gd name="T17" fmla="*/ 6 h 35"/>
                <a:gd name="T18" fmla="*/ 58 w 104"/>
                <a:gd name="T19" fmla="*/ 1 h 35"/>
                <a:gd name="T20" fmla="*/ 35 w 104"/>
                <a:gd name="T21" fmla="*/ 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35">
                  <a:moveTo>
                    <a:pt x="35" y="3"/>
                  </a:moveTo>
                  <a:cubicBezTo>
                    <a:pt x="2" y="26"/>
                    <a:pt x="2" y="26"/>
                    <a:pt x="2" y="2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3" y="34"/>
                    <a:pt x="6" y="32"/>
                    <a:pt x="8" y="31"/>
                  </a:cubicBezTo>
                  <a:cubicBezTo>
                    <a:pt x="14" y="27"/>
                    <a:pt x="19" y="23"/>
                    <a:pt x="26" y="20"/>
                  </a:cubicBezTo>
                  <a:cubicBezTo>
                    <a:pt x="33" y="16"/>
                    <a:pt x="42" y="15"/>
                    <a:pt x="51" y="14"/>
                  </a:cubicBezTo>
                  <a:cubicBezTo>
                    <a:pt x="57" y="13"/>
                    <a:pt x="63" y="13"/>
                    <a:pt x="69" y="13"/>
                  </a:cubicBezTo>
                  <a:cubicBezTo>
                    <a:pt x="81" y="12"/>
                    <a:pt x="93" y="13"/>
                    <a:pt x="104" y="14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3" y="3"/>
                    <a:pt x="65" y="1"/>
                    <a:pt x="58" y="1"/>
                  </a:cubicBezTo>
                  <a:cubicBezTo>
                    <a:pt x="50" y="0"/>
                    <a:pt x="43" y="1"/>
                    <a:pt x="35" y="3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20">
              <a:extLst>
                <a:ext uri="{FF2B5EF4-FFF2-40B4-BE49-F238E27FC236}">
                  <a16:creationId xmlns:a16="http://schemas.microsoft.com/office/drawing/2014/main" id="{87D4CFB8-2FC8-44BF-9C54-EA5D07D31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4788" y="4362450"/>
              <a:ext cx="600075" cy="1325563"/>
            </a:xfrm>
            <a:custGeom>
              <a:avLst/>
              <a:gdLst>
                <a:gd name="T0" fmla="*/ 142 w 207"/>
                <a:gd name="T1" fmla="*/ 0 h 458"/>
                <a:gd name="T2" fmla="*/ 109 w 207"/>
                <a:gd name="T3" fmla="*/ 42 h 458"/>
                <a:gd name="T4" fmla="*/ 99 w 207"/>
                <a:gd name="T5" fmla="*/ 49 h 458"/>
                <a:gd name="T6" fmla="*/ 91 w 207"/>
                <a:gd name="T7" fmla="*/ 58 h 458"/>
                <a:gd name="T8" fmla="*/ 90 w 207"/>
                <a:gd name="T9" fmla="*/ 60 h 458"/>
                <a:gd name="T10" fmla="*/ 72 w 207"/>
                <a:gd name="T11" fmla="*/ 115 h 458"/>
                <a:gd name="T12" fmla="*/ 49 w 207"/>
                <a:gd name="T13" fmla="*/ 176 h 458"/>
                <a:gd name="T14" fmla="*/ 21 w 207"/>
                <a:gd name="T15" fmla="*/ 231 h 458"/>
                <a:gd name="T16" fmla="*/ 4 w 207"/>
                <a:gd name="T17" fmla="*/ 271 h 458"/>
                <a:gd name="T18" fmla="*/ 19 w 207"/>
                <a:gd name="T19" fmla="*/ 339 h 458"/>
                <a:gd name="T20" fmla="*/ 116 w 207"/>
                <a:gd name="T21" fmla="*/ 430 h 458"/>
                <a:gd name="T22" fmla="*/ 157 w 207"/>
                <a:gd name="T23" fmla="*/ 450 h 458"/>
                <a:gd name="T24" fmla="*/ 182 w 207"/>
                <a:gd name="T25" fmla="*/ 458 h 458"/>
                <a:gd name="T26" fmla="*/ 195 w 207"/>
                <a:gd name="T27" fmla="*/ 456 h 458"/>
                <a:gd name="T28" fmla="*/ 204 w 207"/>
                <a:gd name="T29" fmla="*/ 447 h 458"/>
                <a:gd name="T30" fmla="*/ 207 w 207"/>
                <a:gd name="T31" fmla="*/ 434 h 458"/>
                <a:gd name="T32" fmla="*/ 202 w 207"/>
                <a:gd name="T33" fmla="*/ 422 h 458"/>
                <a:gd name="T34" fmla="*/ 190 w 207"/>
                <a:gd name="T35" fmla="*/ 409 h 458"/>
                <a:gd name="T36" fmla="*/ 175 w 207"/>
                <a:gd name="T37" fmla="*/ 398 h 458"/>
                <a:gd name="T38" fmla="*/ 109 w 207"/>
                <a:gd name="T39" fmla="*/ 321 h 458"/>
                <a:gd name="T40" fmla="*/ 90 w 207"/>
                <a:gd name="T41" fmla="*/ 295 h 458"/>
                <a:gd name="T42" fmla="*/ 77 w 207"/>
                <a:gd name="T43" fmla="*/ 263 h 458"/>
                <a:gd name="T44" fmla="*/ 82 w 207"/>
                <a:gd name="T45" fmla="*/ 177 h 458"/>
                <a:gd name="T46" fmla="*/ 97 w 207"/>
                <a:gd name="T47" fmla="*/ 142 h 458"/>
                <a:gd name="T48" fmla="*/ 123 w 207"/>
                <a:gd name="T49" fmla="*/ 71 h 458"/>
                <a:gd name="T50" fmla="*/ 130 w 207"/>
                <a:gd name="T51" fmla="*/ 50 h 458"/>
                <a:gd name="T52" fmla="*/ 142 w 207"/>
                <a:gd name="T53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7" h="458">
                  <a:moveTo>
                    <a:pt x="142" y="0"/>
                  </a:moveTo>
                  <a:cubicBezTo>
                    <a:pt x="135" y="16"/>
                    <a:pt x="123" y="31"/>
                    <a:pt x="109" y="42"/>
                  </a:cubicBezTo>
                  <a:cubicBezTo>
                    <a:pt x="105" y="44"/>
                    <a:pt x="102" y="46"/>
                    <a:pt x="99" y="49"/>
                  </a:cubicBezTo>
                  <a:cubicBezTo>
                    <a:pt x="95" y="51"/>
                    <a:pt x="93" y="54"/>
                    <a:pt x="91" y="58"/>
                  </a:cubicBezTo>
                  <a:cubicBezTo>
                    <a:pt x="90" y="58"/>
                    <a:pt x="90" y="59"/>
                    <a:pt x="90" y="60"/>
                  </a:cubicBezTo>
                  <a:cubicBezTo>
                    <a:pt x="81" y="77"/>
                    <a:pt x="78" y="96"/>
                    <a:pt x="72" y="115"/>
                  </a:cubicBezTo>
                  <a:cubicBezTo>
                    <a:pt x="66" y="136"/>
                    <a:pt x="58" y="157"/>
                    <a:pt x="49" y="176"/>
                  </a:cubicBezTo>
                  <a:cubicBezTo>
                    <a:pt x="40" y="195"/>
                    <a:pt x="30" y="213"/>
                    <a:pt x="21" y="231"/>
                  </a:cubicBezTo>
                  <a:cubicBezTo>
                    <a:pt x="14" y="244"/>
                    <a:pt x="7" y="257"/>
                    <a:pt x="4" y="271"/>
                  </a:cubicBezTo>
                  <a:cubicBezTo>
                    <a:pt x="0" y="295"/>
                    <a:pt x="8" y="318"/>
                    <a:pt x="19" y="339"/>
                  </a:cubicBezTo>
                  <a:cubicBezTo>
                    <a:pt x="42" y="378"/>
                    <a:pt x="77" y="408"/>
                    <a:pt x="116" y="430"/>
                  </a:cubicBezTo>
                  <a:cubicBezTo>
                    <a:pt x="130" y="437"/>
                    <a:pt x="143" y="444"/>
                    <a:pt x="157" y="450"/>
                  </a:cubicBezTo>
                  <a:cubicBezTo>
                    <a:pt x="165" y="454"/>
                    <a:pt x="173" y="457"/>
                    <a:pt x="182" y="458"/>
                  </a:cubicBezTo>
                  <a:cubicBezTo>
                    <a:pt x="186" y="458"/>
                    <a:pt x="191" y="457"/>
                    <a:pt x="195" y="456"/>
                  </a:cubicBezTo>
                  <a:cubicBezTo>
                    <a:pt x="199" y="454"/>
                    <a:pt x="202" y="451"/>
                    <a:pt x="204" y="447"/>
                  </a:cubicBezTo>
                  <a:cubicBezTo>
                    <a:pt x="207" y="443"/>
                    <a:pt x="207" y="439"/>
                    <a:pt x="207" y="434"/>
                  </a:cubicBezTo>
                  <a:cubicBezTo>
                    <a:pt x="206" y="430"/>
                    <a:pt x="205" y="425"/>
                    <a:pt x="202" y="422"/>
                  </a:cubicBezTo>
                  <a:cubicBezTo>
                    <a:pt x="199" y="416"/>
                    <a:pt x="194" y="412"/>
                    <a:pt x="190" y="409"/>
                  </a:cubicBezTo>
                  <a:cubicBezTo>
                    <a:pt x="185" y="405"/>
                    <a:pt x="180" y="402"/>
                    <a:pt x="175" y="398"/>
                  </a:cubicBezTo>
                  <a:cubicBezTo>
                    <a:pt x="147" y="378"/>
                    <a:pt x="129" y="349"/>
                    <a:pt x="109" y="321"/>
                  </a:cubicBezTo>
                  <a:cubicBezTo>
                    <a:pt x="102" y="313"/>
                    <a:pt x="96" y="304"/>
                    <a:pt x="90" y="295"/>
                  </a:cubicBezTo>
                  <a:cubicBezTo>
                    <a:pt x="84" y="285"/>
                    <a:pt x="80" y="274"/>
                    <a:pt x="77" y="263"/>
                  </a:cubicBezTo>
                  <a:cubicBezTo>
                    <a:pt x="69" y="235"/>
                    <a:pt x="72" y="204"/>
                    <a:pt x="82" y="177"/>
                  </a:cubicBezTo>
                  <a:cubicBezTo>
                    <a:pt x="86" y="165"/>
                    <a:pt x="92" y="154"/>
                    <a:pt x="97" y="142"/>
                  </a:cubicBezTo>
                  <a:cubicBezTo>
                    <a:pt x="107" y="119"/>
                    <a:pt x="115" y="95"/>
                    <a:pt x="123" y="71"/>
                  </a:cubicBezTo>
                  <a:cubicBezTo>
                    <a:pt x="125" y="64"/>
                    <a:pt x="128" y="57"/>
                    <a:pt x="130" y="50"/>
                  </a:cubicBezTo>
                  <a:cubicBezTo>
                    <a:pt x="135" y="33"/>
                    <a:pt x="139" y="17"/>
                    <a:pt x="142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21">
              <a:extLst>
                <a:ext uri="{FF2B5EF4-FFF2-40B4-BE49-F238E27FC236}">
                  <a16:creationId xmlns:a16="http://schemas.microsoft.com/office/drawing/2014/main" id="{B62E11CD-DF23-4321-B2F6-FB54839C7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7325" y="4116388"/>
              <a:ext cx="709613" cy="1665288"/>
            </a:xfrm>
            <a:custGeom>
              <a:avLst/>
              <a:gdLst>
                <a:gd name="T0" fmla="*/ 193 w 245"/>
                <a:gd name="T1" fmla="*/ 0 h 575"/>
                <a:gd name="T2" fmla="*/ 160 w 245"/>
                <a:gd name="T3" fmla="*/ 42 h 575"/>
                <a:gd name="T4" fmla="*/ 125 w 245"/>
                <a:gd name="T5" fmla="*/ 85 h 575"/>
                <a:gd name="T6" fmla="*/ 88 w 245"/>
                <a:gd name="T7" fmla="*/ 141 h 575"/>
                <a:gd name="T8" fmla="*/ 70 w 245"/>
                <a:gd name="T9" fmla="*/ 196 h 575"/>
                <a:gd name="T10" fmla="*/ 47 w 245"/>
                <a:gd name="T11" fmla="*/ 257 h 575"/>
                <a:gd name="T12" fmla="*/ 19 w 245"/>
                <a:gd name="T13" fmla="*/ 312 h 575"/>
                <a:gd name="T14" fmla="*/ 2 w 245"/>
                <a:gd name="T15" fmla="*/ 352 h 575"/>
                <a:gd name="T16" fmla="*/ 5 w 245"/>
                <a:gd name="T17" fmla="*/ 387 h 575"/>
                <a:gd name="T18" fmla="*/ 17 w 245"/>
                <a:gd name="T19" fmla="*/ 420 h 575"/>
                <a:gd name="T20" fmla="*/ 114 w 245"/>
                <a:gd name="T21" fmla="*/ 531 h 575"/>
                <a:gd name="T22" fmla="*/ 173 w 245"/>
                <a:gd name="T23" fmla="*/ 565 h 575"/>
                <a:gd name="T24" fmla="*/ 208 w 245"/>
                <a:gd name="T25" fmla="*/ 575 h 575"/>
                <a:gd name="T26" fmla="*/ 226 w 245"/>
                <a:gd name="T27" fmla="*/ 572 h 575"/>
                <a:gd name="T28" fmla="*/ 240 w 245"/>
                <a:gd name="T29" fmla="*/ 560 h 575"/>
                <a:gd name="T30" fmla="*/ 244 w 245"/>
                <a:gd name="T31" fmla="*/ 539 h 575"/>
                <a:gd name="T32" fmla="*/ 237 w 245"/>
                <a:gd name="T33" fmla="*/ 518 h 575"/>
                <a:gd name="T34" fmla="*/ 198 w 245"/>
                <a:gd name="T35" fmla="*/ 479 h 575"/>
                <a:gd name="T36" fmla="*/ 107 w 245"/>
                <a:gd name="T37" fmla="*/ 402 h 575"/>
                <a:gd name="T38" fmla="*/ 85 w 245"/>
                <a:gd name="T39" fmla="*/ 377 h 575"/>
                <a:gd name="T40" fmla="*/ 74 w 245"/>
                <a:gd name="T41" fmla="*/ 346 h 575"/>
                <a:gd name="T42" fmla="*/ 80 w 245"/>
                <a:gd name="T43" fmla="*/ 258 h 575"/>
                <a:gd name="T44" fmla="*/ 94 w 245"/>
                <a:gd name="T45" fmla="*/ 226 h 575"/>
                <a:gd name="T46" fmla="*/ 122 w 245"/>
                <a:gd name="T47" fmla="*/ 172 h 575"/>
                <a:gd name="T48" fmla="*/ 167 w 245"/>
                <a:gd name="T49" fmla="*/ 111 h 575"/>
                <a:gd name="T50" fmla="*/ 184 w 245"/>
                <a:gd name="T51" fmla="*/ 50 h 575"/>
                <a:gd name="T52" fmla="*/ 193 w 245"/>
                <a:gd name="T5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5" h="575">
                  <a:moveTo>
                    <a:pt x="193" y="0"/>
                  </a:moveTo>
                  <a:cubicBezTo>
                    <a:pt x="182" y="14"/>
                    <a:pt x="171" y="28"/>
                    <a:pt x="160" y="42"/>
                  </a:cubicBezTo>
                  <a:cubicBezTo>
                    <a:pt x="148" y="56"/>
                    <a:pt x="137" y="71"/>
                    <a:pt x="125" y="85"/>
                  </a:cubicBezTo>
                  <a:cubicBezTo>
                    <a:pt x="111" y="103"/>
                    <a:pt x="97" y="120"/>
                    <a:pt x="88" y="141"/>
                  </a:cubicBezTo>
                  <a:cubicBezTo>
                    <a:pt x="80" y="158"/>
                    <a:pt x="76" y="178"/>
                    <a:pt x="70" y="196"/>
                  </a:cubicBezTo>
                  <a:cubicBezTo>
                    <a:pt x="64" y="217"/>
                    <a:pt x="56" y="238"/>
                    <a:pt x="47" y="257"/>
                  </a:cubicBezTo>
                  <a:cubicBezTo>
                    <a:pt x="38" y="276"/>
                    <a:pt x="28" y="294"/>
                    <a:pt x="19" y="312"/>
                  </a:cubicBezTo>
                  <a:cubicBezTo>
                    <a:pt x="12" y="325"/>
                    <a:pt x="5" y="338"/>
                    <a:pt x="2" y="352"/>
                  </a:cubicBezTo>
                  <a:cubicBezTo>
                    <a:pt x="0" y="364"/>
                    <a:pt x="2" y="376"/>
                    <a:pt x="5" y="387"/>
                  </a:cubicBezTo>
                  <a:cubicBezTo>
                    <a:pt x="7" y="398"/>
                    <a:pt x="12" y="409"/>
                    <a:pt x="17" y="420"/>
                  </a:cubicBezTo>
                  <a:cubicBezTo>
                    <a:pt x="40" y="464"/>
                    <a:pt x="74" y="502"/>
                    <a:pt x="114" y="531"/>
                  </a:cubicBezTo>
                  <a:cubicBezTo>
                    <a:pt x="133" y="545"/>
                    <a:pt x="152" y="556"/>
                    <a:pt x="173" y="565"/>
                  </a:cubicBezTo>
                  <a:cubicBezTo>
                    <a:pt x="184" y="570"/>
                    <a:pt x="196" y="575"/>
                    <a:pt x="208" y="575"/>
                  </a:cubicBezTo>
                  <a:cubicBezTo>
                    <a:pt x="214" y="575"/>
                    <a:pt x="220" y="574"/>
                    <a:pt x="226" y="572"/>
                  </a:cubicBezTo>
                  <a:cubicBezTo>
                    <a:pt x="231" y="569"/>
                    <a:pt x="236" y="565"/>
                    <a:pt x="240" y="560"/>
                  </a:cubicBezTo>
                  <a:cubicBezTo>
                    <a:pt x="244" y="554"/>
                    <a:pt x="245" y="546"/>
                    <a:pt x="244" y="539"/>
                  </a:cubicBezTo>
                  <a:cubicBezTo>
                    <a:pt x="244" y="531"/>
                    <a:pt x="241" y="524"/>
                    <a:pt x="237" y="518"/>
                  </a:cubicBezTo>
                  <a:cubicBezTo>
                    <a:pt x="227" y="502"/>
                    <a:pt x="212" y="491"/>
                    <a:pt x="198" y="479"/>
                  </a:cubicBezTo>
                  <a:cubicBezTo>
                    <a:pt x="166" y="455"/>
                    <a:pt x="136" y="429"/>
                    <a:pt x="107" y="402"/>
                  </a:cubicBezTo>
                  <a:cubicBezTo>
                    <a:pt x="99" y="395"/>
                    <a:pt x="90" y="387"/>
                    <a:pt x="85" y="377"/>
                  </a:cubicBezTo>
                  <a:cubicBezTo>
                    <a:pt x="79" y="368"/>
                    <a:pt x="76" y="357"/>
                    <a:pt x="74" y="346"/>
                  </a:cubicBezTo>
                  <a:cubicBezTo>
                    <a:pt x="68" y="317"/>
                    <a:pt x="70" y="286"/>
                    <a:pt x="80" y="258"/>
                  </a:cubicBezTo>
                  <a:cubicBezTo>
                    <a:pt x="84" y="247"/>
                    <a:pt x="89" y="236"/>
                    <a:pt x="94" y="226"/>
                  </a:cubicBezTo>
                  <a:cubicBezTo>
                    <a:pt x="103" y="207"/>
                    <a:pt x="111" y="189"/>
                    <a:pt x="122" y="172"/>
                  </a:cubicBezTo>
                  <a:cubicBezTo>
                    <a:pt x="136" y="151"/>
                    <a:pt x="155" y="133"/>
                    <a:pt x="167" y="111"/>
                  </a:cubicBezTo>
                  <a:cubicBezTo>
                    <a:pt x="177" y="92"/>
                    <a:pt x="180" y="71"/>
                    <a:pt x="184" y="50"/>
                  </a:cubicBezTo>
                  <a:cubicBezTo>
                    <a:pt x="187" y="33"/>
                    <a:pt x="190" y="17"/>
                    <a:pt x="193" y="0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22">
              <a:extLst>
                <a:ext uri="{FF2B5EF4-FFF2-40B4-BE49-F238E27FC236}">
                  <a16:creationId xmlns:a16="http://schemas.microsoft.com/office/drawing/2014/main" id="{4890B462-F08F-4448-A754-DF14A39DF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1563" y="5226050"/>
              <a:ext cx="1112838" cy="1096963"/>
            </a:xfrm>
            <a:custGeom>
              <a:avLst/>
              <a:gdLst>
                <a:gd name="T0" fmla="*/ 162 w 384"/>
                <a:gd name="T1" fmla="*/ 4 h 379"/>
                <a:gd name="T2" fmla="*/ 183 w 384"/>
                <a:gd name="T3" fmla="*/ 2 h 379"/>
                <a:gd name="T4" fmla="*/ 202 w 384"/>
                <a:gd name="T5" fmla="*/ 10 h 379"/>
                <a:gd name="T6" fmla="*/ 230 w 384"/>
                <a:gd name="T7" fmla="*/ 40 h 379"/>
                <a:gd name="T8" fmla="*/ 283 w 384"/>
                <a:gd name="T9" fmla="*/ 119 h 379"/>
                <a:gd name="T10" fmla="*/ 323 w 384"/>
                <a:gd name="T11" fmla="*/ 185 h 379"/>
                <a:gd name="T12" fmla="*/ 355 w 384"/>
                <a:gd name="T13" fmla="*/ 225 h 379"/>
                <a:gd name="T14" fmla="*/ 378 w 384"/>
                <a:gd name="T15" fmla="*/ 269 h 379"/>
                <a:gd name="T16" fmla="*/ 372 w 384"/>
                <a:gd name="T17" fmla="*/ 333 h 379"/>
                <a:gd name="T18" fmla="*/ 340 w 384"/>
                <a:gd name="T19" fmla="*/ 367 h 379"/>
                <a:gd name="T20" fmla="*/ 296 w 384"/>
                <a:gd name="T21" fmla="*/ 378 h 379"/>
                <a:gd name="T22" fmla="*/ 227 w 384"/>
                <a:gd name="T23" fmla="*/ 356 h 379"/>
                <a:gd name="T24" fmla="*/ 82 w 384"/>
                <a:gd name="T25" fmla="*/ 317 h 379"/>
                <a:gd name="T26" fmla="*/ 39 w 384"/>
                <a:gd name="T27" fmla="*/ 304 h 379"/>
                <a:gd name="T28" fmla="*/ 19 w 384"/>
                <a:gd name="T29" fmla="*/ 297 h 379"/>
                <a:gd name="T30" fmla="*/ 4 w 384"/>
                <a:gd name="T31" fmla="*/ 285 h 379"/>
                <a:gd name="T32" fmla="*/ 0 w 384"/>
                <a:gd name="T33" fmla="*/ 269 h 379"/>
                <a:gd name="T34" fmla="*/ 3 w 384"/>
                <a:gd name="T35" fmla="*/ 254 h 379"/>
                <a:gd name="T36" fmla="*/ 16 w 384"/>
                <a:gd name="T37" fmla="*/ 225 h 379"/>
                <a:gd name="T38" fmla="*/ 23 w 384"/>
                <a:gd name="T39" fmla="*/ 175 h 379"/>
                <a:gd name="T40" fmla="*/ 18 w 384"/>
                <a:gd name="T41" fmla="*/ 123 h 379"/>
                <a:gd name="T42" fmla="*/ 19 w 384"/>
                <a:gd name="T43" fmla="*/ 100 h 379"/>
                <a:gd name="T44" fmla="*/ 29 w 384"/>
                <a:gd name="T45" fmla="*/ 80 h 379"/>
                <a:gd name="T46" fmla="*/ 48 w 384"/>
                <a:gd name="T47" fmla="*/ 71 h 379"/>
                <a:gd name="T48" fmla="*/ 69 w 384"/>
                <a:gd name="T49" fmla="*/ 70 h 379"/>
                <a:gd name="T50" fmla="*/ 90 w 384"/>
                <a:gd name="T51" fmla="*/ 69 h 379"/>
                <a:gd name="T52" fmla="*/ 111 w 384"/>
                <a:gd name="T53" fmla="*/ 64 h 379"/>
                <a:gd name="T54" fmla="*/ 125 w 384"/>
                <a:gd name="T55" fmla="*/ 50 h 379"/>
                <a:gd name="T56" fmla="*/ 136 w 384"/>
                <a:gd name="T57" fmla="*/ 33 h 379"/>
                <a:gd name="T58" fmla="*/ 147 w 384"/>
                <a:gd name="T59" fmla="*/ 16 h 379"/>
                <a:gd name="T60" fmla="*/ 162 w 384"/>
                <a:gd name="T61" fmla="*/ 4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379">
                  <a:moveTo>
                    <a:pt x="162" y="4"/>
                  </a:moveTo>
                  <a:cubicBezTo>
                    <a:pt x="169" y="1"/>
                    <a:pt x="176" y="0"/>
                    <a:pt x="183" y="2"/>
                  </a:cubicBezTo>
                  <a:cubicBezTo>
                    <a:pt x="190" y="3"/>
                    <a:pt x="196" y="6"/>
                    <a:pt x="202" y="10"/>
                  </a:cubicBezTo>
                  <a:cubicBezTo>
                    <a:pt x="213" y="18"/>
                    <a:pt x="222" y="29"/>
                    <a:pt x="230" y="40"/>
                  </a:cubicBezTo>
                  <a:cubicBezTo>
                    <a:pt x="248" y="66"/>
                    <a:pt x="266" y="92"/>
                    <a:pt x="283" y="119"/>
                  </a:cubicBezTo>
                  <a:cubicBezTo>
                    <a:pt x="296" y="142"/>
                    <a:pt x="308" y="165"/>
                    <a:pt x="323" y="185"/>
                  </a:cubicBezTo>
                  <a:cubicBezTo>
                    <a:pt x="333" y="199"/>
                    <a:pt x="345" y="211"/>
                    <a:pt x="355" y="225"/>
                  </a:cubicBezTo>
                  <a:cubicBezTo>
                    <a:pt x="365" y="239"/>
                    <a:pt x="374" y="253"/>
                    <a:pt x="378" y="269"/>
                  </a:cubicBezTo>
                  <a:cubicBezTo>
                    <a:pt x="384" y="291"/>
                    <a:pt x="382" y="314"/>
                    <a:pt x="372" y="333"/>
                  </a:cubicBezTo>
                  <a:cubicBezTo>
                    <a:pt x="364" y="347"/>
                    <a:pt x="354" y="359"/>
                    <a:pt x="340" y="367"/>
                  </a:cubicBezTo>
                  <a:cubicBezTo>
                    <a:pt x="327" y="375"/>
                    <a:pt x="312" y="379"/>
                    <a:pt x="296" y="378"/>
                  </a:cubicBezTo>
                  <a:cubicBezTo>
                    <a:pt x="272" y="377"/>
                    <a:pt x="250" y="365"/>
                    <a:pt x="227" y="356"/>
                  </a:cubicBezTo>
                  <a:cubicBezTo>
                    <a:pt x="180" y="337"/>
                    <a:pt x="130" y="332"/>
                    <a:pt x="82" y="317"/>
                  </a:cubicBezTo>
                  <a:cubicBezTo>
                    <a:pt x="68" y="313"/>
                    <a:pt x="53" y="308"/>
                    <a:pt x="39" y="304"/>
                  </a:cubicBezTo>
                  <a:cubicBezTo>
                    <a:pt x="32" y="302"/>
                    <a:pt x="25" y="300"/>
                    <a:pt x="19" y="297"/>
                  </a:cubicBezTo>
                  <a:cubicBezTo>
                    <a:pt x="13" y="295"/>
                    <a:pt x="7" y="290"/>
                    <a:pt x="4" y="285"/>
                  </a:cubicBezTo>
                  <a:cubicBezTo>
                    <a:pt x="1" y="280"/>
                    <a:pt x="0" y="275"/>
                    <a:pt x="0" y="269"/>
                  </a:cubicBezTo>
                  <a:cubicBezTo>
                    <a:pt x="0" y="264"/>
                    <a:pt x="1" y="259"/>
                    <a:pt x="3" y="254"/>
                  </a:cubicBezTo>
                  <a:cubicBezTo>
                    <a:pt x="7" y="244"/>
                    <a:pt x="12" y="235"/>
                    <a:pt x="16" y="225"/>
                  </a:cubicBezTo>
                  <a:cubicBezTo>
                    <a:pt x="23" y="209"/>
                    <a:pt x="24" y="192"/>
                    <a:pt x="23" y="175"/>
                  </a:cubicBezTo>
                  <a:cubicBezTo>
                    <a:pt x="22" y="157"/>
                    <a:pt x="19" y="140"/>
                    <a:pt x="18" y="123"/>
                  </a:cubicBezTo>
                  <a:cubicBezTo>
                    <a:pt x="18" y="116"/>
                    <a:pt x="17" y="108"/>
                    <a:pt x="19" y="100"/>
                  </a:cubicBezTo>
                  <a:cubicBezTo>
                    <a:pt x="20" y="93"/>
                    <a:pt x="24" y="85"/>
                    <a:pt x="29" y="80"/>
                  </a:cubicBezTo>
                  <a:cubicBezTo>
                    <a:pt x="34" y="75"/>
                    <a:pt x="41" y="72"/>
                    <a:pt x="48" y="71"/>
                  </a:cubicBezTo>
                  <a:cubicBezTo>
                    <a:pt x="55" y="69"/>
                    <a:pt x="62" y="69"/>
                    <a:pt x="69" y="70"/>
                  </a:cubicBezTo>
                  <a:cubicBezTo>
                    <a:pt x="76" y="70"/>
                    <a:pt x="83" y="70"/>
                    <a:pt x="90" y="69"/>
                  </a:cubicBezTo>
                  <a:cubicBezTo>
                    <a:pt x="97" y="69"/>
                    <a:pt x="104" y="67"/>
                    <a:pt x="111" y="64"/>
                  </a:cubicBezTo>
                  <a:cubicBezTo>
                    <a:pt x="116" y="60"/>
                    <a:pt x="121" y="55"/>
                    <a:pt x="125" y="50"/>
                  </a:cubicBezTo>
                  <a:cubicBezTo>
                    <a:pt x="129" y="45"/>
                    <a:pt x="132" y="39"/>
                    <a:pt x="136" y="33"/>
                  </a:cubicBezTo>
                  <a:cubicBezTo>
                    <a:pt x="139" y="27"/>
                    <a:pt x="142" y="21"/>
                    <a:pt x="147" y="16"/>
                  </a:cubicBezTo>
                  <a:cubicBezTo>
                    <a:pt x="151" y="11"/>
                    <a:pt x="156" y="6"/>
                    <a:pt x="162" y="4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23">
              <a:extLst>
                <a:ext uri="{FF2B5EF4-FFF2-40B4-BE49-F238E27FC236}">
                  <a16:creationId xmlns:a16="http://schemas.microsoft.com/office/drawing/2014/main" id="{7F0E8645-BEE1-4AC3-A942-D504E5CB6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5875" y="3494088"/>
              <a:ext cx="187325" cy="225425"/>
            </a:xfrm>
            <a:custGeom>
              <a:avLst/>
              <a:gdLst>
                <a:gd name="T0" fmla="*/ 29 w 65"/>
                <a:gd name="T1" fmla="*/ 1 h 78"/>
                <a:gd name="T2" fmla="*/ 17 w 65"/>
                <a:gd name="T3" fmla="*/ 5 h 78"/>
                <a:gd name="T4" fmla="*/ 8 w 65"/>
                <a:gd name="T5" fmla="*/ 13 h 78"/>
                <a:gd name="T6" fmla="*/ 1 w 65"/>
                <a:gd name="T7" fmla="*/ 37 h 78"/>
                <a:gd name="T8" fmla="*/ 3 w 65"/>
                <a:gd name="T9" fmla="*/ 56 h 78"/>
                <a:gd name="T10" fmla="*/ 14 w 65"/>
                <a:gd name="T11" fmla="*/ 71 h 78"/>
                <a:gd name="T12" fmla="*/ 31 w 65"/>
                <a:gd name="T13" fmla="*/ 78 h 78"/>
                <a:gd name="T14" fmla="*/ 50 w 65"/>
                <a:gd name="T15" fmla="*/ 73 h 78"/>
                <a:gd name="T16" fmla="*/ 60 w 65"/>
                <a:gd name="T17" fmla="*/ 61 h 78"/>
                <a:gd name="T18" fmla="*/ 64 w 65"/>
                <a:gd name="T19" fmla="*/ 47 h 78"/>
                <a:gd name="T20" fmla="*/ 60 w 65"/>
                <a:gd name="T21" fmla="*/ 20 h 78"/>
                <a:gd name="T22" fmla="*/ 40 w 65"/>
                <a:gd name="T23" fmla="*/ 2 h 78"/>
                <a:gd name="T24" fmla="*/ 29 w 65"/>
                <a:gd name="T25" fmla="*/ 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8">
                  <a:moveTo>
                    <a:pt x="29" y="1"/>
                  </a:moveTo>
                  <a:cubicBezTo>
                    <a:pt x="24" y="1"/>
                    <a:pt x="20" y="2"/>
                    <a:pt x="17" y="5"/>
                  </a:cubicBezTo>
                  <a:cubicBezTo>
                    <a:pt x="13" y="7"/>
                    <a:pt x="10" y="10"/>
                    <a:pt x="8" y="13"/>
                  </a:cubicBezTo>
                  <a:cubicBezTo>
                    <a:pt x="3" y="20"/>
                    <a:pt x="1" y="29"/>
                    <a:pt x="1" y="37"/>
                  </a:cubicBezTo>
                  <a:cubicBezTo>
                    <a:pt x="0" y="43"/>
                    <a:pt x="1" y="50"/>
                    <a:pt x="3" y="56"/>
                  </a:cubicBezTo>
                  <a:cubicBezTo>
                    <a:pt x="5" y="62"/>
                    <a:pt x="9" y="67"/>
                    <a:pt x="14" y="71"/>
                  </a:cubicBezTo>
                  <a:cubicBezTo>
                    <a:pt x="19" y="75"/>
                    <a:pt x="25" y="78"/>
                    <a:pt x="31" y="78"/>
                  </a:cubicBezTo>
                  <a:cubicBezTo>
                    <a:pt x="38" y="78"/>
                    <a:pt x="44" y="76"/>
                    <a:pt x="50" y="73"/>
                  </a:cubicBezTo>
                  <a:cubicBezTo>
                    <a:pt x="54" y="70"/>
                    <a:pt x="57" y="66"/>
                    <a:pt x="60" y="61"/>
                  </a:cubicBezTo>
                  <a:cubicBezTo>
                    <a:pt x="62" y="57"/>
                    <a:pt x="64" y="52"/>
                    <a:pt x="64" y="47"/>
                  </a:cubicBezTo>
                  <a:cubicBezTo>
                    <a:pt x="65" y="38"/>
                    <a:pt x="64" y="28"/>
                    <a:pt x="60" y="20"/>
                  </a:cubicBezTo>
                  <a:cubicBezTo>
                    <a:pt x="56" y="12"/>
                    <a:pt x="49" y="5"/>
                    <a:pt x="40" y="2"/>
                  </a:cubicBezTo>
                  <a:cubicBezTo>
                    <a:pt x="37" y="1"/>
                    <a:pt x="33" y="0"/>
                    <a:pt x="29" y="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24">
              <a:extLst>
                <a:ext uri="{FF2B5EF4-FFF2-40B4-BE49-F238E27FC236}">
                  <a16:creationId xmlns:a16="http://schemas.microsoft.com/office/drawing/2014/main" id="{BDF2D10B-0E5F-47B4-B9D4-9E88C5FFA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188" y="3522663"/>
              <a:ext cx="77788" cy="84138"/>
            </a:xfrm>
            <a:custGeom>
              <a:avLst/>
              <a:gdLst>
                <a:gd name="T0" fmla="*/ 2 w 27"/>
                <a:gd name="T1" fmla="*/ 8 h 29"/>
                <a:gd name="T2" fmla="*/ 9 w 27"/>
                <a:gd name="T3" fmla="*/ 11 h 29"/>
                <a:gd name="T4" fmla="*/ 14 w 27"/>
                <a:gd name="T5" fmla="*/ 15 h 29"/>
                <a:gd name="T6" fmla="*/ 20 w 27"/>
                <a:gd name="T7" fmla="*/ 28 h 29"/>
                <a:gd name="T8" fmla="*/ 24 w 27"/>
                <a:gd name="T9" fmla="*/ 27 h 29"/>
                <a:gd name="T10" fmla="*/ 20 w 27"/>
                <a:gd name="T11" fmla="*/ 9 h 29"/>
                <a:gd name="T12" fmla="*/ 8 w 27"/>
                <a:gd name="T13" fmla="*/ 1 h 29"/>
                <a:gd name="T14" fmla="*/ 1 w 27"/>
                <a:gd name="T15" fmla="*/ 3 h 29"/>
                <a:gd name="T16" fmla="*/ 2 w 27"/>
                <a:gd name="T17" fmla="*/ 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9">
                  <a:moveTo>
                    <a:pt x="2" y="8"/>
                  </a:moveTo>
                  <a:cubicBezTo>
                    <a:pt x="4" y="10"/>
                    <a:pt x="7" y="9"/>
                    <a:pt x="9" y="11"/>
                  </a:cubicBezTo>
                  <a:cubicBezTo>
                    <a:pt x="11" y="12"/>
                    <a:pt x="13" y="13"/>
                    <a:pt x="14" y="15"/>
                  </a:cubicBezTo>
                  <a:cubicBezTo>
                    <a:pt x="17" y="19"/>
                    <a:pt x="16" y="26"/>
                    <a:pt x="20" y="28"/>
                  </a:cubicBezTo>
                  <a:cubicBezTo>
                    <a:pt x="22" y="29"/>
                    <a:pt x="24" y="28"/>
                    <a:pt x="24" y="27"/>
                  </a:cubicBezTo>
                  <a:cubicBezTo>
                    <a:pt x="27" y="21"/>
                    <a:pt x="23" y="14"/>
                    <a:pt x="20" y="9"/>
                  </a:cubicBezTo>
                  <a:cubicBezTo>
                    <a:pt x="17" y="5"/>
                    <a:pt x="12" y="1"/>
                    <a:pt x="8" y="1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0" y="4"/>
                    <a:pt x="1" y="6"/>
                    <a:pt x="2" y="8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5">
              <a:extLst>
                <a:ext uri="{FF2B5EF4-FFF2-40B4-BE49-F238E27FC236}">
                  <a16:creationId xmlns:a16="http://schemas.microsoft.com/office/drawing/2014/main" id="{813D62A3-52A1-46A5-BCAB-4B77D9047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3505200"/>
              <a:ext cx="144463" cy="214313"/>
            </a:xfrm>
            <a:custGeom>
              <a:avLst/>
              <a:gdLst>
                <a:gd name="T0" fmla="*/ 2 w 50"/>
                <a:gd name="T1" fmla="*/ 22 h 74"/>
                <a:gd name="T2" fmla="*/ 3 w 50"/>
                <a:gd name="T3" fmla="*/ 49 h 74"/>
                <a:gd name="T4" fmla="*/ 13 w 50"/>
                <a:gd name="T5" fmla="*/ 64 h 74"/>
                <a:gd name="T6" fmla="*/ 22 w 50"/>
                <a:gd name="T7" fmla="*/ 71 h 74"/>
                <a:gd name="T8" fmla="*/ 34 w 50"/>
                <a:gd name="T9" fmla="*/ 73 h 74"/>
                <a:gd name="T10" fmla="*/ 42 w 50"/>
                <a:gd name="T11" fmla="*/ 67 h 74"/>
                <a:gd name="T12" fmla="*/ 47 w 50"/>
                <a:gd name="T13" fmla="*/ 57 h 74"/>
                <a:gd name="T14" fmla="*/ 47 w 50"/>
                <a:gd name="T15" fmla="*/ 25 h 74"/>
                <a:gd name="T16" fmla="*/ 35 w 50"/>
                <a:gd name="T17" fmla="*/ 6 h 74"/>
                <a:gd name="T18" fmla="*/ 25 w 50"/>
                <a:gd name="T19" fmla="*/ 1 h 74"/>
                <a:gd name="T20" fmla="*/ 14 w 50"/>
                <a:gd name="T21" fmla="*/ 2 h 74"/>
                <a:gd name="T22" fmla="*/ 5 w 50"/>
                <a:gd name="T23" fmla="*/ 10 h 74"/>
                <a:gd name="T24" fmla="*/ 2 w 50"/>
                <a:gd name="T25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74">
                  <a:moveTo>
                    <a:pt x="2" y="22"/>
                  </a:moveTo>
                  <a:cubicBezTo>
                    <a:pt x="0" y="31"/>
                    <a:pt x="0" y="40"/>
                    <a:pt x="3" y="49"/>
                  </a:cubicBezTo>
                  <a:cubicBezTo>
                    <a:pt x="5" y="55"/>
                    <a:pt x="9" y="60"/>
                    <a:pt x="13" y="64"/>
                  </a:cubicBezTo>
                  <a:cubicBezTo>
                    <a:pt x="15" y="67"/>
                    <a:pt x="19" y="70"/>
                    <a:pt x="22" y="71"/>
                  </a:cubicBezTo>
                  <a:cubicBezTo>
                    <a:pt x="26" y="73"/>
                    <a:pt x="30" y="74"/>
                    <a:pt x="34" y="73"/>
                  </a:cubicBezTo>
                  <a:cubicBezTo>
                    <a:pt x="37" y="72"/>
                    <a:pt x="40" y="70"/>
                    <a:pt x="42" y="67"/>
                  </a:cubicBezTo>
                  <a:cubicBezTo>
                    <a:pt x="45" y="64"/>
                    <a:pt x="46" y="61"/>
                    <a:pt x="47" y="57"/>
                  </a:cubicBezTo>
                  <a:cubicBezTo>
                    <a:pt x="50" y="47"/>
                    <a:pt x="50" y="36"/>
                    <a:pt x="47" y="25"/>
                  </a:cubicBezTo>
                  <a:cubicBezTo>
                    <a:pt x="44" y="18"/>
                    <a:pt x="41" y="11"/>
                    <a:pt x="35" y="6"/>
                  </a:cubicBezTo>
                  <a:cubicBezTo>
                    <a:pt x="32" y="3"/>
                    <a:pt x="28" y="1"/>
                    <a:pt x="25" y="1"/>
                  </a:cubicBezTo>
                  <a:cubicBezTo>
                    <a:pt x="21" y="0"/>
                    <a:pt x="17" y="0"/>
                    <a:pt x="14" y="2"/>
                  </a:cubicBezTo>
                  <a:cubicBezTo>
                    <a:pt x="10" y="3"/>
                    <a:pt x="7" y="6"/>
                    <a:pt x="5" y="10"/>
                  </a:cubicBezTo>
                  <a:cubicBezTo>
                    <a:pt x="3" y="14"/>
                    <a:pt x="2" y="18"/>
                    <a:pt x="2" y="2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26">
              <a:extLst>
                <a:ext uri="{FF2B5EF4-FFF2-40B4-BE49-F238E27FC236}">
                  <a16:creationId xmlns:a16="http://schemas.microsoft.com/office/drawing/2014/main" id="{F46946FD-C743-4DFB-8176-7191F3386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975" y="3532188"/>
              <a:ext cx="52388" cy="84138"/>
            </a:xfrm>
            <a:custGeom>
              <a:avLst/>
              <a:gdLst>
                <a:gd name="T0" fmla="*/ 1 w 18"/>
                <a:gd name="T1" fmla="*/ 5 h 29"/>
                <a:gd name="T2" fmla="*/ 6 w 18"/>
                <a:gd name="T3" fmla="*/ 10 h 29"/>
                <a:gd name="T4" fmla="*/ 9 w 18"/>
                <a:gd name="T5" fmla="*/ 15 h 29"/>
                <a:gd name="T6" fmla="*/ 11 w 18"/>
                <a:gd name="T7" fmla="*/ 28 h 29"/>
                <a:gd name="T8" fmla="*/ 15 w 18"/>
                <a:gd name="T9" fmla="*/ 28 h 29"/>
                <a:gd name="T10" fmla="*/ 16 w 18"/>
                <a:gd name="T11" fmla="*/ 12 h 29"/>
                <a:gd name="T12" fmla="*/ 8 w 18"/>
                <a:gd name="T13" fmla="*/ 2 h 29"/>
                <a:gd name="T14" fmla="*/ 1 w 18"/>
                <a:gd name="T15" fmla="*/ 1 h 29"/>
                <a:gd name="T16" fmla="*/ 1 w 18"/>
                <a:gd name="T17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9">
                  <a:moveTo>
                    <a:pt x="1" y="5"/>
                  </a:moveTo>
                  <a:cubicBezTo>
                    <a:pt x="2" y="8"/>
                    <a:pt x="4" y="8"/>
                    <a:pt x="6" y="10"/>
                  </a:cubicBezTo>
                  <a:cubicBezTo>
                    <a:pt x="7" y="12"/>
                    <a:pt x="9" y="13"/>
                    <a:pt x="9" y="15"/>
                  </a:cubicBezTo>
                  <a:cubicBezTo>
                    <a:pt x="11" y="19"/>
                    <a:pt x="8" y="25"/>
                    <a:pt x="11" y="28"/>
                  </a:cubicBezTo>
                  <a:cubicBezTo>
                    <a:pt x="12" y="29"/>
                    <a:pt x="14" y="29"/>
                    <a:pt x="15" y="28"/>
                  </a:cubicBezTo>
                  <a:cubicBezTo>
                    <a:pt x="18" y="24"/>
                    <a:pt x="18" y="17"/>
                    <a:pt x="16" y="12"/>
                  </a:cubicBezTo>
                  <a:cubicBezTo>
                    <a:pt x="15" y="8"/>
                    <a:pt x="12" y="4"/>
                    <a:pt x="8" y="2"/>
                  </a:cubicBezTo>
                  <a:cubicBezTo>
                    <a:pt x="6" y="1"/>
                    <a:pt x="3" y="0"/>
                    <a:pt x="1" y="1"/>
                  </a:cubicBezTo>
                  <a:cubicBezTo>
                    <a:pt x="0" y="2"/>
                    <a:pt x="1" y="4"/>
                    <a:pt x="1" y="5"/>
                  </a:cubicBezTo>
                  <a:close/>
                </a:path>
              </a:pathLst>
            </a:custGeom>
            <a:solidFill>
              <a:srgbClr val="FEFE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7">
              <a:extLst>
                <a:ext uri="{FF2B5EF4-FFF2-40B4-BE49-F238E27FC236}">
                  <a16:creationId xmlns:a16="http://schemas.microsoft.com/office/drawing/2014/main" id="{3321553E-578D-4C1A-A7A3-609AB0F0C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588" y="3297238"/>
              <a:ext cx="141288" cy="127000"/>
            </a:xfrm>
            <a:custGeom>
              <a:avLst/>
              <a:gdLst>
                <a:gd name="T0" fmla="*/ 6 w 49"/>
                <a:gd name="T1" fmla="*/ 0 h 44"/>
                <a:gd name="T2" fmla="*/ 0 w 49"/>
                <a:gd name="T3" fmla="*/ 3 h 44"/>
                <a:gd name="T4" fmla="*/ 20 w 49"/>
                <a:gd name="T5" fmla="*/ 11 h 44"/>
                <a:gd name="T6" fmla="*/ 48 w 49"/>
                <a:gd name="T7" fmla="*/ 44 h 44"/>
                <a:gd name="T8" fmla="*/ 47 w 49"/>
                <a:gd name="T9" fmla="*/ 34 h 44"/>
                <a:gd name="T10" fmla="*/ 23 w 49"/>
                <a:gd name="T11" fmla="*/ 4 h 44"/>
                <a:gd name="T12" fmla="*/ 6 w 49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4">
                  <a:moveTo>
                    <a:pt x="6" y="0"/>
                  </a:moveTo>
                  <a:cubicBezTo>
                    <a:pt x="4" y="0"/>
                    <a:pt x="1" y="0"/>
                    <a:pt x="0" y="3"/>
                  </a:cubicBezTo>
                  <a:cubicBezTo>
                    <a:pt x="7" y="4"/>
                    <a:pt x="14" y="7"/>
                    <a:pt x="20" y="11"/>
                  </a:cubicBezTo>
                  <a:cubicBezTo>
                    <a:pt x="32" y="19"/>
                    <a:pt x="41" y="31"/>
                    <a:pt x="48" y="44"/>
                  </a:cubicBezTo>
                  <a:cubicBezTo>
                    <a:pt x="49" y="42"/>
                    <a:pt x="48" y="37"/>
                    <a:pt x="47" y="34"/>
                  </a:cubicBezTo>
                  <a:cubicBezTo>
                    <a:pt x="42" y="22"/>
                    <a:pt x="36" y="13"/>
                    <a:pt x="23" y="4"/>
                  </a:cubicBezTo>
                  <a:cubicBezTo>
                    <a:pt x="17" y="0"/>
                    <a:pt x="12" y="0"/>
                    <a:pt x="6" y="0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28">
              <a:extLst>
                <a:ext uri="{FF2B5EF4-FFF2-40B4-BE49-F238E27FC236}">
                  <a16:creationId xmlns:a16="http://schemas.microsoft.com/office/drawing/2014/main" id="{1C57F93B-4A5A-4236-BE76-5D70E78DD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5513" y="3322638"/>
              <a:ext cx="133350" cy="107950"/>
            </a:xfrm>
            <a:custGeom>
              <a:avLst/>
              <a:gdLst>
                <a:gd name="T0" fmla="*/ 3 w 46"/>
                <a:gd name="T1" fmla="*/ 1 h 37"/>
                <a:gd name="T2" fmla="*/ 1 w 46"/>
                <a:gd name="T3" fmla="*/ 1 h 37"/>
                <a:gd name="T4" fmla="*/ 0 w 46"/>
                <a:gd name="T5" fmla="*/ 1 h 37"/>
                <a:gd name="T6" fmla="*/ 12 w 46"/>
                <a:gd name="T7" fmla="*/ 4 h 37"/>
                <a:gd name="T8" fmla="*/ 27 w 46"/>
                <a:gd name="T9" fmla="*/ 13 h 37"/>
                <a:gd name="T10" fmla="*/ 46 w 46"/>
                <a:gd name="T11" fmla="*/ 37 h 37"/>
                <a:gd name="T12" fmla="*/ 39 w 46"/>
                <a:gd name="T13" fmla="*/ 18 h 37"/>
                <a:gd name="T14" fmla="*/ 34 w 46"/>
                <a:gd name="T15" fmla="*/ 13 h 37"/>
                <a:gd name="T16" fmla="*/ 18 w 46"/>
                <a:gd name="T17" fmla="*/ 4 h 37"/>
                <a:gd name="T18" fmla="*/ 3 w 46"/>
                <a:gd name="T19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7">
                  <a:moveTo>
                    <a:pt x="3" y="1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4" y="1"/>
                    <a:pt x="8" y="2"/>
                    <a:pt x="12" y="4"/>
                  </a:cubicBezTo>
                  <a:cubicBezTo>
                    <a:pt x="18" y="6"/>
                    <a:pt x="23" y="9"/>
                    <a:pt x="27" y="13"/>
                  </a:cubicBezTo>
                  <a:cubicBezTo>
                    <a:pt x="36" y="20"/>
                    <a:pt x="42" y="28"/>
                    <a:pt x="46" y="37"/>
                  </a:cubicBezTo>
                  <a:cubicBezTo>
                    <a:pt x="45" y="30"/>
                    <a:pt x="43" y="24"/>
                    <a:pt x="39" y="18"/>
                  </a:cubicBezTo>
                  <a:cubicBezTo>
                    <a:pt x="38" y="16"/>
                    <a:pt x="36" y="15"/>
                    <a:pt x="34" y="13"/>
                  </a:cubicBezTo>
                  <a:cubicBezTo>
                    <a:pt x="29" y="10"/>
                    <a:pt x="24" y="6"/>
                    <a:pt x="18" y="4"/>
                  </a:cubicBezTo>
                  <a:cubicBezTo>
                    <a:pt x="14" y="2"/>
                    <a:pt x="9" y="1"/>
                    <a:pt x="3" y="1"/>
                  </a:cubicBezTo>
                  <a:close/>
                </a:path>
              </a:pathLst>
            </a:custGeom>
            <a:solidFill>
              <a:srgbClr val="FDFD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29">
              <a:extLst>
                <a:ext uri="{FF2B5EF4-FFF2-40B4-BE49-F238E27FC236}">
                  <a16:creationId xmlns:a16="http://schemas.microsoft.com/office/drawing/2014/main" id="{39CB8139-A8E0-44FB-8B03-26AE2336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3613150"/>
              <a:ext cx="703263" cy="361950"/>
            </a:xfrm>
            <a:custGeom>
              <a:avLst/>
              <a:gdLst>
                <a:gd name="T0" fmla="*/ 32 w 243"/>
                <a:gd name="T1" fmla="*/ 41 h 125"/>
                <a:gd name="T2" fmla="*/ 12 w 243"/>
                <a:gd name="T3" fmla="*/ 60 h 125"/>
                <a:gd name="T4" fmla="*/ 3 w 243"/>
                <a:gd name="T5" fmla="*/ 72 h 125"/>
                <a:gd name="T6" fmla="*/ 1 w 243"/>
                <a:gd name="T7" fmla="*/ 86 h 125"/>
                <a:gd name="T8" fmla="*/ 0 w 243"/>
                <a:gd name="T9" fmla="*/ 91 h 125"/>
                <a:gd name="T10" fmla="*/ 1 w 243"/>
                <a:gd name="T11" fmla="*/ 93 h 125"/>
                <a:gd name="T12" fmla="*/ 2 w 243"/>
                <a:gd name="T13" fmla="*/ 95 h 125"/>
                <a:gd name="T14" fmla="*/ 5 w 243"/>
                <a:gd name="T15" fmla="*/ 97 h 125"/>
                <a:gd name="T16" fmla="*/ 9 w 243"/>
                <a:gd name="T17" fmla="*/ 97 h 125"/>
                <a:gd name="T18" fmla="*/ 25 w 243"/>
                <a:gd name="T19" fmla="*/ 104 h 125"/>
                <a:gd name="T20" fmla="*/ 40 w 243"/>
                <a:gd name="T21" fmla="*/ 114 h 125"/>
                <a:gd name="T22" fmla="*/ 77 w 243"/>
                <a:gd name="T23" fmla="*/ 125 h 125"/>
                <a:gd name="T24" fmla="*/ 115 w 243"/>
                <a:gd name="T25" fmla="*/ 121 h 125"/>
                <a:gd name="T26" fmla="*/ 145 w 243"/>
                <a:gd name="T27" fmla="*/ 113 h 125"/>
                <a:gd name="T28" fmla="*/ 186 w 243"/>
                <a:gd name="T29" fmla="*/ 88 h 125"/>
                <a:gd name="T30" fmla="*/ 203 w 243"/>
                <a:gd name="T31" fmla="*/ 75 h 125"/>
                <a:gd name="T32" fmla="*/ 208 w 243"/>
                <a:gd name="T33" fmla="*/ 70 h 125"/>
                <a:gd name="T34" fmla="*/ 214 w 243"/>
                <a:gd name="T35" fmla="*/ 66 h 125"/>
                <a:gd name="T36" fmla="*/ 225 w 243"/>
                <a:gd name="T37" fmla="*/ 66 h 125"/>
                <a:gd name="T38" fmla="*/ 234 w 243"/>
                <a:gd name="T39" fmla="*/ 67 h 125"/>
                <a:gd name="T40" fmla="*/ 238 w 243"/>
                <a:gd name="T41" fmla="*/ 66 h 125"/>
                <a:gd name="T42" fmla="*/ 241 w 243"/>
                <a:gd name="T43" fmla="*/ 64 h 125"/>
                <a:gd name="T44" fmla="*/ 243 w 243"/>
                <a:gd name="T45" fmla="*/ 58 h 125"/>
                <a:gd name="T46" fmla="*/ 242 w 243"/>
                <a:gd name="T47" fmla="*/ 53 h 125"/>
                <a:gd name="T48" fmla="*/ 233 w 243"/>
                <a:gd name="T49" fmla="*/ 46 h 125"/>
                <a:gd name="T50" fmla="*/ 219 w 243"/>
                <a:gd name="T51" fmla="*/ 42 h 125"/>
                <a:gd name="T52" fmla="*/ 175 w 243"/>
                <a:gd name="T53" fmla="*/ 26 h 125"/>
                <a:gd name="T54" fmla="*/ 155 w 243"/>
                <a:gd name="T55" fmla="*/ 15 h 125"/>
                <a:gd name="T56" fmla="*/ 133 w 243"/>
                <a:gd name="T57" fmla="*/ 6 h 125"/>
                <a:gd name="T58" fmla="*/ 81 w 243"/>
                <a:gd name="T59" fmla="*/ 8 h 125"/>
                <a:gd name="T60" fmla="*/ 32 w 243"/>
                <a:gd name="T61" fmla="*/ 4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5">
                  <a:moveTo>
                    <a:pt x="32" y="41"/>
                  </a:moveTo>
                  <a:cubicBezTo>
                    <a:pt x="25" y="47"/>
                    <a:pt x="18" y="53"/>
                    <a:pt x="12" y="60"/>
                  </a:cubicBezTo>
                  <a:cubicBezTo>
                    <a:pt x="8" y="63"/>
                    <a:pt x="4" y="67"/>
                    <a:pt x="3" y="72"/>
                  </a:cubicBezTo>
                  <a:cubicBezTo>
                    <a:pt x="1" y="77"/>
                    <a:pt x="2" y="81"/>
                    <a:pt x="1" y="86"/>
                  </a:cubicBezTo>
                  <a:cubicBezTo>
                    <a:pt x="1" y="87"/>
                    <a:pt x="0" y="89"/>
                    <a:pt x="0" y="91"/>
                  </a:cubicBezTo>
                  <a:cubicBezTo>
                    <a:pt x="0" y="91"/>
                    <a:pt x="0" y="92"/>
                    <a:pt x="1" y="93"/>
                  </a:cubicBezTo>
                  <a:cubicBezTo>
                    <a:pt x="1" y="94"/>
                    <a:pt x="1" y="94"/>
                    <a:pt x="2" y="95"/>
                  </a:cubicBezTo>
                  <a:cubicBezTo>
                    <a:pt x="3" y="96"/>
                    <a:pt x="4" y="96"/>
                    <a:pt x="5" y="97"/>
                  </a:cubicBezTo>
                  <a:cubicBezTo>
                    <a:pt x="7" y="97"/>
                    <a:pt x="8" y="97"/>
                    <a:pt x="9" y="97"/>
                  </a:cubicBezTo>
                  <a:cubicBezTo>
                    <a:pt x="15" y="98"/>
                    <a:pt x="20" y="101"/>
                    <a:pt x="25" y="104"/>
                  </a:cubicBezTo>
                  <a:cubicBezTo>
                    <a:pt x="30" y="107"/>
                    <a:pt x="35" y="111"/>
                    <a:pt x="40" y="114"/>
                  </a:cubicBezTo>
                  <a:cubicBezTo>
                    <a:pt x="51" y="121"/>
                    <a:pt x="64" y="124"/>
                    <a:pt x="77" y="125"/>
                  </a:cubicBezTo>
                  <a:cubicBezTo>
                    <a:pt x="90" y="125"/>
                    <a:pt x="103" y="123"/>
                    <a:pt x="115" y="121"/>
                  </a:cubicBezTo>
                  <a:cubicBezTo>
                    <a:pt x="126" y="119"/>
                    <a:pt x="136" y="116"/>
                    <a:pt x="145" y="113"/>
                  </a:cubicBezTo>
                  <a:cubicBezTo>
                    <a:pt x="160" y="107"/>
                    <a:pt x="173" y="98"/>
                    <a:pt x="186" y="88"/>
                  </a:cubicBezTo>
                  <a:cubicBezTo>
                    <a:pt x="192" y="84"/>
                    <a:pt x="198" y="80"/>
                    <a:pt x="203" y="75"/>
                  </a:cubicBezTo>
                  <a:cubicBezTo>
                    <a:pt x="204" y="73"/>
                    <a:pt x="206" y="71"/>
                    <a:pt x="208" y="70"/>
                  </a:cubicBezTo>
                  <a:cubicBezTo>
                    <a:pt x="210" y="68"/>
                    <a:pt x="212" y="67"/>
                    <a:pt x="214" y="66"/>
                  </a:cubicBezTo>
                  <a:cubicBezTo>
                    <a:pt x="218" y="65"/>
                    <a:pt x="222" y="65"/>
                    <a:pt x="225" y="66"/>
                  </a:cubicBezTo>
                  <a:cubicBezTo>
                    <a:pt x="228" y="66"/>
                    <a:pt x="231" y="67"/>
                    <a:pt x="234" y="67"/>
                  </a:cubicBezTo>
                  <a:cubicBezTo>
                    <a:pt x="235" y="67"/>
                    <a:pt x="237" y="66"/>
                    <a:pt x="238" y="66"/>
                  </a:cubicBezTo>
                  <a:cubicBezTo>
                    <a:pt x="239" y="65"/>
                    <a:pt x="240" y="65"/>
                    <a:pt x="241" y="64"/>
                  </a:cubicBezTo>
                  <a:cubicBezTo>
                    <a:pt x="242" y="62"/>
                    <a:pt x="243" y="60"/>
                    <a:pt x="243" y="58"/>
                  </a:cubicBezTo>
                  <a:cubicBezTo>
                    <a:pt x="243" y="57"/>
                    <a:pt x="242" y="55"/>
                    <a:pt x="242" y="53"/>
                  </a:cubicBezTo>
                  <a:cubicBezTo>
                    <a:pt x="240" y="50"/>
                    <a:pt x="236" y="48"/>
                    <a:pt x="233" y="46"/>
                  </a:cubicBezTo>
                  <a:cubicBezTo>
                    <a:pt x="228" y="44"/>
                    <a:pt x="223" y="43"/>
                    <a:pt x="219" y="42"/>
                  </a:cubicBezTo>
                  <a:cubicBezTo>
                    <a:pt x="203" y="38"/>
                    <a:pt x="189" y="33"/>
                    <a:pt x="175" y="26"/>
                  </a:cubicBezTo>
                  <a:cubicBezTo>
                    <a:pt x="168" y="23"/>
                    <a:pt x="161" y="19"/>
                    <a:pt x="155" y="15"/>
                  </a:cubicBezTo>
                  <a:cubicBezTo>
                    <a:pt x="148" y="12"/>
                    <a:pt x="140" y="8"/>
                    <a:pt x="133" y="6"/>
                  </a:cubicBezTo>
                  <a:cubicBezTo>
                    <a:pt x="116" y="0"/>
                    <a:pt x="97" y="2"/>
                    <a:pt x="81" y="8"/>
                  </a:cubicBezTo>
                  <a:cubicBezTo>
                    <a:pt x="62" y="14"/>
                    <a:pt x="45" y="26"/>
                    <a:pt x="32" y="41"/>
                  </a:cubicBezTo>
                  <a:close/>
                </a:path>
              </a:pathLst>
            </a:custGeom>
            <a:solidFill>
              <a:srgbClr val="0078D4"/>
            </a:solidFill>
            <a:ln w="11113" cap="flat">
              <a:solidFill>
                <a:srgbClr val="0078D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0">
              <a:extLst>
                <a:ext uri="{FF2B5EF4-FFF2-40B4-BE49-F238E27FC236}">
                  <a16:creationId xmlns:a16="http://schemas.microsoft.com/office/drawing/2014/main" id="{677E9A3B-678A-4817-84BF-4940D74D9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5" y="3800475"/>
              <a:ext cx="715963" cy="327025"/>
            </a:xfrm>
            <a:custGeom>
              <a:avLst/>
              <a:gdLst>
                <a:gd name="T0" fmla="*/ 0 w 247"/>
                <a:gd name="T1" fmla="*/ 42 h 113"/>
                <a:gd name="T2" fmla="*/ 35 w 247"/>
                <a:gd name="T3" fmla="*/ 72 h 113"/>
                <a:gd name="T4" fmla="*/ 65 w 247"/>
                <a:gd name="T5" fmla="*/ 102 h 113"/>
                <a:gd name="T6" fmla="*/ 94 w 247"/>
                <a:gd name="T7" fmla="*/ 112 h 113"/>
                <a:gd name="T8" fmla="*/ 131 w 247"/>
                <a:gd name="T9" fmla="*/ 108 h 113"/>
                <a:gd name="T10" fmla="*/ 162 w 247"/>
                <a:gd name="T11" fmla="*/ 96 h 113"/>
                <a:gd name="T12" fmla="*/ 216 w 247"/>
                <a:gd name="T13" fmla="*/ 63 h 113"/>
                <a:gd name="T14" fmla="*/ 230 w 247"/>
                <a:gd name="T15" fmla="*/ 59 h 113"/>
                <a:gd name="T16" fmla="*/ 236 w 247"/>
                <a:gd name="T17" fmla="*/ 55 h 113"/>
                <a:gd name="T18" fmla="*/ 240 w 247"/>
                <a:gd name="T19" fmla="*/ 50 h 113"/>
                <a:gd name="T20" fmla="*/ 243 w 247"/>
                <a:gd name="T21" fmla="*/ 37 h 113"/>
                <a:gd name="T22" fmla="*/ 246 w 247"/>
                <a:gd name="T23" fmla="*/ 24 h 113"/>
                <a:gd name="T24" fmla="*/ 245 w 247"/>
                <a:gd name="T25" fmla="*/ 11 h 113"/>
                <a:gd name="T26" fmla="*/ 236 w 247"/>
                <a:gd name="T27" fmla="*/ 2 h 113"/>
                <a:gd name="T28" fmla="*/ 225 w 247"/>
                <a:gd name="T29" fmla="*/ 0 h 113"/>
                <a:gd name="T30" fmla="*/ 200 w 247"/>
                <a:gd name="T31" fmla="*/ 3 h 113"/>
                <a:gd name="T32" fmla="*/ 168 w 247"/>
                <a:gd name="T33" fmla="*/ 3 h 113"/>
                <a:gd name="T34" fmla="*/ 129 w 247"/>
                <a:gd name="T35" fmla="*/ 6 h 113"/>
                <a:gd name="T36" fmla="*/ 83 w 247"/>
                <a:gd name="T37" fmla="*/ 4 h 113"/>
                <a:gd name="T38" fmla="*/ 45 w 247"/>
                <a:gd name="T39" fmla="*/ 12 h 113"/>
                <a:gd name="T40" fmla="*/ 30 w 247"/>
                <a:gd name="T41" fmla="*/ 23 h 113"/>
                <a:gd name="T42" fmla="*/ 14 w 247"/>
                <a:gd name="T43" fmla="*/ 31 h 113"/>
                <a:gd name="T44" fmla="*/ 9 w 247"/>
                <a:gd name="T45" fmla="*/ 31 h 113"/>
                <a:gd name="T46" fmla="*/ 2 w 247"/>
                <a:gd name="T47" fmla="*/ 35 h 113"/>
                <a:gd name="T48" fmla="*/ 0 w 247"/>
                <a:gd name="T49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7" h="113">
                  <a:moveTo>
                    <a:pt x="0" y="42"/>
                  </a:moveTo>
                  <a:cubicBezTo>
                    <a:pt x="13" y="50"/>
                    <a:pt x="25" y="60"/>
                    <a:pt x="35" y="72"/>
                  </a:cubicBezTo>
                  <a:cubicBezTo>
                    <a:pt x="45" y="82"/>
                    <a:pt x="53" y="95"/>
                    <a:pt x="65" y="102"/>
                  </a:cubicBezTo>
                  <a:cubicBezTo>
                    <a:pt x="74" y="108"/>
                    <a:pt x="84" y="111"/>
                    <a:pt x="94" y="112"/>
                  </a:cubicBezTo>
                  <a:cubicBezTo>
                    <a:pt x="106" y="113"/>
                    <a:pt x="119" y="111"/>
                    <a:pt x="131" y="108"/>
                  </a:cubicBezTo>
                  <a:cubicBezTo>
                    <a:pt x="142" y="105"/>
                    <a:pt x="152" y="101"/>
                    <a:pt x="162" y="96"/>
                  </a:cubicBezTo>
                  <a:cubicBezTo>
                    <a:pt x="180" y="85"/>
                    <a:pt x="196" y="69"/>
                    <a:pt x="216" y="63"/>
                  </a:cubicBezTo>
                  <a:cubicBezTo>
                    <a:pt x="221" y="61"/>
                    <a:pt x="225" y="60"/>
                    <a:pt x="230" y="59"/>
                  </a:cubicBezTo>
                  <a:cubicBezTo>
                    <a:pt x="232" y="58"/>
                    <a:pt x="234" y="56"/>
                    <a:pt x="236" y="55"/>
                  </a:cubicBezTo>
                  <a:cubicBezTo>
                    <a:pt x="238" y="54"/>
                    <a:pt x="239" y="52"/>
                    <a:pt x="240" y="50"/>
                  </a:cubicBezTo>
                  <a:cubicBezTo>
                    <a:pt x="242" y="46"/>
                    <a:pt x="242" y="41"/>
                    <a:pt x="243" y="37"/>
                  </a:cubicBezTo>
                  <a:cubicBezTo>
                    <a:pt x="243" y="33"/>
                    <a:pt x="245" y="29"/>
                    <a:pt x="246" y="24"/>
                  </a:cubicBezTo>
                  <a:cubicBezTo>
                    <a:pt x="246" y="20"/>
                    <a:pt x="247" y="15"/>
                    <a:pt x="245" y="11"/>
                  </a:cubicBezTo>
                  <a:cubicBezTo>
                    <a:pt x="243" y="7"/>
                    <a:pt x="240" y="4"/>
                    <a:pt x="236" y="2"/>
                  </a:cubicBezTo>
                  <a:cubicBezTo>
                    <a:pt x="233" y="1"/>
                    <a:pt x="229" y="0"/>
                    <a:pt x="225" y="0"/>
                  </a:cubicBezTo>
                  <a:cubicBezTo>
                    <a:pt x="216" y="0"/>
                    <a:pt x="208" y="2"/>
                    <a:pt x="200" y="3"/>
                  </a:cubicBezTo>
                  <a:cubicBezTo>
                    <a:pt x="190" y="4"/>
                    <a:pt x="179" y="2"/>
                    <a:pt x="168" y="3"/>
                  </a:cubicBezTo>
                  <a:cubicBezTo>
                    <a:pt x="155" y="3"/>
                    <a:pt x="142" y="6"/>
                    <a:pt x="129" y="6"/>
                  </a:cubicBezTo>
                  <a:cubicBezTo>
                    <a:pt x="113" y="7"/>
                    <a:pt x="98" y="5"/>
                    <a:pt x="83" y="4"/>
                  </a:cubicBezTo>
                  <a:cubicBezTo>
                    <a:pt x="70" y="4"/>
                    <a:pt x="56" y="5"/>
                    <a:pt x="45" y="12"/>
                  </a:cubicBezTo>
                  <a:cubicBezTo>
                    <a:pt x="40" y="15"/>
                    <a:pt x="35" y="19"/>
                    <a:pt x="30" y="23"/>
                  </a:cubicBezTo>
                  <a:cubicBezTo>
                    <a:pt x="26" y="27"/>
                    <a:pt x="20" y="30"/>
                    <a:pt x="14" y="31"/>
                  </a:cubicBezTo>
                  <a:cubicBezTo>
                    <a:pt x="12" y="31"/>
                    <a:pt x="10" y="30"/>
                    <a:pt x="9" y="31"/>
                  </a:cubicBezTo>
                  <a:cubicBezTo>
                    <a:pt x="6" y="31"/>
                    <a:pt x="4" y="33"/>
                    <a:pt x="2" y="35"/>
                  </a:cubicBezTo>
                  <a:cubicBezTo>
                    <a:pt x="1" y="37"/>
                    <a:pt x="0" y="39"/>
                    <a:pt x="0" y="42"/>
                  </a:cubicBezTo>
                  <a:close/>
                </a:path>
              </a:pathLst>
            </a:custGeom>
            <a:solidFill>
              <a:srgbClr val="0078D4"/>
            </a:solidFill>
            <a:ln w="9525" cap="rnd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1">
              <a:extLst>
                <a:ext uri="{FF2B5EF4-FFF2-40B4-BE49-F238E27FC236}">
                  <a16:creationId xmlns:a16="http://schemas.microsoft.com/office/drawing/2014/main" id="{2EE25C15-53A0-4B99-9233-4D82F01B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498" y="3763966"/>
              <a:ext cx="709614" cy="358772"/>
            </a:xfrm>
            <a:custGeom>
              <a:avLst/>
              <a:gdLst>
                <a:gd name="T0" fmla="*/ 0 w 245"/>
                <a:gd name="T1" fmla="*/ 45 h 124"/>
                <a:gd name="T2" fmla="*/ 1 w 245"/>
                <a:gd name="T3" fmla="*/ 48 h 124"/>
                <a:gd name="T4" fmla="*/ 5 w 245"/>
                <a:gd name="T5" fmla="*/ 53 h 124"/>
                <a:gd name="T6" fmla="*/ 11 w 245"/>
                <a:gd name="T7" fmla="*/ 56 h 124"/>
                <a:gd name="T8" fmla="*/ 34 w 245"/>
                <a:gd name="T9" fmla="*/ 79 h 124"/>
                <a:gd name="T10" fmla="*/ 64 w 245"/>
                <a:gd name="T11" fmla="*/ 112 h 124"/>
                <a:gd name="T12" fmla="*/ 93 w 245"/>
                <a:gd name="T13" fmla="*/ 123 h 124"/>
                <a:gd name="T14" fmla="*/ 130 w 245"/>
                <a:gd name="T15" fmla="*/ 119 h 124"/>
                <a:gd name="T16" fmla="*/ 161 w 245"/>
                <a:gd name="T17" fmla="*/ 105 h 124"/>
                <a:gd name="T18" fmla="*/ 215 w 245"/>
                <a:gd name="T19" fmla="*/ 69 h 124"/>
                <a:gd name="T20" fmla="*/ 229 w 245"/>
                <a:gd name="T21" fmla="*/ 64 h 124"/>
                <a:gd name="T22" fmla="*/ 239 w 245"/>
                <a:gd name="T23" fmla="*/ 55 h 124"/>
                <a:gd name="T24" fmla="*/ 242 w 245"/>
                <a:gd name="T25" fmla="*/ 42 h 124"/>
                <a:gd name="T26" fmla="*/ 245 w 245"/>
                <a:gd name="T27" fmla="*/ 24 h 124"/>
                <a:gd name="T28" fmla="*/ 245 w 245"/>
                <a:gd name="T29" fmla="*/ 15 h 124"/>
                <a:gd name="T30" fmla="*/ 242 w 245"/>
                <a:gd name="T31" fmla="*/ 7 h 124"/>
                <a:gd name="T32" fmla="*/ 232 w 245"/>
                <a:gd name="T33" fmla="*/ 1 h 124"/>
                <a:gd name="T34" fmla="*/ 221 w 245"/>
                <a:gd name="T35" fmla="*/ 0 h 124"/>
                <a:gd name="T36" fmla="*/ 199 w 245"/>
                <a:gd name="T37" fmla="*/ 4 h 124"/>
                <a:gd name="T38" fmla="*/ 167 w 245"/>
                <a:gd name="T39" fmla="*/ 4 h 124"/>
                <a:gd name="T40" fmla="*/ 128 w 245"/>
                <a:gd name="T41" fmla="*/ 8 h 124"/>
                <a:gd name="T42" fmla="*/ 82 w 245"/>
                <a:gd name="T43" fmla="*/ 6 h 124"/>
                <a:gd name="T44" fmla="*/ 62 w 245"/>
                <a:gd name="T45" fmla="*/ 7 h 124"/>
                <a:gd name="T46" fmla="*/ 44 w 245"/>
                <a:gd name="T47" fmla="*/ 14 h 124"/>
                <a:gd name="T48" fmla="*/ 30 w 245"/>
                <a:gd name="T49" fmla="*/ 27 h 124"/>
                <a:gd name="T50" fmla="*/ 22 w 245"/>
                <a:gd name="T51" fmla="*/ 32 h 124"/>
                <a:gd name="T52" fmla="*/ 13 w 245"/>
                <a:gd name="T53" fmla="*/ 34 h 124"/>
                <a:gd name="T54" fmla="*/ 8 w 245"/>
                <a:gd name="T55" fmla="*/ 34 h 124"/>
                <a:gd name="T56" fmla="*/ 5 w 245"/>
                <a:gd name="T57" fmla="*/ 36 h 124"/>
                <a:gd name="T58" fmla="*/ 3 w 245"/>
                <a:gd name="T59" fmla="*/ 39 h 124"/>
                <a:gd name="T60" fmla="*/ 0 w 245"/>
                <a:gd name="T61" fmla="*/ 4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5" h="124">
                  <a:moveTo>
                    <a:pt x="0" y="45"/>
                  </a:moveTo>
                  <a:cubicBezTo>
                    <a:pt x="0" y="46"/>
                    <a:pt x="0" y="47"/>
                    <a:pt x="1" y="48"/>
                  </a:cubicBezTo>
                  <a:cubicBezTo>
                    <a:pt x="2" y="50"/>
                    <a:pt x="4" y="51"/>
                    <a:pt x="5" y="53"/>
                  </a:cubicBezTo>
                  <a:cubicBezTo>
                    <a:pt x="7" y="54"/>
                    <a:pt x="9" y="55"/>
                    <a:pt x="11" y="56"/>
                  </a:cubicBezTo>
                  <a:cubicBezTo>
                    <a:pt x="20" y="62"/>
                    <a:pt x="28" y="70"/>
                    <a:pt x="34" y="79"/>
                  </a:cubicBezTo>
                  <a:cubicBezTo>
                    <a:pt x="44" y="91"/>
                    <a:pt x="52" y="104"/>
                    <a:pt x="64" y="112"/>
                  </a:cubicBezTo>
                  <a:cubicBezTo>
                    <a:pt x="72" y="118"/>
                    <a:pt x="83" y="122"/>
                    <a:pt x="93" y="123"/>
                  </a:cubicBezTo>
                  <a:cubicBezTo>
                    <a:pt x="105" y="124"/>
                    <a:pt x="118" y="122"/>
                    <a:pt x="130" y="119"/>
                  </a:cubicBezTo>
                  <a:cubicBezTo>
                    <a:pt x="141" y="115"/>
                    <a:pt x="151" y="111"/>
                    <a:pt x="161" y="105"/>
                  </a:cubicBezTo>
                  <a:cubicBezTo>
                    <a:pt x="180" y="93"/>
                    <a:pt x="195" y="77"/>
                    <a:pt x="215" y="69"/>
                  </a:cubicBezTo>
                  <a:cubicBezTo>
                    <a:pt x="220" y="68"/>
                    <a:pt x="225" y="66"/>
                    <a:pt x="229" y="64"/>
                  </a:cubicBezTo>
                  <a:cubicBezTo>
                    <a:pt x="233" y="62"/>
                    <a:pt x="237" y="59"/>
                    <a:pt x="239" y="55"/>
                  </a:cubicBezTo>
                  <a:cubicBezTo>
                    <a:pt x="241" y="51"/>
                    <a:pt x="241" y="46"/>
                    <a:pt x="242" y="42"/>
                  </a:cubicBezTo>
                  <a:cubicBezTo>
                    <a:pt x="242" y="36"/>
                    <a:pt x="244" y="30"/>
                    <a:pt x="245" y="24"/>
                  </a:cubicBezTo>
                  <a:cubicBezTo>
                    <a:pt x="245" y="21"/>
                    <a:pt x="245" y="18"/>
                    <a:pt x="245" y="15"/>
                  </a:cubicBezTo>
                  <a:cubicBezTo>
                    <a:pt x="244" y="13"/>
                    <a:pt x="243" y="10"/>
                    <a:pt x="242" y="7"/>
                  </a:cubicBezTo>
                  <a:cubicBezTo>
                    <a:pt x="239" y="4"/>
                    <a:pt x="236" y="2"/>
                    <a:pt x="232" y="1"/>
                  </a:cubicBezTo>
                  <a:cubicBezTo>
                    <a:pt x="229" y="0"/>
                    <a:pt x="225" y="0"/>
                    <a:pt x="221" y="0"/>
                  </a:cubicBezTo>
                  <a:cubicBezTo>
                    <a:pt x="214" y="1"/>
                    <a:pt x="207" y="3"/>
                    <a:pt x="199" y="4"/>
                  </a:cubicBezTo>
                  <a:cubicBezTo>
                    <a:pt x="189" y="6"/>
                    <a:pt x="178" y="4"/>
                    <a:pt x="167" y="4"/>
                  </a:cubicBezTo>
                  <a:cubicBezTo>
                    <a:pt x="154" y="4"/>
                    <a:pt x="141" y="7"/>
                    <a:pt x="128" y="8"/>
                  </a:cubicBezTo>
                  <a:cubicBezTo>
                    <a:pt x="112" y="9"/>
                    <a:pt x="97" y="7"/>
                    <a:pt x="82" y="6"/>
                  </a:cubicBezTo>
                  <a:cubicBezTo>
                    <a:pt x="75" y="6"/>
                    <a:pt x="69" y="6"/>
                    <a:pt x="62" y="7"/>
                  </a:cubicBezTo>
                  <a:cubicBezTo>
                    <a:pt x="56" y="8"/>
                    <a:pt x="50" y="10"/>
                    <a:pt x="44" y="14"/>
                  </a:cubicBezTo>
                  <a:cubicBezTo>
                    <a:pt x="39" y="17"/>
                    <a:pt x="35" y="22"/>
                    <a:pt x="30" y="27"/>
                  </a:cubicBezTo>
                  <a:cubicBezTo>
                    <a:pt x="27" y="29"/>
                    <a:pt x="25" y="31"/>
                    <a:pt x="22" y="32"/>
                  </a:cubicBezTo>
                  <a:cubicBezTo>
                    <a:pt x="19" y="33"/>
                    <a:pt x="16" y="34"/>
                    <a:pt x="13" y="34"/>
                  </a:cubicBezTo>
                  <a:cubicBezTo>
                    <a:pt x="11" y="34"/>
                    <a:pt x="9" y="34"/>
                    <a:pt x="8" y="34"/>
                  </a:cubicBezTo>
                  <a:cubicBezTo>
                    <a:pt x="7" y="35"/>
                    <a:pt x="6" y="35"/>
                    <a:pt x="5" y="36"/>
                  </a:cubicBezTo>
                  <a:cubicBezTo>
                    <a:pt x="4" y="37"/>
                    <a:pt x="4" y="38"/>
                    <a:pt x="3" y="39"/>
                  </a:cubicBezTo>
                  <a:cubicBezTo>
                    <a:pt x="2" y="41"/>
                    <a:pt x="1" y="43"/>
                    <a:pt x="0" y="45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2">
              <a:extLst>
                <a:ext uri="{FF2B5EF4-FFF2-40B4-BE49-F238E27FC236}">
                  <a16:creationId xmlns:a16="http://schemas.microsoft.com/office/drawing/2014/main" id="{6007108F-8F15-453D-9D6A-42D08CE34C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898" y="3732212"/>
              <a:ext cx="617537" cy="271466"/>
            </a:xfrm>
            <a:custGeom>
              <a:avLst/>
              <a:gdLst>
                <a:gd name="T0" fmla="*/ 24 w 213"/>
                <a:gd name="T1" fmla="*/ 22 h 94"/>
                <a:gd name="T2" fmla="*/ 8 w 213"/>
                <a:gd name="T3" fmla="*/ 33 h 94"/>
                <a:gd name="T4" fmla="*/ 2 w 213"/>
                <a:gd name="T5" fmla="*/ 39 h 94"/>
                <a:gd name="T6" fmla="*/ 0 w 213"/>
                <a:gd name="T7" fmla="*/ 46 h 94"/>
                <a:gd name="T8" fmla="*/ 0 w 213"/>
                <a:gd name="T9" fmla="*/ 53 h 94"/>
                <a:gd name="T10" fmla="*/ 0 w 213"/>
                <a:gd name="T11" fmla="*/ 58 h 94"/>
                <a:gd name="T12" fmla="*/ 0 w 213"/>
                <a:gd name="T13" fmla="*/ 60 h 94"/>
                <a:gd name="T14" fmla="*/ 1 w 213"/>
                <a:gd name="T15" fmla="*/ 62 h 94"/>
                <a:gd name="T16" fmla="*/ 4 w 213"/>
                <a:gd name="T17" fmla="*/ 63 h 94"/>
                <a:gd name="T18" fmla="*/ 6 w 213"/>
                <a:gd name="T19" fmla="*/ 64 h 94"/>
                <a:gd name="T20" fmla="*/ 19 w 213"/>
                <a:gd name="T21" fmla="*/ 71 h 94"/>
                <a:gd name="T22" fmla="*/ 30 w 213"/>
                <a:gd name="T23" fmla="*/ 81 h 94"/>
                <a:gd name="T24" fmla="*/ 66 w 213"/>
                <a:gd name="T25" fmla="*/ 93 h 94"/>
                <a:gd name="T26" fmla="*/ 105 w 213"/>
                <a:gd name="T27" fmla="*/ 88 h 94"/>
                <a:gd name="T28" fmla="*/ 135 w 213"/>
                <a:gd name="T29" fmla="*/ 80 h 94"/>
                <a:gd name="T30" fmla="*/ 176 w 213"/>
                <a:gd name="T31" fmla="*/ 55 h 94"/>
                <a:gd name="T32" fmla="*/ 193 w 213"/>
                <a:gd name="T33" fmla="*/ 42 h 94"/>
                <a:gd name="T34" fmla="*/ 210 w 213"/>
                <a:gd name="T35" fmla="*/ 33 h 94"/>
                <a:gd name="T36" fmla="*/ 211 w 213"/>
                <a:gd name="T37" fmla="*/ 32 h 94"/>
                <a:gd name="T38" fmla="*/ 212 w 213"/>
                <a:gd name="T39" fmla="*/ 31 h 94"/>
                <a:gd name="T40" fmla="*/ 212 w 213"/>
                <a:gd name="T41" fmla="*/ 28 h 94"/>
                <a:gd name="T42" fmla="*/ 211 w 213"/>
                <a:gd name="T43" fmla="*/ 25 h 94"/>
                <a:gd name="T44" fmla="*/ 209 w 213"/>
                <a:gd name="T45" fmla="*/ 23 h 94"/>
                <a:gd name="T46" fmla="*/ 187 w 213"/>
                <a:gd name="T47" fmla="*/ 16 h 94"/>
                <a:gd name="T48" fmla="*/ 165 w 213"/>
                <a:gd name="T49" fmla="*/ 14 h 94"/>
                <a:gd name="T50" fmla="*/ 145 w 213"/>
                <a:gd name="T51" fmla="*/ 8 h 94"/>
                <a:gd name="T52" fmla="*/ 123 w 213"/>
                <a:gd name="T53" fmla="*/ 3 h 94"/>
                <a:gd name="T54" fmla="*/ 71 w 213"/>
                <a:gd name="T55" fmla="*/ 4 h 94"/>
                <a:gd name="T56" fmla="*/ 24 w 213"/>
                <a:gd name="T57" fmla="*/ 2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3" h="94">
                  <a:moveTo>
                    <a:pt x="24" y="22"/>
                  </a:moveTo>
                  <a:cubicBezTo>
                    <a:pt x="19" y="25"/>
                    <a:pt x="14" y="29"/>
                    <a:pt x="8" y="33"/>
                  </a:cubicBezTo>
                  <a:cubicBezTo>
                    <a:pt x="6" y="34"/>
                    <a:pt x="3" y="36"/>
                    <a:pt x="2" y="39"/>
                  </a:cubicBezTo>
                  <a:cubicBezTo>
                    <a:pt x="1" y="41"/>
                    <a:pt x="0" y="44"/>
                    <a:pt x="0" y="46"/>
                  </a:cubicBezTo>
                  <a:cubicBezTo>
                    <a:pt x="0" y="48"/>
                    <a:pt x="1" y="51"/>
                    <a:pt x="0" y="53"/>
                  </a:cubicBezTo>
                  <a:cubicBezTo>
                    <a:pt x="0" y="54"/>
                    <a:pt x="0" y="56"/>
                    <a:pt x="0" y="58"/>
                  </a:cubicBezTo>
                  <a:cubicBezTo>
                    <a:pt x="0" y="58"/>
                    <a:pt x="0" y="59"/>
                    <a:pt x="0" y="60"/>
                  </a:cubicBezTo>
                  <a:cubicBezTo>
                    <a:pt x="0" y="61"/>
                    <a:pt x="0" y="61"/>
                    <a:pt x="1" y="62"/>
                  </a:cubicBezTo>
                  <a:cubicBezTo>
                    <a:pt x="2" y="63"/>
                    <a:pt x="3" y="63"/>
                    <a:pt x="4" y="63"/>
                  </a:cubicBezTo>
                  <a:cubicBezTo>
                    <a:pt x="4" y="64"/>
                    <a:pt x="5" y="64"/>
                    <a:pt x="6" y="64"/>
                  </a:cubicBezTo>
                  <a:cubicBezTo>
                    <a:pt x="11" y="65"/>
                    <a:pt x="15" y="68"/>
                    <a:pt x="19" y="71"/>
                  </a:cubicBezTo>
                  <a:cubicBezTo>
                    <a:pt x="23" y="75"/>
                    <a:pt x="26" y="78"/>
                    <a:pt x="30" y="81"/>
                  </a:cubicBezTo>
                  <a:cubicBezTo>
                    <a:pt x="40" y="90"/>
                    <a:pt x="53" y="93"/>
                    <a:pt x="66" y="93"/>
                  </a:cubicBezTo>
                  <a:cubicBezTo>
                    <a:pt x="80" y="94"/>
                    <a:pt x="93" y="91"/>
                    <a:pt x="105" y="88"/>
                  </a:cubicBezTo>
                  <a:cubicBezTo>
                    <a:pt x="116" y="86"/>
                    <a:pt x="126" y="83"/>
                    <a:pt x="135" y="80"/>
                  </a:cubicBezTo>
                  <a:cubicBezTo>
                    <a:pt x="150" y="74"/>
                    <a:pt x="164" y="66"/>
                    <a:pt x="176" y="55"/>
                  </a:cubicBezTo>
                  <a:cubicBezTo>
                    <a:pt x="181" y="51"/>
                    <a:pt x="187" y="46"/>
                    <a:pt x="193" y="42"/>
                  </a:cubicBezTo>
                  <a:cubicBezTo>
                    <a:pt x="198" y="38"/>
                    <a:pt x="204" y="36"/>
                    <a:pt x="210" y="33"/>
                  </a:cubicBezTo>
                  <a:cubicBezTo>
                    <a:pt x="210" y="33"/>
                    <a:pt x="211" y="32"/>
                    <a:pt x="211" y="32"/>
                  </a:cubicBezTo>
                  <a:cubicBezTo>
                    <a:pt x="211" y="31"/>
                    <a:pt x="212" y="31"/>
                    <a:pt x="212" y="31"/>
                  </a:cubicBezTo>
                  <a:cubicBezTo>
                    <a:pt x="213" y="30"/>
                    <a:pt x="213" y="29"/>
                    <a:pt x="212" y="28"/>
                  </a:cubicBezTo>
                  <a:cubicBezTo>
                    <a:pt x="212" y="27"/>
                    <a:pt x="211" y="26"/>
                    <a:pt x="211" y="25"/>
                  </a:cubicBezTo>
                  <a:cubicBezTo>
                    <a:pt x="210" y="24"/>
                    <a:pt x="209" y="24"/>
                    <a:pt x="209" y="23"/>
                  </a:cubicBezTo>
                  <a:cubicBezTo>
                    <a:pt x="203" y="18"/>
                    <a:pt x="195" y="16"/>
                    <a:pt x="187" y="16"/>
                  </a:cubicBezTo>
                  <a:cubicBezTo>
                    <a:pt x="180" y="15"/>
                    <a:pt x="172" y="15"/>
                    <a:pt x="165" y="14"/>
                  </a:cubicBezTo>
                  <a:cubicBezTo>
                    <a:pt x="158" y="13"/>
                    <a:pt x="151" y="10"/>
                    <a:pt x="145" y="8"/>
                  </a:cubicBezTo>
                  <a:cubicBezTo>
                    <a:pt x="137" y="6"/>
                    <a:pt x="130" y="4"/>
                    <a:pt x="123" y="3"/>
                  </a:cubicBezTo>
                  <a:cubicBezTo>
                    <a:pt x="106" y="0"/>
                    <a:pt x="88" y="1"/>
                    <a:pt x="71" y="4"/>
                  </a:cubicBezTo>
                  <a:cubicBezTo>
                    <a:pt x="54" y="8"/>
                    <a:pt x="38" y="14"/>
                    <a:pt x="24" y="22"/>
                  </a:cubicBezTo>
                  <a:close/>
                </a:path>
              </a:pathLst>
            </a:custGeom>
            <a:solidFill>
              <a:srgbClr val="0078D4"/>
            </a:solidFill>
            <a:ln w="6350" cap="rnd">
              <a:solidFill>
                <a:srgbClr val="0078D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3">
              <a:extLst>
                <a:ext uri="{FF2B5EF4-FFF2-40B4-BE49-F238E27FC236}">
                  <a16:creationId xmlns:a16="http://schemas.microsoft.com/office/drawing/2014/main" id="{C00FE441-7D76-4C99-A7D0-76F8E7787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2324" y="3627435"/>
              <a:ext cx="703260" cy="358772"/>
            </a:xfrm>
            <a:custGeom>
              <a:avLst/>
              <a:gdLst>
                <a:gd name="T0" fmla="*/ 32 w 243"/>
                <a:gd name="T1" fmla="*/ 40 h 124"/>
                <a:gd name="T2" fmla="*/ 12 w 243"/>
                <a:gd name="T3" fmla="*/ 59 h 124"/>
                <a:gd name="T4" fmla="*/ 4 w 243"/>
                <a:gd name="T5" fmla="*/ 73 h 124"/>
                <a:gd name="T6" fmla="*/ 1 w 243"/>
                <a:gd name="T7" fmla="*/ 85 h 124"/>
                <a:gd name="T8" fmla="*/ 0 w 243"/>
                <a:gd name="T9" fmla="*/ 90 h 124"/>
                <a:gd name="T10" fmla="*/ 1 w 243"/>
                <a:gd name="T11" fmla="*/ 92 h 124"/>
                <a:gd name="T12" fmla="*/ 2 w 243"/>
                <a:gd name="T13" fmla="*/ 94 h 124"/>
                <a:gd name="T14" fmla="*/ 5 w 243"/>
                <a:gd name="T15" fmla="*/ 96 h 124"/>
                <a:gd name="T16" fmla="*/ 9 w 243"/>
                <a:gd name="T17" fmla="*/ 96 h 124"/>
                <a:gd name="T18" fmla="*/ 25 w 243"/>
                <a:gd name="T19" fmla="*/ 103 h 124"/>
                <a:gd name="T20" fmla="*/ 40 w 243"/>
                <a:gd name="T21" fmla="*/ 113 h 124"/>
                <a:gd name="T22" fmla="*/ 77 w 243"/>
                <a:gd name="T23" fmla="*/ 124 h 124"/>
                <a:gd name="T24" fmla="*/ 115 w 243"/>
                <a:gd name="T25" fmla="*/ 120 h 124"/>
                <a:gd name="T26" fmla="*/ 145 w 243"/>
                <a:gd name="T27" fmla="*/ 112 h 124"/>
                <a:gd name="T28" fmla="*/ 186 w 243"/>
                <a:gd name="T29" fmla="*/ 87 h 124"/>
                <a:gd name="T30" fmla="*/ 203 w 243"/>
                <a:gd name="T31" fmla="*/ 74 h 124"/>
                <a:gd name="T32" fmla="*/ 208 w 243"/>
                <a:gd name="T33" fmla="*/ 69 h 124"/>
                <a:gd name="T34" fmla="*/ 214 w 243"/>
                <a:gd name="T35" fmla="*/ 65 h 124"/>
                <a:gd name="T36" fmla="*/ 225 w 243"/>
                <a:gd name="T37" fmla="*/ 65 h 124"/>
                <a:gd name="T38" fmla="*/ 234 w 243"/>
                <a:gd name="T39" fmla="*/ 66 h 124"/>
                <a:gd name="T40" fmla="*/ 238 w 243"/>
                <a:gd name="T41" fmla="*/ 65 h 124"/>
                <a:gd name="T42" fmla="*/ 241 w 243"/>
                <a:gd name="T43" fmla="*/ 63 h 124"/>
                <a:gd name="T44" fmla="*/ 243 w 243"/>
                <a:gd name="T45" fmla="*/ 57 h 124"/>
                <a:gd name="T46" fmla="*/ 242 w 243"/>
                <a:gd name="T47" fmla="*/ 52 h 124"/>
                <a:gd name="T48" fmla="*/ 233 w 243"/>
                <a:gd name="T49" fmla="*/ 45 h 124"/>
                <a:gd name="T50" fmla="*/ 219 w 243"/>
                <a:gd name="T51" fmla="*/ 41 h 124"/>
                <a:gd name="T52" fmla="*/ 175 w 243"/>
                <a:gd name="T53" fmla="*/ 25 h 124"/>
                <a:gd name="T54" fmla="*/ 155 w 243"/>
                <a:gd name="T55" fmla="*/ 14 h 124"/>
                <a:gd name="T56" fmla="*/ 133 w 243"/>
                <a:gd name="T57" fmla="*/ 5 h 124"/>
                <a:gd name="T58" fmla="*/ 81 w 243"/>
                <a:gd name="T59" fmla="*/ 7 h 124"/>
                <a:gd name="T60" fmla="*/ 32 w 243"/>
                <a:gd name="T61" fmla="*/ 4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43" h="124">
                  <a:moveTo>
                    <a:pt x="32" y="40"/>
                  </a:moveTo>
                  <a:cubicBezTo>
                    <a:pt x="25" y="45"/>
                    <a:pt x="18" y="52"/>
                    <a:pt x="12" y="59"/>
                  </a:cubicBezTo>
                  <a:cubicBezTo>
                    <a:pt x="8" y="63"/>
                    <a:pt x="5" y="67"/>
                    <a:pt x="4" y="73"/>
                  </a:cubicBezTo>
                  <a:cubicBezTo>
                    <a:pt x="2" y="77"/>
                    <a:pt x="2" y="81"/>
                    <a:pt x="1" y="85"/>
                  </a:cubicBezTo>
                  <a:cubicBezTo>
                    <a:pt x="1" y="86"/>
                    <a:pt x="0" y="88"/>
                    <a:pt x="0" y="90"/>
                  </a:cubicBezTo>
                  <a:cubicBezTo>
                    <a:pt x="0" y="90"/>
                    <a:pt x="0" y="91"/>
                    <a:pt x="1" y="92"/>
                  </a:cubicBezTo>
                  <a:cubicBezTo>
                    <a:pt x="1" y="93"/>
                    <a:pt x="1" y="93"/>
                    <a:pt x="2" y="94"/>
                  </a:cubicBezTo>
                  <a:cubicBezTo>
                    <a:pt x="3" y="95"/>
                    <a:pt x="4" y="95"/>
                    <a:pt x="5" y="96"/>
                  </a:cubicBezTo>
                  <a:cubicBezTo>
                    <a:pt x="7" y="96"/>
                    <a:pt x="8" y="96"/>
                    <a:pt x="9" y="96"/>
                  </a:cubicBezTo>
                  <a:cubicBezTo>
                    <a:pt x="15" y="97"/>
                    <a:pt x="20" y="100"/>
                    <a:pt x="25" y="103"/>
                  </a:cubicBezTo>
                  <a:cubicBezTo>
                    <a:pt x="30" y="106"/>
                    <a:pt x="35" y="110"/>
                    <a:pt x="40" y="113"/>
                  </a:cubicBezTo>
                  <a:cubicBezTo>
                    <a:pt x="51" y="120"/>
                    <a:pt x="64" y="123"/>
                    <a:pt x="77" y="124"/>
                  </a:cubicBezTo>
                  <a:cubicBezTo>
                    <a:pt x="90" y="124"/>
                    <a:pt x="103" y="122"/>
                    <a:pt x="115" y="120"/>
                  </a:cubicBezTo>
                  <a:cubicBezTo>
                    <a:pt x="126" y="118"/>
                    <a:pt x="136" y="115"/>
                    <a:pt x="145" y="112"/>
                  </a:cubicBezTo>
                  <a:cubicBezTo>
                    <a:pt x="160" y="106"/>
                    <a:pt x="173" y="97"/>
                    <a:pt x="186" y="87"/>
                  </a:cubicBezTo>
                  <a:cubicBezTo>
                    <a:pt x="192" y="83"/>
                    <a:pt x="198" y="79"/>
                    <a:pt x="203" y="74"/>
                  </a:cubicBezTo>
                  <a:cubicBezTo>
                    <a:pt x="204" y="72"/>
                    <a:pt x="206" y="70"/>
                    <a:pt x="208" y="69"/>
                  </a:cubicBezTo>
                  <a:cubicBezTo>
                    <a:pt x="210" y="67"/>
                    <a:pt x="212" y="66"/>
                    <a:pt x="214" y="65"/>
                  </a:cubicBezTo>
                  <a:cubicBezTo>
                    <a:pt x="218" y="64"/>
                    <a:pt x="222" y="64"/>
                    <a:pt x="225" y="65"/>
                  </a:cubicBezTo>
                  <a:cubicBezTo>
                    <a:pt x="228" y="65"/>
                    <a:pt x="231" y="66"/>
                    <a:pt x="234" y="66"/>
                  </a:cubicBezTo>
                  <a:cubicBezTo>
                    <a:pt x="235" y="66"/>
                    <a:pt x="237" y="65"/>
                    <a:pt x="238" y="65"/>
                  </a:cubicBezTo>
                  <a:cubicBezTo>
                    <a:pt x="239" y="64"/>
                    <a:pt x="240" y="64"/>
                    <a:pt x="241" y="63"/>
                  </a:cubicBezTo>
                  <a:cubicBezTo>
                    <a:pt x="242" y="61"/>
                    <a:pt x="243" y="59"/>
                    <a:pt x="243" y="57"/>
                  </a:cubicBezTo>
                  <a:cubicBezTo>
                    <a:pt x="243" y="56"/>
                    <a:pt x="242" y="54"/>
                    <a:pt x="242" y="52"/>
                  </a:cubicBezTo>
                  <a:cubicBezTo>
                    <a:pt x="240" y="49"/>
                    <a:pt x="236" y="47"/>
                    <a:pt x="233" y="45"/>
                  </a:cubicBezTo>
                  <a:cubicBezTo>
                    <a:pt x="228" y="43"/>
                    <a:pt x="223" y="42"/>
                    <a:pt x="219" y="41"/>
                  </a:cubicBezTo>
                  <a:cubicBezTo>
                    <a:pt x="203" y="37"/>
                    <a:pt x="189" y="32"/>
                    <a:pt x="175" y="25"/>
                  </a:cubicBezTo>
                  <a:cubicBezTo>
                    <a:pt x="168" y="22"/>
                    <a:pt x="161" y="18"/>
                    <a:pt x="155" y="14"/>
                  </a:cubicBezTo>
                  <a:cubicBezTo>
                    <a:pt x="148" y="11"/>
                    <a:pt x="140" y="7"/>
                    <a:pt x="133" y="5"/>
                  </a:cubicBezTo>
                  <a:cubicBezTo>
                    <a:pt x="116" y="0"/>
                    <a:pt x="97" y="1"/>
                    <a:pt x="81" y="7"/>
                  </a:cubicBezTo>
                  <a:cubicBezTo>
                    <a:pt x="62" y="13"/>
                    <a:pt x="45" y="25"/>
                    <a:pt x="32" y="4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34">
              <a:extLst>
                <a:ext uri="{FF2B5EF4-FFF2-40B4-BE49-F238E27FC236}">
                  <a16:creationId xmlns:a16="http://schemas.microsoft.com/office/drawing/2014/main" id="{45D4B2D9-2070-4658-A2D3-B7293BBFDA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48063" y="3670300"/>
              <a:ext cx="228600" cy="34925"/>
            </a:xfrm>
            <a:custGeom>
              <a:avLst/>
              <a:gdLst>
                <a:gd name="T0" fmla="*/ 62 w 79"/>
                <a:gd name="T1" fmla="*/ 0 h 12"/>
                <a:gd name="T2" fmla="*/ 57 w 79"/>
                <a:gd name="T3" fmla="*/ 1 h 12"/>
                <a:gd name="T4" fmla="*/ 55 w 79"/>
                <a:gd name="T5" fmla="*/ 4 h 12"/>
                <a:gd name="T6" fmla="*/ 64 w 79"/>
                <a:gd name="T7" fmla="*/ 8 h 12"/>
                <a:gd name="T8" fmla="*/ 71 w 79"/>
                <a:gd name="T9" fmla="*/ 12 h 12"/>
                <a:gd name="T10" fmla="*/ 78 w 79"/>
                <a:gd name="T11" fmla="*/ 8 h 12"/>
                <a:gd name="T12" fmla="*/ 70 w 79"/>
                <a:gd name="T13" fmla="*/ 1 h 12"/>
                <a:gd name="T14" fmla="*/ 62 w 79"/>
                <a:gd name="T15" fmla="*/ 0 h 12"/>
                <a:gd name="T16" fmla="*/ 8 w 79"/>
                <a:gd name="T17" fmla="*/ 2 h 12"/>
                <a:gd name="T18" fmla="*/ 2 w 79"/>
                <a:gd name="T19" fmla="*/ 10 h 12"/>
                <a:gd name="T20" fmla="*/ 5 w 79"/>
                <a:gd name="T21" fmla="*/ 12 h 12"/>
                <a:gd name="T22" fmla="*/ 10 w 79"/>
                <a:gd name="T23" fmla="*/ 6 h 12"/>
                <a:gd name="T24" fmla="*/ 9 w 79"/>
                <a:gd name="T25" fmla="*/ 2 h 12"/>
                <a:gd name="T26" fmla="*/ 8 w 79"/>
                <a:gd name="T2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9" h="12">
                  <a:moveTo>
                    <a:pt x="62" y="0"/>
                  </a:moveTo>
                  <a:cubicBezTo>
                    <a:pt x="60" y="0"/>
                    <a:pt x="58" y="0"/>
                    <a:pt x="57" y="1"/>
                  </a:cubicBezTo>
                  <a:cubicBezTo>
                    <a:pt x="56" y="2"/>
                    <a:pt x="55" y="3"/>
                    <a:pt x="55" y="4"/>
                  </a:cubicBezTo>
                  <a:cubicBezTo>
                    <a:pt x="56" y="7"/>
                    <a:pt x="61" y="6"/>
                    <a:pt x="64" y="8"/>
                  </a:cubicBezTo>
                  <a:cubicBezTo>
                    <a:pt x="66" y="9"/>
                    <a:pt x="68" y="12"/>
                    <a:pt x="71" y="12"/>
                  </a:cubicBezTo>
                  <a:cubicBezTo>
                    <a:pt x="74" y="12"/>
                    <a:pt x="78" y="11"/>
                    <a:pt x="78" y="8"/>
                  </a:cubicBezTo>
                  <a:cubicBezTo>
                    <a:pt x="79" y="5"/>
                    <a:pt x="74" y="3"/>
                    <a:pt x="70" y="1"/>
                  </a:cubicBezTo>
                  <a:cubicBezTo>
                    <a:pt x="68" y="0"/>
                    <a:pt x="65" y="0"/>
                    <a:pt x="62" y="0"/>
                  </a:cubicBezTo>
                  <a:close/>
                  <a:moveTo>
                    <a:pt x="8" y="2"/>
                  </a:moveTo>
                  <a:cubicBezTo>
                    <a:pt x="5" y="2"/>
                    <a:pt x="0" y="8"/>
                    <a:pt x="2" y="10"/>
                  </a:cubicBezTo>
                  <a:cubicBezTo>
                    <a:pt x="2" y="11"/>
                    <a:pt x="4" y="12"/>
                    <a:pt x="5" y="12"/>
                  </a:cubicBezTo>
                  <a:cubicBezTo>
                    <a:pt x="7" y="11"/>
                    <a:pt x="8" y="8"/>
                    <a:pt x="10" y="6"/>
                  </a:cubicBezTo>
                  <a:cubicBezTo>
                    <a:pt x="11" y="6"/>
                    <a:pt x="11" y="3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9887FF49-A8F8-407A-B9B5-DD1C94DF65C7}"/>
              </a:ext>
            </a:extLst>
          </p:cNvPr>
          <p:cNvGrpSpPr/>
          <p:nvPr/>
        </p:nvGrpSpPr>
        <p:grpSpPr>
          <a:xfrm>
            <a:off x="10255092" y="2414089"/>
            <a:ext cx="1231534" cy="457200"/>
            <a:chOff x="7519936" y="2569246"/>
            <a:chExt cx="1231534" cy="457200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73EB8A73-E6E2-4FB1-BFA2-6C69E82509D4}"/>
                </a:ext>
              </a:extLst>
            </p:cNvPr>
            <p:cNvGrpSpPr/>
            <p:nvPr/>
          </p:nvGrpSpPr>
          <p:grpSpPr>
            <a:xfrm>
              <a:off x="7519936" y="2569246"/>
              <a:ext cx="457200" cy="457200"/>
              <a:chOff x="7522331" y="2235821"/>
              <a:chExt cx="457200" cy="457200"/>
            </a:xfrm>
          </p:grpSpPr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8E24284F-1894-4CEC-AFDB-96D917631FF7}"/>
                  </a:ext>
                </a:extLst>
              </p:cNvPr>
              <p:cNvGrpSpPr/>
              <p:nvPr/>
            </p:nvGrpSpPr>
            <p:grpSpPr>
              <a:xfrm>
                <a:off x="7589611" y="2290082"/>
                <a:ext cx="322642" cy="348678"/>
                <a:chOff x="7559317" y="2272806"/>
                <a:chExt cx="258899" cy="320343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38CBF287-F201-43A8-8574-4F68DD68B479}"/>
                    </a:ext>
                  </a:extLst>
                </p:cNvPr>
                <p:cNvSpPr/>
                <p:nvPr/>
              </p:nvSpPr>
              <p:spPr>
                <a:xfrm>
                  <a:off x="7559317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63F519E5-AD46-4F39-AEB6-5C7DD2FF394D}"/>
                    </a:ext>
                  </a:extLst>
                </p:cNvPr>
                <p:cNvSpPr/>
                <p:nvPr/>
              </p:nvSpPr>
              <p:spPr>
                <a:xfrm>
                  <a:off x="7633288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3" name="Rectangle 272">
                  <a:extLst>
                    <a:ext uri="{FF2B5EF4-FFF2-40B4-BE49-F238E27FC236}">
                      <a16:creationId xmlns:a16="http://schemas.microsoft.com/office/drawing/2014/main" id="{D1EB35C8-BC5E-4B40-AC07-1D8B0AC9F159}"/>
                    </a:ext>
                  </a:extLst>
                </p:cNvPr>
                <p:cNvSpPr/>
                <p:nvPr/>
              </p:nvSpPr>
              <p:spPr>
                <a:xfrm>
                  <a:off x="7707259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4" name="Rectangle 273">
                  <a:extLst>
                    <a:ext uri="{FF2B5EF4-FFF2-40B4-BE49-F238E27FC236}">
                      <a16:creationId xmlns:a16="http://schemas.microsoft.com/office/drawing/2014/main" id="{9AEFE95E-AA30-4CAA-9D5C-6B23AD15E778}"/>
                    </a:ext>
                  </a:extLst>
                </p:cNvPr>
                <p:cNvSpPr/>
                <p:nvPr/>
              </p:nvSpPr>
              <p:spPr>
                <a:xfrm>
                  <a:off x="7781230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9BD41D7C-43FE-4745-B136-1F9792FFA70C}"/>
                  </a:ext>
                </a:extLst>
              </p:cNvPr>
              <p:cNvSpPr/>
              <p:nvPr/>
            </p:nvSpPr>
            <p:spPr>
              <a:xfrm>
                <a:off x="7522331" y="2235821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61" name="Plus Sign 260">
              <a:extLst>
                <a:ext uri="{FF2B5EF4-FFF2-40B4-BE49-F238E27FC236}">
                  <a16:creationId xmlns:a16="http://schemas.microsoft.com/office/drawing/2014/main" id="{5AE74D0A-4BAB-4D6C-8F79-6885612913BF}"/>
                </a:ext>
              </a:extLst>
            </p:cNvPr>
            <p:cNvSpPr/>
            <p:nvPr/>
          </p:nvSpPr>
          <p:spPr>
            <a:xfrm>
              <a:off x="8033753" y="2698291"/>
              <a:ext cx="199110" cy="199110"/>
            </a:xfrm>
            <a:prstGeom prst="mathPlus">
              <a:avLst>
                <a:gd name="adj1" fmla="val 18053"/>
              </a:avLst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54CB35DF-794B-41A2-91B8-B1392B2D0635}"/>
                </a:ext>
              </a:extLst>
            </p:cNvPr>
            <p:cNvGrpSpPr/>
            <p:nvPr/>
          </p:nvGrpSpPr>
          <p:grpSpPr>
            <a:xfrm>
              <a:off x="8294270" y="2569246"/>
              <a:ext cx="457200" cy="457200"/>
              <a:chOff x="8253440" y="2235821"/>
              <a:chExt cx="457200" cy="457200"/>
            </a:xfrm>
          </p:grpSpPr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64028674-1472-4757-A61B-4CA3CDA44069}"/>
                  </a:ext>
                </a:extLst>
              </p:cNvPr>
              <p:cNvGrpSpPr/>
              <p:nvPr/>
            </p:nvGrpSpPr>
            <p:grpSpPr>
              <a:xfrm rot="5400000">
                <a:off x="8320719" y="2290083"/>
                <a:ext cx="322642" cy="348678"/>
                <a:chOff x="7559317" y="2272806"/>
                <a:chExt cx="258899" cy="320343"/>
              </a:xfrm>
            </p:grpSpPr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8854F479-6370-4642-A918-D90428C20456}"/>
                    </a:ext>
                  </a:extLst>
                </p:cNvPr>
                <p:cNvSpPr/>
                <p:nvPr/>
              </p:nvSpPr>
              <p:spPr>
                <a:xfrm>
                  <a:off x="7559317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6" name="Rectangle 265">
                  <a:extLst>
                    <a:ext uri="{FF2B5EF4-FFF2-40B4-BE49-F238E27FC236}">
                      <a16:creationId xmlns:a16="http://schemas.microsoft.com/office/drawing/2014/main" id="{E0E56105-B5C2-4C0D-AEB6-D3CAF8CC57CE}"/>
                    </a:ext>
                  </a:extLst>
                </p:cNvPr>
                <p:cNvSpPr/>
                <p:nvPr/>
              </p:nvSpPr>
              <p:spPr>
                <a:xfrm>
                  <a:off x="7633288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7" name="Rectangle 266">
                  <a:extLst>
                    <a:ext uri="{FF2B5EF4-FFF2-40B4-BE49-F238E27FC236}">
                      <a16:creationId xmlns:a16="http://schemas.microsoft.com/office/drawing/2014/main" id="{8C8F68E2-734B-4DDC-8AAD-DD26DB9F6987}"/>
                    </a:ext>
                  </a:extLst>
                </p:cNvPr>
                <p:cNvSpPr/>
                <p:nvPr/>
              </p:nvSpPr>
              <p:spPr>
                <a:xfrm>
                  <a:off x="7707259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68" name="Rectangle 267">
                  <a:extLst>
                    <a:ext uri="{FF2B5EF4-FFF2-40B4-BE49-F238E27FC236}">
                      <a16:creationId xmlns:a16="http://schemas.microsoft.com/office/drawing/2014/main" id="{086746E7-498C-4E3C-A79A-6DA9F8AD3B15}"/>
                    </a:ext>
                  </a:extLst>
                </p:cNvPr>
                <p:cNvSpPr/>
                <p:nvPr/>
              </p:nvSpPr>
              <p:spPr>
                <a:xfrm>
                  <a:off x="7781230" y="2272806"/>
                  <a:ext cx="36986" cy="320343"/>
                </a:xfrm>
                <a:prstGeom prst="rect">
                  <a:avLst/>
                </a:prstGeom>
                <a:solidFill>
                  <a:srgbClr val="0078D4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29B47F9A-0014-4D5A-A0A0-2EC0E6AF3269}"/>
                  </a:ext>
                </a:extLst>
              </p:cNvPr>
              <p:cNvSpPr/>
              <p:nvPr/>
            </p:nvSpPr>
            <p:spPr>
              <a:xfrm>
                <a:off x="8253440" y="2235821"/>
                <a:ext cx="457200" cy="457200"/>
              </a:xfrm>
              <a:prstGeom prst="rect">
                <a:avLst/>
              </a:prstGeom>
              <a:noFill/>
              <a:ln w="25400" cap="flat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A3023E4-3876-4E4F-BA9E-777E3528226A}"/>
              </a:ext>
            </a:extLst>
          </p:cNvPr>
          <p:cNvGrpSpPr/>
          <p:nvPr/>
        </p:nvGrpSpPr>
        <p:grpSpPr>
          <a:xfrm>
            <a:off x="3311476" y="2378051"/>
            <a:ext cx="773279" cy="529276"/>
            <a:chOff x="2753483" y="3380014"/>
            <a:chExt cx="946297" cy="647700"/>
          </a:xfrm>
        </p:grpSpPr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95B86850-03B1-4145-99F7-F7976AA492D6}"/>
                </a:ext>
              </a:extLst>
            </p:cNvPr>
            <p:cNvSpPr/>
            <p:nvPr/>
          </p:nvSpPr>
          <p:spPr>
            <a:xfrm>
              <a:off x="3052080" y="3380014"/>
              <a:ext cx="647700" cy="647700"/>
            </a:xfrm>
            <a:custGeom>
              <a:avLst/>
              <a:gdLst>
                <a:gd name="connsiteX0" fmla="*/ 323850 w 647700"/>
                <a:gd name="connsiteY0" fmla="*/ 147021 h 647700"/>
                <a:gd name="connsiteX1" fmla="*/ 145378 w 647700"/>
                <a:gd name="connsiteY1" fmla="*/ 325493 h 647700"/>
                <a:gd name="connsiteX2" fmla="*/ 323850 w 647700"/>
                <a:gd name="connsiteY2" fmla="*/ 503965 h 647700"/>
                <a:gd name="connsiteX3" fmla="*/ 502322 w 647700"/>
                <a:gd name="connsiteY3" fmla="*/ 325493 h 647700"/>
                <a:gd name="connsiteX4" fmla="*/ 323850 w 647700"/>
                <a:gd name="connsiteY4" fmla="*/ 147021 h 647700"/>
                <a:gd name="connsiteX5" fmla="*/ 269748 w 647700"/>
                <a:gd name="connsiteY5" fmla="*/ 0 h 647700"/>
                <a:gd name="connsiteX6" fmla="*/ 377952 w 647700"/>
                <a:gd name="connsiteY6" fmla="*/ 0 h 647700"/>
                <a:gd name="connsiteX7" fmla="*/ 377952 w 647700"/>
                <a:gd name="connsiteY7" fmla="*/ 51998 h 647700"/>
                <a:gd name="connsiteX8" fmla="*/ 380068 w 647700"/>
                <a:gd name="connsiteY8" fmla="*/ 52211 h 647700"/>
                <a:gd name="connsiteX9" fmla="*/ 432430 w 647700"/>
                <a:gd name="connsiteY9" fmla="*/ 68465 h 647700"/>
                <a:gd name="connsiteX10" fmla="*/ 477993 w 647700"/>
                <a:gd name="connsiteY10" fmla="*/ 93196 h 647700"/>
                <a:gd name="connsiteX11" fmla="*/ 514591 w 647700"/>
                <a:gd name="connsiteY11" fmla="*/ 56598 h 647700"/>
                <a:gd name="connsiteX12" fmla="*/ 591103 w 647700"/>
                <a:gd name="connsiteY12" fmla="*/ 133110 h 647700"/>
                <a:gd name="connsiteX13" fmla="*/ 554944 w 647700"/>
                <a:gd name="connsiteY13" fmla="*/ 169269 h 647700"/>
                <a:gd name="connsiteX14" fmla="*/ 555159 w 647700"/>
                <a:gd name="connsiteY14" fmla="*/ 169530 h 647700"/>
                <a:gd name="connsiteX15" fmla="*/ 597132 w 647700"/>
                <a:gd name="connsiteY15" fmla="*/ 269275 h 647700"/>
                <a:gd name="connsiteX16" fmla="*/ 597180 w 647700"/>
                <a:gd name="connsiteY16" fmla="*/ 269748 h 647700"/>
                <a:gd name="connsiteX17" fmla="*/ 647700 w 647700"/>
                <a:gd name="connsiteY17" fmla="*/ 269748 h 647700"/>
                <a:gd name="connsiteX18" fmla="*/ 647700 w 647700"/>
                <a:gd name="connsiteY18" fmla="*/ 377952 h 647700"/>
                <a:gd name="connsiteX19" fmla="*/ 597511 w 647700"/>
                <a:gd name="connsiteY19" fmla="*/ 377952 h 647700"/>
                <a:gd name="connsiteX20" fmla="*/ 597132 w 647700"/>
                <a:gd name="connsiteY20" fmla="*/ 381711 h 647700"/>
                <a:gd name="connsiteX21" fmla="*/ 580878 w 647700"/>
                <a:gd name="connsiteY21" fmla="*/ 434073 h 647700"/>
                <a:gd name="connsiteX22" fmla="*/ 556147 w 647700"/>
                <a:gd name="connsiteY22" fmla="*/ 479635 h 647700"/>
                <a:gd name="connsiteX23" fmla="*/ 591103 w 647700"/>
                <a:gd name="connsiteY23" fmla="*/ 514591 h 647700"/>
                <a:gd name="connsiteX24" fmla="*/ 514591 w 647700"/>
                <a:gd name="connsiteY24" fmla="*/ 591103 h 647700"/>
                <a:gd name="connsiteX25" fmla="*/ 480074 w 647700"/>
                <a:gd name="connsiteY25" fmla="*/ 556586 h 647700"/>
                <a:gd name="connsiteX26" fmla="*/ 479813 w 647700"/>
                <a:gd name="connsiteY26" fmla="*/ 556802 h 647700"/>
                <a:gd name="connsiteX27" fmla="*/ 380068 w 647700"/>
                <a:gd name="connsiteY27" fmla="*/ 598775 h 647700"/>
                <a:gd name="connsiteX28" fmla="*/ 377952 w 647700"/>
                <a:gd name="connsiteY28" fmla="*/ 598988 h 647700"/>
                <a:gd name="connsiteX29" fmla="*/ 377952 w 647700"/>
                <a:gd name="connsiteY29" fmla="*/ 647700 h 647700"/>
                <a:gd name="connsiteX30" fmla="*/ 269748 w 647700"/>
                <a:gd name="connsiteY30" fmla="*/ 647700 h 647700"/>
                <a:gd name="connsiteX31" fmla="*/ 269748 w 647700"/>
                <a:gd name="connsiteY31" fmla="*/ 598988 h 647700"/>
                <a:gd name="connsiteX32" fmla="*/ 267632 w 647700"/>
                <a:gd name="connsiteY32" fmla="*/ 598775 h 647700"/>
                <a:gd name="connsiteX33" fmla="*/ 167887 w 647700"/>
                <a:gd name="connsiteY33" fmla="*/ 556802 h 647700"/>
                <a:gd name="connsiteX34" fmla="*/ 167626 w 647700"/>
                <a:gd name="connsiteY34" fmla="*/ 556587 h 647700"/>
                <a:gd name="connsiteX35" fmla="*/ 133110 w 647700"/>
                <a:gd name="connsiteY35" fmla="*/ 591103 h 647700"/>
                <a:gd name="connsiteX36" fmla="*/ 56598 w 647700"/>
                <a:gd name="connsiteY36" fmla="*/ 514591 h 647700"/>
                <a:gd name="connsiteX37" fmla="*/ 91553 w 647700"/>
                <a:gd name="connsiteY37" fmla="*/ 479636 h 647700"/>
                <a:gd name="connsiteX38" fmla="*/ 66822 w 647700"/>
                <a:gd name="connsiteY38" fmla="*/ 434073 h 647700"/>
                <a:gd name="connsiteX39" fmla="*/ 50568 w 647700"/>
                <a:gd name="connsiteY39" fmla="*/ 381711 h 647700"/>
                <a:gd name="connsiteX40" fmla="*/ 50189 w 647700"/>
                <a:gd name="connsiteY40" fmla="*/ 377952 h 647700"/>
                <a:gd name="connsiteX41" fmla="*/ 0 w 647700"/>
                <a:gd name="connsiteY41" fmla="*/ 377952 h 647700"/>
                <a:gd name="connsiteX42" fmla="*/ 0 w 647700"/>
                <a:gd name="connsiteY42" fmla="*/ 269748 h 647700"/>
                <a:gd name="connsiteX43" fmla="*/ 50521 w 647700"/>
                <a:gd name="connsiteY43" fmla="*/ 269748 h 647700"/>
                <a:gd name="connsiteX44" fmla="*/ 50568 w 647700"/>
                <a:gd name="connsiteY44" fmla="*/ 269275 h 647700"/>
                <a:gd name="connsiteX45" fmla="*/ 92541 w 647700"/>
                <a:gd name="connsiteY45" fmla="*/ 169530 h 647700"/>
                <a:gd name="connsiteX46" fmla="*/ 92757 w 647700"/>
                <a:gd name="connsiteY46" fmla="*/ 169269 h 647700"/>
                <a:gd name="connsiteX47" fmla="*/ 56598 w 647700"/>
                <a:gd name="connsiteY47" fmla="*/ 133110 h 647700"/>
                <a:gd name="connsiteX48" fmla="*/ 133110 w 647700"/>
                <a:gd name="connsiteY48" fmla="*/ 56598 h 647700"/>
                <a:gd name="connsiteX49" fmla="*/ 169708 w 647700"/>
                <a:gd name="connsiteY49" fmla="*/ 93196 h 647700"/>
                <a:gd name="connsiteX50" fmla="*/ 215271 w 647700"/>
                <a:gd name="connsiteY50" fmla="*/ 68465 h 647700"/>
                <a:gd name="connsiteX51" fmla="*/ 267632 w 647700"/>
                <a:gd name="connsiteY51" fmla="*/ 52211 h 647700"/>
                <a:gd name="connsiteX52" fmla="*/ 269748 w 647700"/>
                <a:gd name="connsiteY52" fmla="*/ 51998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47700" h="647700">
                  <a:moveTo>
                    <a:pt x="323850" y="147021"/>
                  </a:moveTo>
                  <a:cubicBezTo>
                    <a:pt x="225283" y="147021"/>
                    <a:pt x="145378" y="226926"/>
                    <a:pt x="145378" y="325493"/>
                  </a:cubicBezTo>
                  <a:cubicBezTo>
                    <a:pt x="145378" y="424060"/>
                    <a:pt x="225283" y="503965"/>
                    <a:pt x="323850" y="503965"/>
                  </a:cubicBezTo>
                  <a:cubicBezTo>
                    <a:pt x="422417" y="503965"/>
                    <a:pt x="502322" y="424060"/>
                    <a:pt x="502322" y="325493"/>
                  </a:cubicBezTo>
                  <a:cubicBezTo>
                    <a:pt x="502322" y="226926"/>
                    <a:pt x="422417" y="147021"/>
                    <a:pt x="323850" y="147021"/>
                  </a:cubicBezTo>
                  <a:close/>
                  <a:moveTo>
                    <a:pt x="269748" y="0"/>
                  </a:moveTo>
                  <a:lnTo>
                    <a:pt x="377952" y="0"/>
                  </a:lnTo>
                  <a:lnTo>
                    <a:pt x="377952" y="51998"/>
                  </a:lnTo>
                  <a:lnTo>
                    <a:pt x="380068" y="52211"/>
                  </a:lnTo>
                  <a:cubicBezTo>
                    <a:pt x="398227" y="55927"/>
                    <a:pt x="415743" y="61408"/>
                    <a:pt x="432430" y="68465"/>
                  </a:cubicBezTo>
                  <a:lnTo>
                    <a:pt x="477993" y="93196"/>
                  </a:lnTo>
                  <a:lnTo>
                    <a:pt x="514591" y="56598"/>
                  </a:lnTo>
                  <a:lnTo>
                    <a:pt x="591103" y="133110"/>
                  </a:lnTo>
                  <a:lnTo>
                    <a:pt x="554944" y="169269"/>
                  </a:lnTo>
                  <a:lnTo>
                    <a:pt x="555159" y="169530"/>
                  </a:lnTo>
                  <a:cubicBezTo>
                    <a:pt x="575211" y="199211"/>
                    <a:pt x="589700" y="232957"/>
                    <a:pt x="597132" y="269275"/>
                  </a:cubicBezTo>
                  <a:lnTo>
                    <a:pt x="597180" y="269748"/>
                  </a:lnTo>
                  <a:lnTo>
                    <a:pt x="647700" y="269748"/>
                  </a:lnTo>
                  <a:lnTo>
                    <a:pt x="647700" y="377952"/>
                  </a:lnTo>
                  <a:lnTo>
                    <a:pt x="597511" y="377952"/>
                  </a:lnTo>
                  <a:lnTo>
                    <a:pt x="597132" y="381711"/>
                  </a:lnTo>
                  <a:cubicBezTo>
                    <a:pt x="593416" y="399870"/>
                    <a:pt x="587936" y="417386"/>
                    <a:pt x="580878" y="434073"/>
                  </a:cubicBezTo>
                  <a:lnTo>
                    <a:pt x="556147" y="479635"/>
                  </a:lnTo>
                  <a:lnTo>
                    <a:pt x="591103" y="514591"/>
                  </a:lnTo>
                  <a:lnTo>
                    <a:pt x="514591" y="591103"/>
                  </a:lnTo>
                  <a:lnTo>
                    <a:pt x="480074" y="556586"/>
                  </a:lnTo>
                  <a:lnTo>
                    <a:pt x="479813" y="556802"/>
                  </a:lnTo>
                  <a:cubicBezTo>
                    <a:pt x="450133" y="576854"/>
                    <a:pt x="416386" y="591343"/>
                    <a:pt x="380068" y="598775"/>
                  </a:cubicBezTo>
                  <a:lnTo>
                    <a:pt x="377952" y="598988"/>
                  </a:lnTo>
                  <a:lnTo>
                    <a:pt x="377952" y="647700"/>
                  </a:lnTo>
                  <a:lnTo>
                    <a:pt x="269748" y="647700"/>
                  </a:lnTo>
                  <a:lnTo>
                    <a:pt x="269748" y="598988"/>
                  </a:lnTo>
                  <a:lnTo>
                    <a:pt x="267632" y="598775"/>
                  </a:lnTo>
                  <a:cubicBezTo>
                    <a:pt x="231314" y="591343"/>
                    <a:pt x="197568" y="576854"/>
                    <a:pt x="167887" y="556802"/>
                  </a:cubicBezTo>
                  <a:lnTo>
                    <a:pt x="167626" y="556587"/>
                  </a:lnTo>
                  <a:lnTo>
                    <a:pt x="133110" y="591103"/>
                  </a:lnTo>
                  <a:lnTo>
                    <a:pt x="56598" y="514591"/>
                  </a:lnTo>
                  <a:lnTo>
                    <a:pt x="91553" y="479636"/>
                  </a:lnTo>
                  <a:lnTo>
                    <a:pt x="66822" y="434073"/>
                  </a:lnTo>
                  <a:cubicBezTo>
                    <a:pt x="59765" y="417386"/>
                    <a:pt x="54284" y="399870"/>
                    <a:pt x="50568" y="381711"/>
                  </a:cubicBezTo>
                  <a:lnTo>
                    <a:pt x="50189" y="377952"/>
                  </a:lnTo>
                  <a:lnTo>
                    <a:pt x="0" y="377952"/>
                  </a:lnTo>
                  <a:lnTo>
                    <a:pt x="0" y="269748"/>
                  </a:lnTo>
                  <a:lnTo>
                    <a:pt x="50521" y="269748"/>
                  </a:lnTo>
                  <a:lnTo>
                    <a:pt x="50568" y="269275"/>
                  </a:lnTo>
                  <a:cubicBezTo>
                    <a:pt x="58000" y="232957"/>
                    <a:pt x="72490" y="199211"/>
                    <a:pt x="92541" y="169530"/>
                  </a:cubicBezTo>
                  <a:lnTo>
                    <a:pt x="92757" y="169269"/>
                  </a:lnTo>
                  <a:lnTo>
                    <a:pt x="56598" y="133110"/>
                  </a:lnTo>
                  <a:lnTo>
                    <a:pt x="133110" y="56598"/>
                  </a:lnTo>
                  <a:lnTo>
                    <a:pt x="169708" y="93196"/>
                  </a:lnTo>
                  <a:lnTo>
                    <a:pt x="215271" y="68465"/>
                  </a:lnTo>
                  <a:cubicBezTo>
                    <a:pt x="231957" y="61408"/>
                    <a:pt x="249473" y="55927"/>
                    <a:pt x="267632" y="52211"/>
                  </a:cubicBezTo>
                  <a:lnTo>
                    <a:pt x="269748" y="51998"/>
                  </a:lnTo>
                  <a:close/>
                </a:path>
              </a:pathLst>
            </a:cu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77" name="Group 276">
              <a:extLst>
                <a:ext uri="{FF2B5EF4-FFF2-40B4-BE49-F238E27FC236}">
                  <a16:creationId xmlns:a16="http://schemas.microsoft.com/office/drawing/2014/main" id="{B8C32165-4399-451B-B8CA-3B37082302BC}"/>
                </a:ext>
              </a:extLst>
            </p:cNvPr>
            <p:cNvGrpSpPr/>
            <p:nvPr/>
          </p:nvGrpSpPr>
          <p:grpSpPr>
            <a:xfrm>
              <a:off x="2753483" y="3577688"/>
              <a:ext cx="749024" cy="255638"/>
              <a:chOff x="2747856" y="5586554"/>
              <a:chExt cx="749024" cy="255638"/>
            </a:xfrm>
          </p:grpSpPr>
          <p:sp>
            <p:nvSpPr>
              <p:cNvPr id="278" name="Freeform 328">
                <a:extLst>
                  <a:ext uri="{FF2B5EF4-FFF2-40B4-BE49-F238E27FC236}">
                    <a16:creationId xmlns:a16="http://schemas.microsoft.com/office/drawing/2014/main" id="{85FA202D-2A4B-4EAF-8EE0-B563FC28FCF5}"/>
                  </a:ext>
                </a:extLst>
              </p:cNvPr>
              <p:cNvSpPr/>
              <p:nvPr/>
            </p:nvSpPr>
            <p:spPr bwMode="auto">
              <a:xfrm rot="5400000">
                <a:off x="2994549" y="5339861"/>
                <a:ext cx="255638" cy="749024"/>
              </a:xfrm>
              <a:custGeom>
                <a:avLst/>
                <a:gdLst>
                  <a:gd name="connsiteX0" fmla="*/ 190500 w 381000"/>
                  <a:gd name="connsiteY0" fmla="*/ 0 h 1116330"/>
                  <a:gd name="connsiteX1" fmla="*/ 381000 w 381000"/>
                  <a:gd name="connsiteY1" fmla="*/ 190500 h 1116330"/>
                  <a:gd name="connsiteX2" fmla="*/ 325204 w 381000"/>
                  <a:gd name="connsiteY2" fmla="*/ 325204 h 1116330"/>
                  <a:gd name="connsiteX3" fmla="*/ 281940 w 381000"/>
                  <a:gd name="connsiteY3" fmla="*/ 354373 h 1116330"/>
                  <a:gd name="connsiteX4" fmla="*/ 281940 w 381000"/>
                  <a:gd name="connsiteY4" fmla="*/ 1024890 h 1116330"/>
                  <a:gd name="connsiteX5" fmla="*/ 190500 w 381000"/>
                  <a:gd name="connsiteY5" fmla="*/ 1116330 h 1116330"/>
                  <a:gd name="connsiteX6" fmla="*/ 99060 w 381000"/>
                  <a:gd name="connsiteY6" fmla="*/ 1024890 h 1116330"/>
                  <a:gd name="connsiteX7" fmla="*/ 99060 w 381000"/>
                  <a:gd name="connsiteY7" fmla="*/ 354373 h 1116330"/>
                  <a:gd name="connsiteX8" fmla="*/ 55796 w 381000"/>
                  <a:gd name="connsiteY8" fmla="*/ 325204 h 1116330"/>
                  <a:gd name="connsiteX9" fmla="*/ 0 w 381000"/>
                  <a:gd name="connsiteY9" fmla="*/ 190500 h 1116330"/>
                  <a:gd name="connsiteX10" fmla="*/ 190500 w 381000"/>
                  <a:gd name="connsiteY10" fmla="*/ 0 h 11163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81000" h="1116330">
                    <a:moveTo>
                      <a:pt x="190500" y="0"/>
                    </a:moveTo>
                    <a:cubicBezTo>
                      <a:pt x="295710" y="0"/>
                      <a:pt x="381000" y="85290"/>
                      <a:pt x="381000" y="190500"/>
                    </a:cubicBezTo>
                    <a:cubicBezTo>
                      <a:pt x="381000" y="243105"/>
                      <a:pt x="359677" y="290730"/>
                      <a:pt x="325204" y="325204"/>
                    </a:cubicBezTo>
                    <a:lnTo>
                      <a:pt x="281940" y="354373"/>
                    </a:lnTo>
                    <a:lnTo>
                      <a:pt x="281940" y="1024890"/>
                    </a:lnTo>
                    <a:cubicBezTo>
                      <a:pt x="281940" y="1075391"/>
                      <a:pt x="241001" y="1116330"/>
                      <a:pt x="190500" y="1116330"/>
                    </a:cubicBezTo>
                    <a:cubicBezTo>
                      <a:pt x="139999" y="1116330"/>
                      <a:pt x="99060" y="1075391"/>
                      <a:pt x="99060" y="1024890"/>
                    </a:cubicBezTo>
                    <a:lnTo>
                      <a:pt x="99060" y="354373"/>
                    </a:lnTo>
                    <a:lnTo>
                      <a:pt x="55796" y="325204"/>
                    </a:lnTo>
                    <a:cubicBezTo>
                      <a:pt x="21323" y="290730"/>
                      <a:pt x="0" y="243105"/>
                      <a:pt x="0" y="190500"/>
                    </a:cubicBezTo>
                    <a:cubicBezTo>
                      <a:pt x="0" y="85290"/>
                      <a:pt x="85290" y="0"/>
                      <a:pt x="190500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1C3B42CD-B920-4D7B-9506-A7378464AC4D}"/>
                  </a:ext>
                </a:extLst>
              </p:cNvPr>
              <p:cNvCxnSpPr>
                <a:cxnSpLocks/>
                <a:stCxn id="278" idx="0"/>
              </p:cNvCxnSpPr>
              <p:nvPr/>
            </p:nvCxnSpPr>
            <p:spPr>
              <a:xfrm rot="5400000">
                <a:off x="3438935" y="5656428"/>
                <a:ext cx="0" cy="115890"/>
              </a:xfrm>
              <a:prstGeom prst="line">
                <a:avLst/>
              </a:prstGeom>
              <a:solidFill>
                <a:srgbClr val="0078D7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  <a:headEnd type="none"/>
                <a:tailEnd type="none"/>
              </a:ln>
              <a:effectLst/>
            </p:spPr>
          </p:cxnSp>
        </p:grp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32E7915C-773F-4D06-94E5-D0761AB36889}"/>
              </a:ext>
            </a:extLst>
          </p:cNvPr>
          <p:cNvGrpSpPr/>
          <p:nvPr/>
        </p:nvGrpSpPr>
        <p:grpSpPr>
          <a:xfrm>
            <a:off x="8171700" y="2426947"/>
            <a:ext cx="613964" cy="431484"/>
            <a:chOff x="3694176" y="2275180"/>
            <a:chExt cx="2934844" cy="2062561"/>
          </a:xfrm>
        </p:grpSpPr>
        <p:sp>
          <p:nvSpPr>
            <p:cNvPr id="281" name="Freeform 52">
              <a:extLst>
                <a:ext uri="{FF2B5EF4-FFF2-40B4-BE49-F238E27FC236}">
                  <a16:creationId xmlns:a16="http://schemas.microsoft.com/office/drawing/2014/main" id="{1C1E50AE-A62D-46D3-9FA6-71FE939472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5593" y="2275180"/>
              <a:ext cx="2773427" cy="1717231"/>
            </a:xfrm>
            <a:custGeom>
              <a:avLst/>
              <a:gdLst>
                <a:gd name="T0" fmla="*/ 1249 w 2500"/>
                <a:gd name="T1" fmla="*/ 1577 h 1578"/>
                <a:gd name="T2" fmla="*/ 0 w 2500"/>
                <a:gd name="T3" fmla="*/ 1577 h 1578"/>
                <a:gd name="T4" fmla="*/ 0 w 2500"/>
                <a:gd name="T5" fmla="*/ 0 h 1578"/>
                <a:gd name="T6" fmla="*/ 2499 w 2500"/>
                <a:gd name="T7" fmla="*/ 0 h 1578"/>
                <a:gd name="T8" fmla="*/ 2499 w 2500"/>
                <a:gd name="T9" fmla="*/ 1577 h 1578"/>
                <a:gd name="T10" fmla="*/ 1249 w 2500"/>
                <a:gd name="T11" fmla="*/ 1577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0" h="1578">
                  <a:moveTo>
                    <a:pt x="1249" y="1577"/>
                  </a:moveTo>
                  <a:lnTo>
                    <a:pt x="0" y="1577"/>
                  </a:lnTo>
                  <a:lnTo>
                    <a:pt x="0" y="0"/>
                  </a:lnTo>
                  <a:lnTo>
                    <a:pt x="2499" y="0"/>
                  </a:lnTo>
                  <a:lnTo>
                    <a:pt x="2499" y="1577"/>
                  </a:lnTo>
                  <a:lnTo>
                    <a:pt x="1249" y="1577"/>
                  </a:lnTo>
                </a:path>
              </a:pathLst>
            </a:custGeom>
            <a:solidFill>
              <a:srgbClr val="0278D7"/>
            </a:solidFill>
            <a:ln w="12700" cap="sq">
              <a:solidFill>
                <a:srgbClr val="0278D7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2" name="Freeform 66">
              <a:extLst>
                <a:ext uri="{FF2B5EF4-FFF2-40B4-BE49-F238E27FC236}">
                  <a16:creationId xmlns:a16="http://schemas.microsoft.com/office/drawing/2014/main" id="{37E6BFD2-BA0E-4195-9F88-3084A61433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176" y="3335283"/>
              <a:ext cx="1271765" cy="1002458"/>
            </a:xfrm>
            <a:custGeom>
              <a:avLst/>
              <a:gdLst>
                <a:gd name="T0" fmla="*/ 825 w 1650"/>
                <a:gd name="T1" fmla="*/ 998 h 999"/>
                <a:gd name="T2" fmla="*/ 0 w 1650"/>
                <a:gd name="T3" fmla="*/ 998 h 999"/>
                <a:gd name="T4" fmla="*/ 0 w 1650"/>
                <a:gd name="T5" fmla="*/ 0 h 999"/>
                <a:gd name="T6" fmla="*/ 1649 w 1650"/>
                <a:gd name="T7" fmla="*/ 0 h 999"/>
                <a:gd name="T8" fmla="*/ 1649 w 1650"/>
                <a:gd name="T9" fmla="*/ 998 h 999"/>
                <a:gd name="T10" fmla="*/ 825 w 1650"/>
                <a:gd name="T11" fmla="*/ 99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0" h="999">
                  <a:moveTo>
                    <a:pt x="825" y="998"/>
                  </a:moveTo>
                  <a:lnTo>
                    <a:pt x="0" y="998"/>
                  </a:lnTo>
                  <a:lnTo>
                    <a:pt x="0" y="0"/>
                  </a:lnTo>
                  <a:lnTo>
                    <a:pt x="1649" y="0"/>
                  </a:lnTo>
                  <a:lnTo>
                    <a:pt x="1649" y="998"/>
                  </a:lnTo>
                  <a:lnTo>
                    <a:pt x="825" y="998"/>
                  </a:lnTo>
                </a:path>
              </a:pathLst>
            </a:custGeom>
            <a:solidFill>
              <a:srgbClr val="50E6FF"/>
            </a:solidFill>
            <a:ln w="12700" cap="sq">
              <a:solidFill>
                <a:srgbClr val="50E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83" name="Freeform 271">
              <a:extLst>
                <a:ext uri="{FF2B5EF4-FFF2-40B4-BE49-F238E27FC236}">
                  <a16:creationId xmlns:a16="http://schemas.microsoft.com/office/drawing/2014/main" id="{7C79FA44-5FF6-4162-AB3C-0C4EB046CAE8}"/>
                </a:ext>
              </a:extLst>
            </p:cNvPr>
            <p:cNvSpPr/>
            <p:nvPr/>
          </p:nvSpPr>
          <p:spPr>
            <a:xfrm>
              <a:off x="3870241" y="3489354"/>
              <a:ext cx="919629" cy="694316"/>
            </a:xfrm>
            <a:custGeom>
              <a:avLst/>
              <a:gdLst>
                <a:gd name="connsiteX0" fmla="*/ 1765758 w 7620000"/>
                <a:gd name="connsiteY0" fmla="*/ 3905250 h 5753101"/>
                <a:gd name="connsiteX1" fmla="*/ 2193023 w 7620000"/>
                <a:gd name="connsiteY1" fmla="*/ 4332515 h 5753101"/>
                <a:gd name="connsiteX2" fmla="*/ 2193022 w 7620000"/>
                <a:gd name="connsiteY2" fmla="*/ 5325836 h 5753101"/>
                <a:gd name="connsiteX3" fmla="*/ 1765757 w 7620000"/>
                <a:gd name="connsiteY3" fmla="*/ 5753101 h 5753101"/>
                <a:gd name="connsiteX4" fmla="*/ 1765758 w 7620000"/>
                <a:gd name="connsiteY4" fmla="*/ 5753100 h 5753101"/>
                <a:gd name="connsiteX5" fmla="*/ 1338493 w 7620000"/>
                <a:gd name="connsiteY5" fmla="*/ 5325835 h 5753101"/>
                <a:gd name="connsiteX6" fmla="*/ 1338493 w 7620000"/>
                <a:gd name="connsiteY6" fmla="*/ 4332515 h 5753101"/>
                <a:gd name="connsiteX7" fmla="*/ 1765758 w 7620000"/>
                <a:gd name="connsiteY7" fmla="*/ 3905250 h 5753101"/>
                <a:gd name="connsiteX8" fmla="*/ 4501698 w 7620000"/>
                <a:gd name="connsiteY8" fmla="*/ 2990850 h 5753101"/>
                <a:gd name="connsiteX9" fmla="*/ 4928963 w 7620000"/>
                <a:gd name="connsiteY9" fmla="*/ 3418115 h 5753101"/>
                <a:gd name="connsiteX10" fmla="*/ 4928962 w 7620000"/>
                <a:gd name="connsiteY10" fmla="*/ 5325836 h 5753101"/>
                <a:gd name="connsiteX11" fmla="*/ 4501697 w 7620000"/>
                <a:gd name="connsiteY11" fmla="*/ 5753101 h 5753101"/>
                <a:gd name="connsiteX12" fmla="*/ 4501698 w 7620000"/>
                <a:gd name="connsiteY12" fmla="*/ 5753100 h 5753101"/>
                <a:gd name="connsiteX13" fmla="*/ 4074433 w 7620000"/>
                <a:gd name="connsiteY13" fmla="*/ 5325835 h 5753101"/>
                <a:gd name="connsiteX14" fmla="*/ 4074433 w 7620000"/>
                <a:gd name="connsiteY14" fmla="*/ 3418115 h 5753101"/>
                <a:gd name="connsiteX15" fmla="*/ 4501698 w 7620000"/>
                <a:gd name="connsiteY15" fmla="*/ 2990850 h 5753101"/>
                <a:gd name="connsiteX16" fmla="*/ 3133728 w 7620000"/>
                <a:gd name="connsiteY16" fmla="*/ 2352675 h 5753101"/>
                <a:gd name="connsiteX17" fmla="*/ 3560993 w 7620000"/>
                <a:gd name="connsiteY17" fmla="*/ 2779940 h 5753101"/>
                <a:gd name="connsiteX18" fmla="*/ 3560992 w 7620000"/>
                <a:gd name="connsiteY18" fmla="*/ 5325836 h 5753101"/>
                <a:gd name="connsiteX19" fmla="*/ 3133727 w 7620000"/>
                <a:gd name="connsiteY19" fmla="*/ 5753101 h 5753101"/>
                <a:gd name="connsiteX20" fmla="*/ 3133728 w 7620000"/>
                <a:gd name="connsiteY20" fmla="*/ 5753100 h 5753101"/>
                <a:gd name="connsiteX21" fmla="*/ 2706463 w 7620000"/>
                <a:gd name="connsiteY21" fmla="*/ 5325835 h 5753101"/>
                <a:gd name="connsiteX22" fmla="*/ 2706463 w 7620000"/>
                <a:gd name="connsiteY22" fmla="*/ 2779940 h 5753101"/>
                <a:gd name="connsiteX23" fmla="*/ 3133728 w 7620000"/>
                <a:gd name="connsiteY23" fmla="*/ 2352675 h 5753101"/>
                <a:gd name="connsiteX24" fmla="*/ 5846990 w 7620000"/>
                <a:gd name="connsiteY24" fmla="*/ 1247321 h 5753101"/>
                <a:gd name="connsiteX25" fmla="*/ 6274255 w 7620000"/>
                <a:gd name="connsiteY25" fmla="*/ 1674586 h 5753101"/>
                <a:gd name="connsiteX26" fmla="*/ 6274254 w 7620000"/>
                <a:gd name="connsiteY26" fmla="*/ 5325836 h 5753101"/>
                <a:gd name="connsiteX27" fmla="*/ 5846989 w 7620000"/>
                <a:gd name="connsiteY27" fmla="*/ 5753101 h 5753101"/>
                <a:gd name="connsiteX28" fmla="*/ 5846990 w 7620000"/>
                <a:gd name="connsiteY28" fmla="*/ 5753100 h 5753101"/>
                <a:gd name="connsiteX29" fmla="*/ 5419725 w 7620000"/>
                <a:gd name="connsiteY29" fmla="*/ 5325835 h 5753101"/>
                <a:gd name="connsiteX30" fmla="*/ 5419725 w 7620000"/>
                <a:gd name="connsiteY30" fmla="*/ 1674586 h 5753101"/>
                <a:gd name="connsiteX31" fmla="*/ 5846990 w 7620000"/>
                <a:gd name="connsiteY31" fmla="*/ 1247321 h 5753101"/>
                <a:gd name="connsiteX32" fmla="*/ 946184 w 7620000"/>
                <a:gd name="connsiteY32" fmla="*/ 0 h 5753101"/>
                <a:gd name="connsiteX33" fmla="*/ 6673816 w 7620000"/>
                <a:gd name="connsiteY33" fmla="*/ 0 h 5753101"/>
                <a:gd name="connsiteX34" fmla="*/ 7620000 w 7620000"/>
                <a:gd name="connsiteY34" fmla="*/ 946185 h 5753101"/>
                <a:gd name="connsiteX35" fmla="*/ 7620000 w 7620000"/>
                <a:gd name="connsiteY35" fmla="*/ 3987766 h 5753101"/>
                <a:gd name="connsiteX36" fmla="*/ 6673816 w 7620000"/>
                <a:gd name="connsiteY36" fmla="*/ 4933950 h 5753101"/>
                <a:gd name="connsiteX37" fmla="*/ 6572250 w 7620000"/>
                <a:gd name="connsiteY37" fmla="*/ 4933950 h 5753101"/>
                <a:gd name="connsiteX38" fmla="*/ 6572250 w 7620000"/>
                <a:gd name="connsiteY38" fmla="*/ 4613702 h 5753101"/>
                <a:gd name="connsiteX39" fmla="*/ 6711353 w 7620000"/>
                <a:gd name="connsiteY39" fmla="*/ 4613702 h 5753101"/>
                <a:gd name="connsiteX40" fmla="*/ 7324725 w 7620000"/>
                <a:gd name="connsiteY40" fmla="*/ 4000330 h 5753101"/>
                <a:gd name="connsiteX41" fmla="*/ 7324725 w 7620000"/>
                <a:gd name="connsiteY41" fmla="*/ 918172 h 5753101"/>
                <a:gd name="connsiteX42" fmla="*/ 6711353 w 7620000"/>
                <a:gd name="connsiteY42" fmla="*/ 304800 h 5753101"/>
                <a:gd name="connsiteX43" fmla="*/ 937223 w 7620000"/>
                <a:gd name="connsiteY43" fmla="*/ 304800 h 5753101"/>
                <a:gd name="connsiteX44" fmla="*/ 323850 w 7620000"/>
                <a:gd name="connsiteY44" fmla="*/ 918172 h 5753101"/>
                <a:gd name="connsiteX45" fmla="*/ 323850 w 7620000"/>
                <a:gd name="connsiteY45" fmla="*/ 4000330 h 5753101"/>
                <a:gd name="connsiteX46" fmla="*/ 937223 w 7620000"/>
                <a:gd name="connsiteY46" fmla="*/ 4613702 h 5753101"/>
                <a:gd name="connsiteX47" fmla="*/ 1076325 w 7620000"/>
                <a:gd name="connsiteY47" fmla="*/ 4613702 h 5753101"/>
                <a:gd name="connsiteX48" fmla="*/ 1076325 w 7620000"/>
                <a:gd name="connsiteY48" fmla="*/ 4933950 h 5753101"/>
                <a:gd name="connsiteX49" fmla="*/ 946184 w 7620000"/>
                <a:gd name="connsiteY49" fmla="*/ 4933950 h 5753101"/>
                <a:gd name="connsiteX50" fmla="*/ 0 w 7620000"/>
                <a:gd name="connsiteY50" fmla="*/ 3987766 h 5753101"/>
                <a:gd name="connsiteX51" fmla="*/ 0 w 7620000"/>
                <a:gd name="connsiteY51" fmla="*/ 946185 h 5753101"/>
                <a:gd name="connsiteX52" fmla="*/ 946184 w 7620000"/>
                <a:gd name="connsiteY52" fmla="*/ 0 h 575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620000" h="5753101">
                  <a:moveTo>
                    <a:pt x="1765758" y="3905250"/>
                  </a:moveTo>
                  <a:cubicBezTo>
                    <a:pt x="2001730" y="3905250"/>
                    <a:pt x="2193023" y="4096543"/>
                    <a:pt x="2193023" y="4332515"/>
                  </a:cubicBezTo>
                  <a:cubicBezTo>
                    <a:pt x="2193023" y="4663622"/>
                    <a:pt x="2193022" y="4994729"/>
                    <a:pt x="2193022" y="5325836"/>
                  </a:cubicBezTo>
                  <a:cubicBezTo>
                    <a:pt x="2193022" y="5561808"/>
                    <a:pt x="2001729" y="5753101"/>
                    <a:pt x="1765757" y="5753101"/>
                  </a:cubicBezTo>
                  <a:lnTo>
                    <a:pt x="1765758" y="5753100"/>
                  </a:lnTo>
                  <a:cubicBezTo>
                    <a:pt x="1529786" y="5753100"/>
                    <a:pt x="1338493" y="5561807"/>
                    <a:pt x="1338493" y="5325835"/>
                  </a:cubicBezTo>
                  <a:lnTo>
                    <a:pt x="1338493" y="4332515"/>
                  </a:lnTo>
                  <a:cubicBezTo>
                    <a:pt x="1338493" y="4096543"/>
                    <a:pt x="1529786" y="3905250"/>
                    <a:pt x="1765758" y="3905250"/>
                  </a:cubicBezTo>
                  <a:close/>
                  <a:moveTo>
                    <a:pt x="4501698" y="2990850"/>
                  </a:moveTo>
                  <a:cubicBezTo>
                    <a:pt x="4737670" y="2990850"/>
                    <a:pt x="4928963" y="3182143"/>
                    <a:pt x="4928963" y="3418115"/>
                  </a:cubicBezTo>
                  <a:cubicBezTo>
                    <a:pt x="4928963" y="4054022"/>
                    <a:pt x="4928962" y="4689929"/>
                    <a:pt x="4928962" y="5325836"/>
                  </a:cubicBezTo>
                  <a:cubicBezTo>
                    <a:pt x="4928962" y="5561808"/>
                    <a:pt x="4737669" y="5753101"/>
                    <a:pt x="4501697" y="5753101"/>
                  </a:cubicBezTo>
                  <a:lnTo>
                    <a:pt x="4501698" y="5753100"/>
                  </a:lnTo>
                  <a:cubicBezTo>
                    <a:pt x="4265726" y="5753100"/>
                    <a:pt x="4074433" y="5561807"/>
                    <a:pt x="4074433" y="5325835"/>
                  </a:cubicBezTo>
                  <a:lnTo>
                    <a:pt x="4074433" y="3418115"/>
                  </a:lnTo>
                  <a:cubicBezTo>
                    <a:pt x="4074433" y="3182143"/>
                    <a:pt x="4265726" y="2990850"/>
                    <a:pt x="4501698" y="2990850"/>
                  </a:cubicBezTo>
                  <a:close/>
                  <a:moveTo>
                    <a:pt x="3133728" y="2352675"/>
                  </a:moveTo>
                  <a:cubicBezTo>
                    <a:pt x="3369700" y="2352675"/>
                    <a:pt x="3560993" y="2543968"/>
                    <a:pt x="3560993" y="2779940"/>
                  </a:cubicBezTo>
                  <a:cubicBezTo>
                    <a:pt x="3560993" y="3628572"/>
                    <a:pt x="3560992" y="4477204"/>
                    <a:pt x="3560992" y="5325836"/>
                  </a:cubicBezTo>
                  <a:cubicBezTo>
                    <a:pt x="3560992" y="5561808"/>
                    <a:pt x="3369699" y="5753101"/>
                    <a:pt x="3133727" y="5753101"/>
                  </a:cubicBezTo>
                  <a:lnTo>
                    <a:pt x="3133728" y="5753100"/>
                  </a:lnTo>
                  <a:cubicBezTo>
                    <a:pt x="2897756" y="5753100"/>
                    <a:pt x="2706463" y="5561807"/>
                    <a:pt x="2706463" y="5325835"/>
                  </a:cubicBezTo>
                  <a:lnTo>
                    <a:pt x="2706463" y="2779940"/>
                  </a:lnTo>
                  <a:cubicBezTo>
                    <a:pt x="2706463" y="2543968"/>
                    <a:pt x="2897756" y="2352675"/>
                    <a:pt x="3133728" y="2352675"/>
                  </a:cubicBezTo>
                  <a:close/>
                  <a:moveTo>
                    <a:pt x="5846990" y="1247321"/>
                  </a:moveTo>
                  <a:cubicBezTo>
                    <a:pt x="6082962" y="1247321"/>
                    <a:pt x="6274255" y="1438614"/>
                    <a:pt x="6274255" y="1674586"/>
                  </a:cubicBezTo>
                  <a:cubicBezTo>
                    <a:pt x="6274255" y="2891669"/>
                    <a:pt x="6274254" y="4108753"/>
                    <a:pt x="6274254" y="5325836"/>
                  </a:cubicBezTo>
                  <a:cubicBezTo>
                    <a:pt x="6274254" y="5561808"/>
                    <a:pt x="6082961" y="5753101"/>
                    <a:pt x="5846989" y="5753101"/>
                  </a:cubicBezTo>
                  <a:lnTo>
                    <a:pt x="5846990" y="5753100"/>
                  </a:lnTo>
                  <a:cubicBezTo>
                    <a:pt x="5611018" y="5753100"/>
                    <a:pt x="5419725" y="5561807"/>
                    <a:pt x="5419725" y="5325835"/>
                  </a:cubicBezTo>
                  <a:lnTo>
                    <a:pt x="5419725" y="1674586"/>
                  </a:lnTo>
                  <a:cubicBezTo>
                    <a:pt x="5419725" y="1438614"/>
                    <a:pt x="5611018" y="1247321"/>
                    <a:pt x="5846990" y="1247321"/>
                  </a:cubicBezTo>
                  <a:close/>
                  <a:moveTo>
                    <a:pt x="946184" y="0"/>
                  </a:moveTo>
                  <a:lnTo>
                    <a:pt x="6673816" y="0"/>
                  </a:lnTo>
                  <a:cubicBezTo>
                    <a:pt x="7196379" y="0"/>
                    <a:pt x="7620000" y="423621"/>
                    <a:pt x="7620000" y="946185"/>
                  </a:cubicBezTo>
                  <a:lnTo>
                    <a:pt x="7620000" y="3987766"/>
                  </a:lnTo>
                  <a:cubicBezTo>
                    <a:pt x="7620000" y="4510329"/>
                    <a:pt x="7196379" y="4933950"/>
                    <a:pt x="6673816" y="4933950"/>
                  </a:cubicBezTo>
                  <a:lnTo>
                    <a:pt x="6572250" y="4933950"/>
                  </a:lnTo>
                  <a:lnTo>
                    <a:pt x="6572250" y="4613702"/>
                  </a:lnTo>
                  <a:lnTo>
                    <a:pt x="6711353" y="4613702"/>
                  </a:lnTo>
                  <a:cubicBezTo>
                    <a:pt x="7050109" y="4613702"/>
                    <a:pt x="7324725" y="4339086"/>
                    <a:pt x="7324725" y="4000330"/>
                  </a:cubicBezTo>
                  <a:lnTo>
                    <a:pt x="7324725" y="918172"/>
                  </a:lnTo>
                  <a:cubicBezTo>
                    <a:pt x="7324725" y="579416"/>
                    <a:pt x="7050109" y="304800"/>
                    <a:pt x="6711353" y="304800"/>
                  </a:cubicBezTo>
                  <a:lnTo>
                    <a:pt x="937223" y="304800"/>
                  </a:lnTo>
                  <a:cubicBezTo>
                    <a:pt x="598466" y="304800"/>
                    <a:pt x="323850" y="579416"/>
                    <a:pt x="323850" y="918172"/>
                  </a:cubicBezTo>
                  <a:lnTo>
                    <a:pt x="323850" y="4000330"/>
                  </a:lnTo>
                  <a:cubicBezTo>
                    <a:pt x="323850" y="4339086"/>
                    <a:pt x="598466" y="4613702"/>
                    <a:pt x="937223" y="4613702"/>
                  </a:cubicBezTo>
                  <a:lnTo>
                    <a:pt x="1076325" y="4613702"/>
                  </a:lnTo>
                  <a:lnTo>
                    <a:pt x="1076325" y="4933950"/>
                  </a:lnTo>
                  <a:lnTo>
                    <a:pt x="946184" y="4933950"/>
                  </a:lnTo>
                  <a:cubicBezTo>
                    <a:pt x="423621" y="4933950"/>
                    <a:pt x="0" y="4510329"/>
                    <a:pt x="0" y="3987766"/>
                  </a:cubicBezTo>
                  <a:lnTo>
                    <a:pt x="0" y="946185"/>
                  </a:lnTo>
                  <a:cubicBezTo>
                    <a:pt x="0" y="423621"/>
                    <a:pt x="423621" y="0"/>
                    <a:pt x="946184" y="0"/>
                  </a:cubicBezTo>
                  <a:close/>
                </a:path>
              </a:pathLst>
            </a:custGeom>
            <a:solidFill>
              <a:srgbClr val="0078D4"/>
            </a:solidFill>
            <a:ln w="342900" cap="sq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F7453B97-912A-4D85-850E-57CB7719A258}"/>
                </a:ext>
              </a:extLst>
            </p:cNvPr>
            <p:cNvSpPr/>
            <p:nvPr/>
          </p:nvSpPr>
          <p:spPr>
            <a:xfrm>
              <a:off x="5912126" y="3730951"/>
              <a:ext cx="548921" cy="105559"/>
            </a:xfrm>
            <a:prstGeom prst="rect">
              <a:avLst/>
            </a:prstGeom>
            <a:solidFill>
              <a:srgbClr val="50E6FF"/>
            </a:solidFill>
            <a:ln w="342900" cap="sq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720C967E-E3C3-411B-A026-305071F90F21}"/>
                </a:ext>
              </a:extLst>
            </p:cNvPr>
            <p:cNvSpPr/>
            <p:nvPr/>
          </p:nvSpPr>
          <p:spPr>
            <a:xfrm>
              <a:off x="5631178" y="3517986"/>
              <a:ext cx="824736" cy="105559"/>
            </a:xfrm>
            <a:prstGeom prst="rect">
              <a:avLst/>
            </a:prstGeom>
            <a:solidFill>
              <a:srgbClr val="50E6FF"/>
            </a:solidFill>
            <a:ln w="342900" cap="sq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98512518-F08C-42A2-A9F0-F6B67B931079}"/>
                </a:ext>
              </a:extLst>
            </p:cNvPr>
            <p:cNvSpPr/>
            <p:nvPr/>
          </p:nvSpPr>
          <p:spPr>
            <a:xfrm>
              <a:off x="5465058" y="3305027"/>
              <a:ext cx="990855" cy="105559"/>
            </a:xfrm>
            <a:prstGeom prst="rect">
              <a:avLst/>
            </a:prstGeom>
            <a:solidFill>
              <a:srgbClr val="50E6FF"/>
            </a:solidFill>
            <a:ln w="342900" cap="sq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A3CFFF32-E571-4DD9-BA33-EE1A27C1CF81}"/>
                </a:ext>
              </a:extLst>
            </p:cNvPr>
            <p:cNvGrpSpPr/>
            <p:nvPr/>
          </p:nvGrpSpPr>
          <p:grpSpPr>
            <a:xfrm>
              <a:off x="4361124" y="2428564"/>
              <a:ext cx="1896441" cy="684905"/>
              <a:chOff x="4361124" y="2428564"/>
              <a:chExt cx="1896441" cy="684905"/>
            </a:xfrm>
          </p:grpSpPr>
          <p:sp>
            <p:nvSpPr>
              <p:cNvPr id="288" name="Freeform 57">
                <a:extLst>
                  <a:ext uri="{FF2B5EF4-FFF2-40B4-BE49-F238E27FC236}">
                    <a16:creationId xmlns:a16="http://schemas.microsoft.com/office/drawing/2014/main" id="{0B5B4998-E460-4F2C-BF90-732030650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4482" y="2855578"/>
                <a:ext cx="225297" cy="220937"/>
              </a:xfrm>
              <a:prstGeom prst="ellipse">
                <a:avLst/>
              </a:prstGeom>
              <a:solidFill>
                <a:srgbClr val="50E6FF"/>
              </a:solidFill>
              <a:ln w="15875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89" name="Freeform 58">
                <a:extLst>
                  <a:ext uri="{FF2B5EF4-FFF2-40B4-BE49-F238E27FC236}">
                    <a16:creationId xmlns:a16="http://schemas.microsoft.com/office/drawing/2014/main" id="{C69A534A-35B0-4808-B9F1-829064AEFA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78910" y="2892537"/>
                <a:ext cx="225297" cy="220932"/>
              </a:xfrm>
              <a:prstGeom prst="ellipse">
                <a:avLst/>
              </a:prstGeom>
              <a:solidFill>
                <a:srgbClr val="50E6FF"/>
              </a:solidFill>
              <a:ln w="15875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0" name="Freeform 59">
                <a:extLst>
                  <a:ext uri="{FF2B5EF4-FFF2-40B4-BE49-F238E27FC236}">
                    <a16:creationId xmlns:a16="http://schemas.microsoft.com/office/drawing/2014/main" id="{A4342EE1-9A24-429E-9FFD-4475C5EAA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1124" y="2428564"/>
                <a:ext cx="225297" cy="220932"/>
              </a:xfrm>
              <a:prstGeom prst="ellipse">
                <a:avLst/>
              </a:prstGeom>
              <a:solidFill>
                <a:srgbClr val="50E6FF"/>
              </a:solidFill>
              <a:ln w="15875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1" name="Freeform 60">
                <a:extLst>
                  <a:ext uri="{FF2B5EF4-FFF2-40B4-BE49-F238E27FC236}">
                    <a16:creationId xmlns:a16="http://schemas.microsoft.com/office/drawing/2014/main" id="{158E02F6-B384-48EF-87CB-08BC983637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96696" y="2515016"/>
                <a:ext cx="225297" cy="220932"/>
              </a:xfrm>
              <a:prstGeom prst="ellipse">
                <a:avLst/>
              </a:prstGeom>
              <a:solidFill>
                <a:srgbClr val="50E6FF"/>
              </a:solidFill>
              <a:ln w="15875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2" name="Freeform 61">
                <a:extLst>
                  <a:ext uri="{FF2B5EF4-FFF2-40B4-BE49-F238E27FC236}">
                    <a16:creationId xmlns:a16="http://schemas.microsoft.com/office/drawing/2014/main" id="{79E06128-6213-412C-9870-485313BAB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2268" y="2515016"/>
                <a:ext cx="225297" cy="220932"/>
              </a:xfrm>
              <a:prstGeom prst="ellipse">
                <a:avLst/>
              </a:prstGeom>
              <a:solidFill>
                <a:srgbClr val="50E6FF"/>
              </a:solidFill>
              <a:ln w="15875" cap="sq">
                <a:solidFill>
                  <a:srgbClr val="50E6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AF9A8251-1C56-4D57-AC14-F3FF2E485404}"/>
                  </a:ext>
                </a:extLst>
              </p:cNvPr>
              <p:cNvCxnSpPr>
                <a:cxnSpLocks/>
                <a:stCxn id="290" idx="5"/>
                <a:endCxn id="289" idx="1"/>
              </p:cNvCxnSpPr>
              <p:nvPr/>
            </p:nvCxnSpPr>
            <p:spPr>
              <a:xfrm>
                <a:off x="4553427" y="2617141"/>
                <a:ext cx="258477" cy="307751"/>
              </a:xfrm>
              <a:prstGeom prst="line">
                <a:avLst/>
              </a:prstGeom>
              <a:noFill/>
              <a:ln w="15875" cap="rnd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455E8573-2498-47EE-943B-025FF63DF9EC}"/>
                  </a:ext>
                </a:extLst>
              </p:cNvPr>
              <p:cNvCxnSpPr>
                <a:cxnSpLocks/>
                <a:stCxn id="289" idx="3"/>
                <a:endCxn id="291" idx="7"/>
              </p:cNvCxnSpPr>
              <p:nvPr/>
            </p:nvCxnSpPr>
            <p:spPr>
              <a:xfrm flipV="1">
                <a:off x="4811904" y="2547371"/>
                <a:ext cx="577095" cy="533743"/>
              </a:xfrm>
              <a:prstGeom prst="line">
                <a:avLst/>
              </a:prstGeom>
              <a:noFill/>
              <a:ln w="15875" cap="rnd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551B540D-7B4C-40FD-B0FB-AC07448422C8}"/>
                  </a:ext>
                </a:extLst>
              </p:cNvPr>
              <p:cNvCxnSpPr>
                <a:cxnSpLocks/>
                <a:stCxn id="291" idx="1"/>
                <a:endCxn id="288" idx="5"/>
              </p:cNvCxnSpPr>
              <p:nvPr/>
            </p:nvCxnSpPr>
            <p:spPr>
              <a:xfrm>
                <a:off x="5229690" y="2547371"/>
                <a:ext cx="577095" cy="496789"/>
              </a:xfrm>
              <a:prstGeom prst="line">
                <a:avLst/>
              </a:prstGeom>
              <a:noFill/>
              <a:ln w="15875" cap="rnd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EEBE7F93-D16B-4357-8243-A5AA5E47E19E}"/>
                  </a:ext>
                </a:extLst>
              </p:cNvPr>
              <p:cNvCxnSpPr>
                <a:cxnSpLocks/>
                <a:stCxn id="288" idx="3"/>
                <a:endCxn id="292" idx="3"/>
              </p:cNvCxnSpPr>
              <p:nvPr/>
            </p:nvCxnSpPr>
            <p:spPr>
              <a:xfrm flipV="1">
                <a:off x="5647476" y="2703593"/>
                <a:ext cx="417786" cy="340567"/>
              </a:xfrm>
              <a:prstGeom prst="line">
                <a:avLst/>
              </a:prstGeom>
              <a:noFill/>
              <a:ln w="15875" cap="rnd" cmpd="sng" algn="ctr">
                <a:solidFill>
                  <a:srgbClr val="50E6FF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97" name="Group 296">
            <a:extLst>
              <a:ext uri="{FF2B5EF4-FFF2-40B4-BE49-F238E27FC236}">
                <a16:creationId xmlns:a16="http://schemas.microsoft.com/office/drawing/2014/main" id="{7DFF6AB5-A6F6-4216-B9D7-AE9B36DDDC23}"/>
              </a:ext>
            </a:extLst>
          </p:cNvPr>
          <p:cNvGrpSpPr/>
          <p:nvPr/>
        </p:nvGrpSpPr>
        <p:grpSpPr>
          <a:xfrm>
            <a:off x="5906835" y="4515466"/>
            <a:ext cx="377534" cy="521801"/>
            <a:chOff x="2684471" y="2231613"/>
            <a:chExt cx="1749644" cy="2418233"/>
          </a:xfrm>
        </p:grpSpPr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4ABCB118-84E9-4C0B-A470-F84BA794E69C}"/>
                </a:ext>
              </a:extLst>
            </p:cNvPr>
            <p:cNvSpPr/>
            <p:nvPr/>
          </p:nvSpPr>
          <p:spPr>
            <a:xfrm>
              <a:off x="2684471" y="3026411"/>
              <a:ext cx="1749644" cy="1623435"/>
            </a:xfrm>
            <a:prstGeom prst="rect">
              <a:avLst/>
            </a:pr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31FE147B-6F5A-4669-B9EA-87DD8D5B299B}"/>
                </a:ext>
              </a:extLst>
            </p:cNvPr>
            <p:cNvSpPr/>
            <p:nvPr/>
          </p:nvSpPr>
          <p:spPr>
            <a:xfrm>
              <a:off x="3365055" y="3564987"/>
              <a:ext cx="388480" cy="388480"/>
            </a:xfrm>
            <a:prstGeom prst="ellipse">
              <a:avLst/>
            </a:prstGeom>
            <a:solidFill>
              <a:srgbClr val="50E6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AC8EBE2A-BDAD-4F1C-A86D-69A9419B3958}"/>
                </a:ext>
              </a:extLst>
            </p:cNvPr>
            <p:cNvCxnSpPr>
              <a:cxnSpLocks/>
            </p:cNvCxnSpPr>
            <p:nvPr/>
          </p:nvCxnSpPr>
          <p:spPr>
            <a:xfrm>
              <a:off x="3559293" y="3645082"/>
              <a:ext cx="0" cy="638383"/>
            </a:xfrm>
            <a:prstGeom prst="line">
              <a:avLst/>
            </a:prstGeom>
            <a:noFill/>
            <a:ln w="28575" cap="flat" cmpd="sng" algn="ctr">
              <a:solidFill>
                <a:srgbClr val="50E6FF"/>
              </a:solidFill>
              <a:prstDash val="solid"/>
              <a:miter lim="800000"/>
            </a:ln>
            <a:effectLst/>
          </p:spPr>
        </p:cxn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CCB920A-7455-43AC-85E6-F1149DA33685}"/>
                </a:ext>
              </a:extLst>
            </p:cNvPr>
            <p:cNvSpPr/>
            <p:nvPr/>
          </p:nvSpPr>
          <p:spPr>
            <a:xfrm>
              <a:off x="3040644" y="2231613"/>
              <a:ext cx="1037299" cy="853125"/>
            </a:xfrm>
            <a:custGeom>
              <a:avLst/>
              <a:gdLst>
                <a:gd name="connsiteX0" fmla="*/ 526607 w 1037300"/>
                <a:gd name="connsiteY0" fmla="*/ 61 h 853125"/>
                <a:gd name="connsiteX1" fmla="*/ 787123 w 1037300"/>
                <a:gd name="connsiteY1" fmla="*/ 74898 h 853125"/>
                <a:gd name="connsiteX2" fmla="*/ 1034535 w 1037300"/>
                <a:gd name="connsiteY2" fmla="*/ 465100 h 853125"/>
                <a:gd name="connsiteX3" fmla="*/ 1036107 w 1037300"/>
                <a:gd name="connsiteY3" fmla="*/ 508428 h 853125"/>
                <a:gd name="connsiteX4" fmla="*/ 1037300 w 1037300"/>
                <a:gd name="connsiteY4" fmla="*/ 508428 h 853125"/>
                <a:gd name="connsiteX5" fmla="*/ 1037300 w 1037300"/>
                <a:gd name="connsiteY5" fmla="*/ 853125 h 853125"/>
                <a:gd name="connsiteX6" fmla="*/ 874824 w 1037300"/>
                <a:gd name="connsiteY6" fmla="*/ 853125 h 853125"/>
                <a:gd name="connsiteX7" fmla="*/ 874824 w 1037300"/>
                <a:gd name="connsiteY7" fmla="*/ 517845 h 853125"/>
                <a:gd name="connsiteX8" fmla="*/ 866314 w 1037300"/>
                <a:gd name="connsiteY8" fmla="*/ 435111 h 853125"/>
                <a:gd name="connsiteX9" fmla="*/ 703739 w 1037300"/>
                <a:gd name="connsiteY9" fmla="*/ 212732 h 853125"/>
                <a:gd name="connsiteX10" fmla="*/ 343035 w 1037300"/>
                <a:gd name="connsiteY10" fmla="*/ 207196 h 853125"/>
                <a:gd name="connsiteX11" fmla="*/ 173714 w 1037300"/>
                <a:gd name="connsiteY11" fmla="*/ 424483 h 853125"/>
                <a:gd name="connsiteX12" fmla="*/ 162467 w 1037300"/>
                <a:gd name="connsiteY12" fmla="*/ 508428 h 853125"/>
                <a:gd name="connsiteX13" fmla="*/ 162477 w 1037300"/>
                <a:gd name="connsiteY13" fmla="*/ 508428 h 853125"/>
                <a:gd name="connsiteX14" fmla="*/ 162477 w 1037300"/>
                <a:gd name="connsiteY14" fmla="*/ 853125 h 853125"/>
                <a:gd name="connsiteX15" fmla="*/ 1 w 1037300"/>
                <a:gd name="connsiteY15" fmla="*/ 853125 h 853125"/>
                <a:gd name="connsiteX16" fmla="*/ 1 w 1037300"/>
                <a:gd name="connsiteY16" fmla="*/ 518687 h 853125"/>
                <a:gd name="connsiteX17" fmla="*/ 0 w 1037300"/>
                <a:gd name="connsiteY17" fmla="*/ 518687 h 853125"/>
                <a:gd name="connsiteX18" fmla="*/ 1 w 1037300"/>
                <a:gd name="connsiteY18" fmla="*/ 518672 h 853125"/>
                <a:gd name="connsiteX19" fmla="*/ 1 w 1037300"/>
                <a:gd name="connsiteY19" fmla="*/ 508428 h 853125"/>
                <a:gd name="connsiteX20" fmla="*/ 688 w 1037300"/>
                <a:gd name="connsiteY20" fmla="*/ 508428 h 853125"/>
                <a:gd name="connsiteX21" fmla="*/ 4652 w 1037300"/>
                <a:gd name="connsiteY21" fmla="*/ 449297 h 853125"/>
                <a:gd name="connsiteX22" fmla="*/ 263919 w 1037300"/>
                <a:gd name="connsiteY22" fmla="*/ 66869 h 853125"/>
                <a:gd name="connsiteX23" fmla="*/ 526607 w 1037300"/>
                <a:gd name="connsiteY23" fmla="*/ 61 h 853125"/>
                <a:gd name="connsiteX0" fmla="*/ 526657 w 1037350"/>
                <a:gd name="connsiteY0" fmla="*/ 61 h 853125"/>
                <a:gd name="connsiteX1" fmla="*/ 787173 w 1037350"/>
                <a:gd name="connsiteY1" fmla="*/ 74898 h 853125"/>
                <a:gd name="connsiteX2" fmla="*/ 1034585 w 1037350"/>
                <a:gd name="connsiteY2" fmla="*/ 465100 h 853125"/>
                <a:gd name="connsiteX3" fmla="*/ 1036157 w 1037350"/>
                <a:gd name="connsiteY3" fmla="*/ 508428 h 853125"/>
                <a:gd name="connsiteX4" fmla="*/ 1037350 w 1037350"/>
                <a:gd name="connsiteY4" fmla="*/ 508428 h 853125"/>
                <a:gd name="connsiteX5" fmla="*/ 1037350 w 1037350"/>
                <a:gd name="connsiteY5" fmla="*/ 853125 h 853125"/>
                <a:gd name="connsiteX6" fmla="*/ 874874 w 1037350"/>
                <a:gd name="connsiteY6" fmla="*/ 853125 h 853125"/>
                <a:gd name="connsiteX7" fmla="*/ 874874 w 1037350"/>
                <a:gd name="connsiteY7" fmla="*/ 517845 h 853125"/>
                <a:gd name="connsiteX8" fmla="*/ 866364 w 1037350"/>
                <a:gd name="connsiteY8" fmla="*/ 435111 h 853125"/>
                <a:gd name="connsiteX9" fmla="*/ 703789 w 1037350"/>
                <a:gd name="connsiteY9" fmla="*/ 212732 h 853125"/>
                <a:gd name="connsiteX10" fmla="*/ 343085 w 1037350"/>
                <a:gd name="connsiteY10" fmla="*/ 207196 h 853125"/>
                <a:gd name="connsiteX11" fmla="*/ 173764 w 1037350"/>
                <a:gd name="connsiteY11" fmla="*/ 424483 h 853125"/>
                <a:gd name="connsiteX12" fmla="*/ 162517 w 1037350"/>
                <a:gd name="connsiteY12" fmla="*/ 508428 h 853125"/>
                <a:gd name="connsiteX13" fmla="*/ 162527 w 1037350"/>
                <a:gd name="connsiteY13" fmla="*/ 508428 h 853125"/>
                <a:gd name="connsiteX14" fmla="*/ 162527 w 1037350"/>
                <a:gd name="connsiteY14" fmla="*/ 853125 h 853125"/>
                <a:gd name="connsiteX15" fmla="*/ 51 w 1037350"/>
                <a:gd name="connsiteY15" fmla="*/ 853125 h 853125"/>
                <a:gd name="connsiteX16" fmla="*/ 51 w 1037350"/>
                <a:gd name="connsiteY16" fmla="*/ 518687 h 853125"/>
                <a:gd name="connsiteX17" fmla="*/ 50 w 1037350"/>
                <a:gd name="connsiteY17" fmla="*/ 518687 h 853125"/>
                <a:gd name="connsiteX18" fmla="*/ 51 w 1037350"/>
                <a:gd name="connsiteY18" fmla="*/ 508428 h 853125"/>
                <a:gd name="connsiteX19" fmla="*/ 738 w 1037350"/>
                <a:gd name="connsiteY19" fmla="*/ 508428 h 853125"/>
                <a:gd name="connsiteX20" fmla="*/ 4702 w 1037350"/>
                <a:gd name="connsiteY20" fmla="*/ 449297 h 853125"/>
                <a:gd name="connsiteX21" fmla="*/ 263969 w 1037350"/>
                <a:gd name="connsiteY21" fmla="*/ 66869 h 853125"/>
                <a:gd name="connsiteX22" fmla="*/ 526657 w 1037350"/>
                <a:gd name="connsiteY22" fmla="*/ 61 h 853125"/>
                <a:gd name="connsiteX0" fmla="*/ 526606 w 1037299"/>
                <a:gd name="connsiteY0" fmla="*/ 61 h 853125"/>
                <a:gd name="connsiteX1" fmla="*/ 787122 w 1037299"/>
                <a:gd name="connsiteY1" fmla="*/ 74898 h 853125"/>
                <a:gd name="connsiteX2" fmla="*/ 1034534 w 1037299"/>
                <a:gd name="connsiteY2" fmla="*/ 465100 h 853125"/>
                <a:gd name="connsiteX3" fmla="*/ 1036106 w 1037299"/>
                <a:gd name="connsiteY3" fmla="*/ 508428 h 853125"/>
                <a:gd name="connsiteX4" fmla="*/ 1037299 w 1037299"/>
                <a:gd name="connsiteY4" fmla="*/ 508428 h 853125"/>
                <a:gd name="connsiteX5" fmla="*/ 1037299 w 1037299"/>
                <a:gd name="connsiteY5" fmla="*/ 853125 h 853125"/>
                <a:gd name="connsiteX6" fmla="*/ 874823 w 1037299"/>
                <a:gd name="connsiteY6" fmla="*/ 853125 h 853125"/>
                <a:gd name="connsiteX7" fmla="*/ 874823 w 1037299"/>
                <a:gd name="connsiteY7" fmla="*/ 517845 h 853125"/>
                <a:gd name="connsiteX8" fmla="*/ 866313 w 1037299"/>
                <a:gd name="connsiteY8" fmla="*/ 435111 h 853125"/>
                <a:gd name="connsiteX9" fmla="*/ 703738 w 1037299"/>
                <a:gd name="connsiteY9" fmla="*/ 212732 h 853125"/>
                <a:gd name="connsiteX10" fmla="*/ 343034 w 1037299"/>
                <a:gd name="connsiteY10" fmla="*/ 207196 h 853125"/>
                <a:gd name="connsiteX11" fmla="*/ 173713 w 1037299"/>
                <a:gd name="connsiteY11" fmla="*/ 424483 h 853125"/>
                <a:gd name="connsiteX12" fmla="*/ 162466 w 1037299"/>
                <a:gd name="connsiteY12" fmla="*/ 508428 h 853125"/>
                <a:gd name="connsiteX13" fmla="*/ 162476 w 1037299"/>
                <a:gd name="connsiteY13" fmla="*/ 508428 h 853125"/>
                <a:gd name="connsiteX14" fmla="*/ 162476 w 1037299"/>
                <a:gd name="connsiteY14" fmla="*/ 853125 h 853125"/>
                <a:gd name="connsiteX15" fmla="*/ 0 w 1037299"/>
                <a:gd name="connsiteY15" fmla="*/ 853125 h 853125"/>
                <a:gd name="connsiteX16" fmla="*/ 0 w 1037299"/>
                <a:gd name="connsiteY16" fmla="*/ 518687 h 853125"/>
                <a:gd name="connsiteX17" fmla="*/ 0 w 1037299"/>
                <a:gd name="connsiteY17" fmla="*/ 508428 h 853125"/>
                <a:gd name="connsiteX18" fmla="*/ 687 w 1037299"/>
                <a:gd name="connsiteY18" fmla="*/ 508428 h 853125"/>
                <a:gd name="connsiteX19" fmla="*/ 4651 w 1037299"/>
                <a:gd name="connsiteY19" fmla="*/ 449297 h 853125"/>
                <a:gd name="connsiteX20" fmla="*/ 263918 w 1037299"/>
                <a:gd name="connsiteY20" fmla="*/ 66869 h 853125"/>
                <a:gd name="connsiteX21" fmla="*/ 526606 w 1037299"/>
                <a:gd name="connsiteY21" fmla="*/ 61 h 853125"/>
                <a:gd name="connsiteX0" fmla="*/ 526606 w 1037299"/>
                <a:gd name="connsiteY0" fmla="*/ 61 h 853125"/>
                <a:gd name="connsiteX1" fmla="*/ 787122 w 1037299"/>
                <a:gd name="connsiteY1" fmla="*/ 74898 h 853125"/>
                <a:gd name="connsiteX2" fmla="*/ 1034534 w 1037299"/>
                <a:gd name="connsiteY2" fmla="*/ 465100 h 853125"/>
                <a:gd name="connsiteX3" fmla="*/ 1036106 w 1037299"/>
                <a:gd name="connsiteY3" fmla="*/ 508428 h 853125"/>
                <a:gd name="connsiteX4" fmla="*/ 1037299 w 1037299"/>
                <a:gd name="connsiteY4" fmla="*/ 508428 h 853125"/>
                <a:gd name="connsiteX5" fmla="*/ 1037299 w 1037299"/>
                <a:gd name="connsiteY5" fmla="*/ 853125 h 853125"/>
                <a:gd name="connsiteX6" fmla="*/ 874823 w 1037299"/>
                <a:gd name="connsiteY6" fmla="*/ 853125 h 853125"/>
                <a:gd name="connsiteX7" fmla="*/ 874823 w 1037299"/>
                <a:gd name="connsiteY7" fmla="*/ 517845 h 853125"/>
                <a:gd name="connsiteX8" fmla="*/ 866313 w 1037299"/>
                <a:gd name="connsiteY8" fmla="*/ 435111 h 853125"/>
                <a:gd name="connsiteX9" fmla="*/ 703738 w 1037299"/>
                <a:gd name="connsiteY9" fmla="*/ 212732 h 853125"/>
                <a:gd name="connsiteX10" fmla="*/ 343034 w 1037299"/>
                <a:gd name="connsiteY10" fmla="*/ 207196 h 853125"/>
                <a:gd name="connsiteX11" fmla="*/ 173713 w 1037299"/>
                <a:gd name="connsiteY11" fmla="*/ 424483 h 853125"/>
                <a:gd name="connsiteX12" fmla="*/ 162466 w 1037299"/>
                <a:gd name="connsiteY12" fmla="*/ 508428 h 853125"/>
                <a:gd name="connsiteX13" fmla="*/ 162476 w 1037299"/>
                <a:gd name="connsiteY13" fmla="*/ 508428 h 853125"/>
                <a:gd name="connsiteX14" fmla="*/ 162476 w 1037299"/>
                <a:gd name="connsiteY14" fmla="*/ 853125 h 853125"/>
                <a:gd name="connsiteX15" fmla="*/ 0 w 1037299"/>
                <a:gd name="connsiteY15" fmla="*/ 853125 h 853125"/>
                <a:gd name="connsiteX16" fmla="*/ 0 w 1037299"/>
                <a:gd name="connsiteY16" fmla="*/ 508428 h 853125"/>
                <a:gd name="connsiteX17" fmla="*/ 687 w 1037299"/>
                <a:gd name="connsiteY17" fmla="*/ 508428 h 853125"/>
                <a:gd name="connsiteX18" fmla="*/ 4651 w 1037299"/>
                <a:gd name="connsiteY18" fmla="*/ 449297 h 853125"/>
                <a:gd name="connsiteX19" fmla="*/ 263918 w 1037299"/>
                <a:gd name="connsiteY19" fmla="*/ 66869 h 853125"/>
                <a:gd name="connsiteX20" fmla="*/ 526606 w 1037299"/>
                <a:gd name="connsiteY20" fmla="*/ 61 h 85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37299" h="853125">
                  <a:moveTo>
                    <a:pt x="526606" y="61"/>
                  </a:moveTo>
                  <a:cubicBezTo>
                    <a:pt x="617002" y="1448"/>
                    <a:pt x="707036" y="26443"/>
                    <a:pt x="787122" y="74898"/>
                  </a:cubicBezTo>
                  <a:cubicBezTo>
                    <a:pt x="927260" y="159687"/>
                    <a:pt x="1017909" y="304798"/>
                    <a:pt x="1034534" y="465100"/>
                  </a:cubicBezTo>
                  <a:lnTo>
                    <a:pt x="1036106" y="508428"/>
                  </a:lnTo>
                  <a:lnTo>
                    <a:pt x="1037299" y="508428"/>
                  </a:lnTo>
                  <a:lnTo>
                    <a:pt x="1037299" y="853125"/>
                  </a:lnTo>
                  <a:lnTo>
                    <a:pt x="874823" y="853125"/>
                  </a:lnTo>
                  <a:lnTo>
                    <a:pt x="874823" y="517845"/>
                  </a:lnTo>
                  <a:lnTo>
                    <a:pt x="866313" y="435111"/>
                  </a:lnTo>
                  <a:cubicBezTo>
                    <a:pt x="844288" y="343494"/>
                    <a:pt x="786546" y="262836"/>
                    <a:pt x="703738" y="212732"/>
                  </a:cubicBezTo>
                  <a:cubicBezTo>
                    <a:pt x="593314" y="145917"/>
                    <a:pt x="455456" y="143801"/>
                    <a:pt x="343034" y="207196"/>
                  </a:cubicBezTo>
                  <a:cubicBezTo>
                    <a:pt x="258728" y="254736"/>
                    <a:pt x="198538" y="333584"/>
                    <a:pt x="173713" y="424483"/>
                  </a:cubicBezTo>
                  <a:lnTo>
                    <a:pt x="162466" y="508428"/>
                  </a:lnTo>
                  <a:lnTo>
                    <a:pt x="162476" y="508428"/>
                  </a:lnTo>
                  <a:lnTo>
                    <a:pt x="162476" y="853125"/>
                  </a:lnTo>
                  <a:lnTo>
                    <a:pt x="0" y="853125"/>
                  </a:lnTo>
                  <a:lnTo>
                    <a:pt x="0" y="508428"/>
                  </a:lnTo>
                  <a:lnTo>
                    <a:pt x="687" y="508428"/>
                  </a:lnTo>
                  <a:lnTo>
                    <a:pt x="4651" y="449297"/>
                  </a:lnTo>
                  <a:cubicBezTo>
                    <a:pt x="26186" y="289579"/>
                    <a:pt x="121244" y="147317"/>
                    <a:pt x="263918" y="66869"/>
                  </a:cubicBezTo>
                  <a:cubicBezTo>
                    <a:pt x="345452" y="20894"/>
                    <a:pt x="436210" y="-1326"/>
                    <a:pt x="526606" y="61"/>
                  </a:cubicBezTo>
                  <a:close/>
                </a:path>
              </a:pathLst>
            </a:custGeom>
            <a:solidFill>
              <a:srgbClr val="0078D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5677CF30-4277-4152-BC17-5F6FCC4B0A32}"/>
              </a:ext>
            </a:extLst>
          </p:cNvPr>
          <p:cNvGrpSpPr/>
          <p:nvPr/>
        </p:nvGrpSpPr>
        <p:grpSpPr>
          <a:xfrm>
            <a:off x="860031" y="2299735"/>
            <a:ext cx="895600" cy="685908"/>
            <a:chOff x="739450" y="2170289"/>
            <a:chExt cx="1339056" cy="1025535"/>
          </a:xfrm>
        </p:grpSpPr>
        <p:sp>
          <p:nvSpPr>
            <p:cNvPr id="303" name="Freeform 6">
              <a:extLst>
                <a:ext uri="{FF2B5EF4-FFF2-40B4-BE49-F238E27FC236}">
                  <a16:creationId xmlns:a16="http://schemas.microsoft.com/office/drawing/2014/main" id="{E4D863C6-B6A4-412E-A2D0-AE223EF1587F}"/>
                </a:ext>
              </a:extLst>
            </p:cNvPr>
            <p:cNvSpPr>
              <a:spLocks/>
            </p:cNvSpPr>
            <p:nvPr/>
          </p:nvSpPr>
          <p:spPr bwMode="auto">
            <a:xfrm rot="2171515">
              <a:off x="1105197" y="2753151"/>
              <a:ext cx="505195" cy="442673"/>
            </a:xfrm>
            <a:custGeom>
              <a:avLst/>
              <a:gdLst>
                <a:gd name="T0" fmla="*/ 0 w 147"/>
                <a:gd name="T1" fmla="*/ 125 h 129"/>
                <a:gd name="T2" fmla="*/ 32 w 147"/>
                <a:gd name="T3" fmla="*/ 129 h 129"/>
                <a:gd name="T4" fmla="*/ 147 w 147"/>
                <a:gd name="T5" fmla="*/ 14 h 129"/>
                <a:gd name="T6" fmla="*/ 146 w 147"/>
                <a:gd name="T7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129">
                  <a:moveTo>
                    <a:pt x="0" y="125"/>
                  </a:moveTo>
                  <a:cubicBezTo>
                    <a:pt x="10" y="127"/>
                    <a:pt x="21" y="129"/>
                    <a:pt x="32" y="129"/>
                  </a:cubicBezTo>
                  <a:cubicBezTo>
                    <a:pt x="96" y="129"/>
                    <a:pt x="147" y="77"/>
                    <a:pt x="147" y="14"/>
                  </a:cubicBezTo>
                  <a:cubicBezTo>
                    <a:pt x="147" y="9"/>
                    <a:pt x="147" y="4"/>
                    <a:pt x="146" y="0"/>
                  </a:cubicBezTo>
                </a:path>
              </a:pathLst>
            </a:custGeom>
            <a:noFill/>
            <a:ln w="19050" cap="flat">
              <a:solidFill>
                <a:srgbClr val="50E6FF"/>
              </a:solidFill>
              <a:prstDash val="solid"/>
              <a:miter lim="800000"/>
              <a:headEnd type="triangl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5">
              <a:extLst>
                <a:ext uri="{FF2B5EF4-FFF2-40B4-BE49-F238E27FC236}">
                  <a16:creationId xmlns:a16="http://schemas.microsoft.com/office/drawing/2014/main" id="{EE7336BF-CA74-4B02-9A47-64EEEDC8E30D}"/>
                </a:ext>
              </a:extLst>
            </p:cNvPr>
            <p:cNvSpPr>
              <a:spLocks/>
            </p:cNvSpPr>
            <p:nvPr/>
          </p:nvSpPr>
          <p:spPr bwMode="auto">
            <a:xfrm rot="2978489">
              <a:off x="1135208" y="2166536"/>
              <a:ext cx="445172" cy="452678"/>
            </a:xfrm>
            <a:custGeom>
              <a:avLst/>
              <a:gdLst>
                <a:gd name="T0" fmla="*/ 1 w 130"/>
                <a:gd name="T1" fmla="*/ 132 h 132"/>
                <a:gd name="T2" fmla="*/ 0 w 130"/>
                <a:gd name="T3" fmla="*/ 115 h 132"/>
                <a:gd name="T4" fmla="*/ 115 w 130"/>
                <a:gd name="T5" fmla="*/ 0 h 132"/>
                <a:gd name="T6" fmla="*/ 130 w 130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0" h="132">
                  <a:moveTo>
                    <a:pt x="1" y="132"/>
                  </a:moveTo>
                  <a:cubicBezTo>
                    <a:pt x="1" y="126"/>
                    <a:pt x="0" y="120"/>
                    <a:pt x="0" y="115"/>
                  </a:cubicBezTo>
                  <a:cubicBezTo>
                    <a:pt x="0" y="51"/>
                    <a:pt x="51" y="0"/>
                    <a:pt x="115" y="0"/>
                  </a:cubicBezTo>
                  <a:cubicBezTo>
                    <a:pt x="121" y="0"/>
                    <a:pt x="126" y="0"/>
                    <a:pt x="130" y="0"/>
                  </a:cubicBezTo>
                </a:path>
              </a:pathLst>
            </a:custGeom>
            <a:noFill/>
            <a:ln w="19050" cap="flat">
              <a:solidFill>
                <a:srgbClr val="50E6FF"/>
              </a:solidFill>
              <a:prstDash val="solid"/>
              <a:miter lim="800000"/>
              <a:headEnd/>
              <a:tailEnd type="triangl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305" name="Picture 304">
              <a:extLst>
                <a:ext uri="{FF2B5EF4-FFF2-40B4-BE49-F238E27FC236}">
                  <a16:creationId xmlns:a16="http://schemas.microsoft.com/office/drawing/2014/main" id="{28F476AE-29B5-4649-99F6-313E20A6E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704" y="2475687"/>
              <a:ext cx="613802" cy="321050"/>
            </a:xfrm>
            <a:prstGeom prst="rect">
              <a:avLst/>
            </a:prstGeom>
          </p:spPr>
        </p:pic>
        <p:grpSp>
          <p:nvGrpSpPr>
            <p:cNvPr id="306" name="Group 305">
              <a:extLst>
                <a:ext uri="{FF2B5EF4-FFF2-40B4-BE49-F238E27FC236}">
                  <a16:creationId xmlns:a16="http://schemas.microsoft.com/office/drawing/2014/main" id="{59C2FDAC-9082-427E-97FE-176E5B830ECB}"/>
                </a:ext>
              </a:extLst>
            </p:cNvPr>
            <p:cNvGrpSpPr/>
            <p:nvPr/>
          </p:nvGrpSpPr>
          <p:grpSpPr>
            <a:xfrm>
              <a:off x="739450" y="2444555"/>
              <a:ext cx="357653" cy="458709"/>
              <a:chOff x="393144" y="2440628"/>
              <a:chExt cx="357653" cy="458709"/>
            </a:xfrm>
          </p:grpSpPr>
          <p:sp>
            <p:nvSpPr>
              <p:cNvPr id="307" name="Freeform 182">
                <a:extLst>
                  <a:ext uri="{FF2B5EF4-FFF2-40B4-BE49-F238E27FC236}">
                    <a16:creationId xmlns:a16="http://schemas.microsoft.com/office/drawing/2014/main" id="{17925087-7132-41CD-89B5-AA46782FAD46}"/>
                  </a:ext>
                </a:extLst>
              </p:cNvPr>
              <p:cNvSpPr/>
              <p:nvPr/>
            </p:nvSpPr>
            <p:spPr bwMode="auto">
              <a:xfrm>
                <a:off x="393144" y="2440628"/>
                <a:ext cx="357653" cy="458709"/>
              </a:xfrm>
              <a:custGeom>
                <a:avLst/>
                <a:gdLst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143359 h 1866625"/>
                  <a:gd name="connsiteX30" fmla="*/ 21049 w 1455401"/>
                  <a:gd name="connsiteY30" fmla="*/ 1033051 h 1866625"/>
                  <a:gd name="connsiteX31" fmla="*/ 15633 w 1455401"/>
                  <a:gd name="connsiteY31" fmla="*/ 1030526 h 1866625"/>
                  <a:gd name="connsiteX32" fmla="*/ 0 w 1455401"/>
                  <a:gd name="connsiteY32" fmla="*/ 1017423 h 1866625"/>
                  <a:gd name="connsiteX33" fmla="*/ 1 w 1455401"/>
                  <a:gd name="connsiteY33" fmla="*/ 296841 h 1866625"/>
                  <a:gd name="connsiteX34" fmla="*/ 0 w 1455401"/>
                  <a:gd name="connsiteY34" fmla="*/ 296838 h 1866625"/>
                  <a:gd name="connsiteX35" fmla="*/ 1 w 1455401"/>
                  <a:gd name="connsiteY35" fmla="*/ 296835 h 1866625"/>
                  <a:gd name="connsiteX36" fmla="*/ 3758 w 1455401"/>
                  <a:gd name="connsiteY36" fmla="*/ 266488 h 1866625"/>
                  <a:gd name="connsiteX37" fmla="*/ 727700 w 1455401"/>
                  <a:gd name="connsiteY3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5633 w 1455401"/>
                  <a:gd name="connsiteY28" fmla="*/ 1140834 h 1866625"/>
                  <a:gd name="connsiteX29" fmla="*/ 21049 w 1455401"/>
                  <a:gd name="connsiteY29" fmla="*/ 1033051 h 1866625"/>
                  <a:gd name="connsiteX30" fmla="*/ 15633 w 1455401"/>
                  <a:gd name="connsiteY30" fmla="*/ 1030526 h 1866625"/>
                  <a:gd name="connsiteX31" fmla="*/ 0 w 1455401"/>
                  <a:gd name="connsiteY31" fmla="*/ 1017423 h 1866625"/>
                  <a:gd name="connsiteX32" fmla="*/ 1 w 1455401"/>
                  <a:gd name="connsiteY32" fmla="*/ 296841 h 1866625"/>
                  <a:gd name="connsiteX33" fmla="*/ 0 w 1455401"/>
                  <a:gd name="connsiteY33" fmla="*/ 296838 h 1866625"/>
                  <a:gd name="connsiteX34" fmla="*/ 1 w 1455401"/>
                  <a:gd name="connsiteY34" fmla="*/ 296835 h 1866625"/>
                  <a:gd name="connsiteX35" fmla="*/ 3758 w 1455401"/>
                  <a:gd name="connsiteY35" fmla="*/ 266488 h 1866625"/>
                  <a:gd name="connsiteX36" fmla="*/ 727700 w 1455401"/>
                  <a:gd name="connsiteY3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15633 w 1455401"/>
                  <a:gd name="connsiteY29" fmla="*/ 1030526 h 1866625"/>
                  <a:gd name="connsiteX30" fmla="*/ 0 w 1455401"/>
                  <a:gd name="connsiteY30" fmla="*/ 1017423 h 1866625"/>
                  <a:gd name="connsiteX31" fmla="*/ 1 w 1455401"/>
                  <a:gd name="connsiteY31" fmla="*/ 296841 h 1866625"/>
                  <a:gd name="connsiteX32" fmla="*/ 0 w 1455401"/>
                  <a:gd name="connsiteY32" fmla="*/ 296838 h 1866625"/>
                  <a:gd name="connsiteX33" fmla="*/ 1 w 1455401"/>
                  <a:gd name="connsiteY33" fmla="*/ 296835 h 1866625"/>
                  <a:gd name="connsiteX34" fmla="*/ 3758 w 1455401"/>
                  <a:gd name="connsiteY34" fmla="*/ 266488 h 1866625"/>
                  <a:gd name="connsiteX35" fmla="*/ 727700 w 1455401"/>
                  <a:gd name="connsiteY35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21049 w 1455401"/>
                  <a:gd name="connsiteY28" fmla="*/ 1033051 h 1866625"/>
                  <a:gd name="connsiteX29" fmla="*/ 0 w 1455401"/>
                  <a:gd name="connsiteY29" fmla="*/ 1017423 h 1866625"/>
                  <a:gd name="connsiteX30" fmla="*/ 1 w 1455401"/>
                  <a:gd name="connsiteY30" fmla="*/ 296841 h 1866625"/>
                  <a:gd name="connsiteX31" fmla="*/ 0 w 1455401"/>
                  <a:gd name="connsiteY31" fmla="*/ 296838 h 1866625"/>
                  <a:gd name="connsiteX32" fmla="*/ 1 w 1455401"/>
                  <a:gd name="connsiteY32" fmla="*/ 296835 h 1866625"/>
                  <a:gd name="connsiteX33" fmla="*/ 3758 w 1455401"/>
                  <a:gd name="connsiteY33" fmla="*/ 266488 h 1866625"/>
                  <a:gd name="connsiteX34" fmla="*/ 727700 w 1455401"/>
                  <a:gd name="connsiteY34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0 w 1455401"/>
                  <a:gd name="connsiteY28" fmla="*/ 1017423 h 1866625"/>
                  <a:gd name="connsiteX29" fmla="*/ 1 w 1455401"/>
                  <a:gd name="connsiteY29" fmla="*/ 296841 h 1866625"/>
                  <a:gd name="connsiteX30" fmla="*/ 0 w 1455401"/>
                  <a:gd name="connsiteY30" fmla="*/ 296838 h 1866625"/>
                  <a:gd name="connsiteX31" fmla="*/ 1 w 1455401"/>
                  <a:gd name="connsiteY31" fmla="*/ 296835 h 1866625"/>
                  <a:gd name="connsiteX32" fmla="*/ 3758 w 1455401"/>
                  <a:gd name="connsiteY32" fmla="*/ 266488 h 1866625"/>
                  <a:gd name="connsiteX33" fmla="*/ 727700 w 1455401"/>
                  <a:gd name="connsiteY33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1127733 h 1866625"/>
                  <a:gd name="connsiteX28" fmla="*/ 1 w 1455401"/>
                  <a:gd name="connsiteY28" fmla="*/ 296841 h 1866625"/>
                  <a:gd name="connsiteX29" fmla="*/ 0 w 1455401"/>
                  <a:gd name="connsiteY29" fmla="*/ 296838 h 1866625"/>
                  <a:gd name="connsiteX30" fmla="*/ 1 w 1455401"/>
                  <a:gd name="connsiteY30" fmla="*/ 296835 h 1866625"/>
                  <a:gd name="connsiteX31" fmla="*/ 3758 w 1455401"/>
                  <a:gd name="connsiteY31" fmla="*/ 266488 h 1866625"/>
                  <a:gd name="connsiteX32" fmla="*/ 727700 w 1455401"/>
                  <a:gd name="connsiteY32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033050 h 1866625"/>
                  <a:gd name="connsiteX13" fmla="*/ 1434352 w 1455401"/>
                  <a:gd name="connsiteY13" fmla="*/ 1143359 h 1866625"/>
                  <a:gd name="connsiteX14" fmla="*/ 1439768 w 1455401"/>
                  <a:gd name="connsiteY14" fmla="*/ 1140834 h 1866625"/>
                  <a:gd name="connsiteX15" fmla="*/ 1455401 w 1455401"/>
                  <a:gd name="connsiteY15" fmla="*/ 1127732 h 1866625"/>
                  <a:gd name="connsiteX16" fmla="*/ 1455401 w 1455401"/>
                  <a:gd name="connsiteY16" fmla="*/ 1569784 h 1866625"/>
                  <a:gd name="connsiteX17" fmla="*/ 1455401 w 1455401"/>
                  <a:gd name="connsiteY17" fmla="*/ 1569787 h 1866625"/>
                  <a:gd name="connsiteX18" fmla="*/ 1455401 w 1455401"/>
                  <a:gd name="connsiteY18" fmla="*/ 1569790 h 1866625"/>
                  <a:gd name="connsiteX19" fmla="*/ 1455401 w 1455401"/>
                  <a:gd name="connsiteY19" fmla="*/ 1578767 h 1866625"/>
                  <a:gd name="connsiteX20" fmla="*/ 1454289 w 1455401"/>
                  <a:gd name="connsiteY20" fmla="*/ 1578767 h 1866625"/>
                  <a:gd name="connsiteX21" fmla="*/ 1451644 w 1455401"/>
                  <a:gd name="connsiteY21" fmla="*/ 1600137 h 1866625"/>
                  <a:gd name="connsiteX22" fmla="*/ 727701 w 1455401"/>
                  <a:gd name="connsiteY22" fmla="*/ 1866625 h 1866625"/>
                  <a:gd name="connsiteX23" fmla="*/ 3758 w 1455401"/>
                  <a:gd name="connsiteY23" fmla="*/ 1600137 h 1866625"/>
                  <a:gd name="connsiteX24" fmla="*/ 1113 w 1455401"/>
                  <a:gd name="connsiteY24" fmla="*/ 1578767 h 1866625"/>
                  <a:gd name="connsiteX25" fmla="*/ 1 w 1455401"/>
                  <a:gd name="connsiteY25" fmla="*/ 1578767 h 1866625"/>
                  <a:gd name="connsiteX26" fmla="*/ 1 w 1455401"/>
                  <a:gd name="connsiteY26" fmla="*/ 1569787 h 1866625"/>
                  <a:gd name="connsiteX27" fmla="*/ 1 w 1455401"/>
                  <a:gd name="connsiteY27" fmla="*/ 296841 h 1866625"/>
                  <a:gd name="connsiteX28" fmla="*/ 0 w 1455401"/>
                  <a:gd name="connsiteY28" fmla="*/ 296838 h 1866625"/>
                  <a:gd name="connsiteX29" fmla="*/ 1 w 1455401"/>
                  <a:gd name="connsiteY29" fmla="*/ 296835 h 1866625"/>
                  <a:gd name="connsiteX30" fmla="*/ 3758 w 1455401"/>
                  <a:gd name="connsiteY30" fmla="*/ 266488 h 1866625"/>
                  <a:gd name="connsiteX31" fmla="*/ 727700 w 1455401"/>
                  <a:gd name="connsiteY31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9767 w 1455401"/>
                  <a:gd name="connsiteY11" fmla="*/ 1030526 h 1866625"/>
                  <a:gd name="connsiteX12" fmla="*/ 1434352 w 1455401"/>
                  <a:gd name="connsiteY12" fmla="*/ 1143359 h 1866625"/>
                  <a:gd name="connsiteX13" fmla="*/ 1439768 w 1455401"/>
                  <a:gd name="connsiteY13" fmla="*/ 1140834 h 1866625"/>
                  <a:gd name="connsiteX14" fmla="*/ 1455401 w 1455401"/>
                  <a:gd name="connsiteY14" fmla="*/ 1127732 h 1866625"/>
                  <a:gd name="connsiteX15" fmla="*/ 1455401 w 1455401"/>
                  <a:gd name="connsiteY15" fmla="*/ 1569784 h 1866625"/>
                  <a:gd name="connsiteX16" fmla="*/ 1455401 w 1455401"/>
                  <a:gd name="connsiteY16" fmla="*/ 1569787 h 1866625"/>
                  <a:gd name="connsiteX17" fmla="*/ 1455401 w 1455401"/>
                  <a:gd name="connsiteY17" fmla="*/ 1569790 h 1866625"/>
                  <a:gd name="connsiteX18" fmla="*/ 1455401 w 1455401"/>
                  <a:gd name="connsiteY18" fmla="*/ 1578767 h 1866625"/>
                  <a:gd name="connsiteX19" fmla="*/ 1454289 w 1455401"/>
                  <a:gd name="connsiteY19" fmla="*/ 1578767 h 1866625"/>
                  <a:gd name="connsiteX20" fmla="*/ 1451644 w 1455401"/>
                  <a:gd name="connsiteY20" fmla="*/ 1600137 h 1866625"/>
                  <a:gd name="connsiteX21" fmla="*/ 727701 w 1455401"/>
                  <a:gd name="connsiteY21" fmla="*/ 1866625 h 1866625"/>
                  <a:gd name="connsiteX22" fmla="*/ 3758 w 1455401"/>
                  <a:gd name="connsiteY22" fmla="*/ 1600137 h 1866625"/>
                  <a:gd name="connsiteX23" fmla="*/ 1113 w 1455401"/>
                  <a:gd name="connsiteY23" fmla="*/ 1578767 h 1866625"/>
                  <a:gd name="connsiteX24" fmla="*/ 1 w 1455401"/>
                  <a:gd name="connsiteY24" fmla="*/ 1578767 h 1866625"/>
                  <a:gd name="connsiteX25" fmla="*/ 1 w 1455401"/>
                  <a:gd name="connsiteY25" fmla="*/ 1569787 h 1866625"/>
                  <a:gd name="connsiteX26" fmla="*/ 1 w 1455401"/>
                  <a:gd name="connsiteY26" fmla="*/ 296841 h 1866625"/>
                  <a:gd name="connsiteX27" fmla="*/ 0 w 1455401"/>
                  <a:gd name="connsiteY27" fmla="*/ 296838 h 1866625"/>
                  <a:gd name="connsiteX28" fmla="*/ 1 w 1455401"/>
                  <a:gd name="connsiteY28" fmla="*/ 296835 h 1866625"/>
                  <a:gd name="connsiteX29" fmla="*/ 3758 w 1455401"/>
                  <a:gd name="connsiteY29" fmla="*/ 266488 h 1866625"/>
                  <a:gd name="connsiteX30" fmla="*/ 727700 w 1455401"/>
                  <a:gd name="connsiteY30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017423 h 1866625"/>
                  <a:gd name="connsiteX11" fmla="*/ 1434352 w 1455401"/>
                  <a:gd name="connsiteY11" fmla="*/ 1143359 h 1866625"/>
                  <a:gd name="connsiteX12" fmla="*/ 1439768 w 1455401"/>
                  <a:gd name="connsiteY12" fmla="*/ 1140834 h 1866625"/>
                  <a:gd name="connsiteX13" fmla="*/ 1455401 w 1455401"/>
                  <a:gd name="connsiteY13" fmla="*/ 1127732 h 1866625"/>
                  <a:gd name="connsiteX14" fmla="*/ 1455401 w 1455401"/>
                  <a:gd name="connsiteY14" fmla="*/ 1569784 h 1866625"/>
                  <a:gd name="connsiteX15" fmla="*/ 1455401 w 1455401"/>
                  <a:gd name="connsiteY15" fmla="*/ 1569787 h 1866625"/>
                  <a:gd name="connsiteX16" fmla="*/ 1455401 w 1455401"/>
                  <a:gd name="connsiteY16" fmla="*/ 1569790 h 1866625"/>
                  <a:gd name="connsiteX17" fmla="*/ 1455401 w 1455401"/>
                  <a:gd name="connsiteY17" fmla="*/ 1578767 h 1866625"/>
                  <a:gd name="connsiteX18" fmla="*/ 1454289 w 1455401"/>
                  <a:gd name="connsiteY18" fmla="*/ 1578767 h 1866625"/>
                  <a:gd name="connsiteX19" fmla="*/ 1451644 w 1455401"/>
                  <a:gd name="connsiteY19" fmla="*/ 1600137 h 1866625"/>
                  <a:gd name="connsiteX20" fmla="*/ 727701 w 1455401"/>
                  <a:gd name="connsiteY20" fmla="*/ 1866625 h 1866625"/>
                  <a:gd name="connsiteX21" fmla="*/ 3758 w 1455401"/>
                  <a:gd name="connsiteY21" fmla="*/ 1600137 h 1866625"/>
                  <a:gd name="connsiteX22" fmla="*/ 1113 w 1455401"/>
                  <a:gd name="connsiteY22" fmla="*/ 1578767 h 1866625"/>
                  <a:gd name="connsiteX23" fmla="*/ 1 w 1455401"/>
                  <a:gd name="connsiteY23" fmla="*/ 1578767 h 1866625"/>
                  <a:gd name="connsiteX24" fmla="*/ 1 w 1455401"/>
                  <a:gd name="connsiteY24" fmla="*/ 1569787 h 1866625"/>
                  <a:gd name="connsiteX25" fmla="*/ 1 w 1455401"/>
                  <a:gd name="connsiteY25" fmla="*/ 296841 h 1866625"/>
                  <a:gd name="connsiteX26" fmla="*/ 0 w 1455401"/>
                  <a:gd name="connsiteY26" fmla="*/ 296838 h 1866625"/>
                  <a:gd name="connsiteX27" fmla="*/ 1 w 1455401"/>
                  <a:gd name="connsiteY27" fmla="*/ 296835 h 1866625"/>
                  <a:gd name="connsiteX28" fmla="*/ 3758 w 1455401"/>
                  <a:gd name="connsiteY28" fmla="*/ 266488 h 1866625"/>
                  <a:gd name="connsiteX29" fmla="*/ 727700 w 1455401"/>
                  <a:gd name="connsiteY29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127732 h 1866625"/>
                  <a:gd name="connsiteX13" fmla="*/ 1455401 w 1455401"/>
                  <a:gd name="connsiteY13" fmla="*/ 1569784 h 1866625"/>
                  <a:gd name="connsiteX14" fmla="*/ 1455401 w 1455401"/>
                  <a:gd name="connsiteY14" fmla="*/ 1569787 h 1866625"/>
                  <a:gd name="connsiteX15" fmla="*/ 1455401 w 1455401"/>
                  <a:gd name="connsiteY15" fmla="*/ 1569790 h 1866625"/>
                  <a:gd name="connsiteX16" fmla="*/ 1455401 w 1455401"/>
                  <a:gd name="connsiteY16" fmla="*/ 1578767 h 1866625"/>
                  <a:gd name="connsiteX17" fmla="*/ 1454289 w 1455401"/>
                  <a:gd name="connsiteY17" fmla="*/ 1578767 h 1866625"/>
                  <a:gd name="connsiteX18" fmla="*/ 1451644 w 1455401"/>
                  <a:gd name="connsiteY18" fmla="*/ 1600137 h 1866625"/>
                  <a:gd name="connsiteX19" fmla="*/ 727701 w 1455401"/>
                  <a:gd name="connsiteY19" fmla="*/ 1866625 h 1866625"/>
                  <a:gd name="connsiteX20" fmla="*/ 3758 w 1455401"/>
                  <a:gd name="connsiteY20" fmla="*/ 1600137 h 1866625"/>
                  <a:gd name="connsiteX21" fmla="*/ 1113 w 1455401"/>
                  <a:gd name="connsiteY21" fmla="*/ 1578767 h 1866625"/>
                  <a:gd name="connsiteX22" fmla="*/ 1 w 1455401"/>
                  <a:gd name="connsiteY22" fmla="*/ 1578767 h 1866625"/>
                  <a:gd name="connsiteX23" fmla="*/ 1 w 1455401"/>
                  <a:gd name="connsiteY23" fmla="*/ 1569787 h 1866625"/>
                  <a:gd name="connsiteX24" fmla="*/ 1 w 1455401"/>
                  <a:gd name="connsiteY24" fmla="*/ 296841 h 1866625"/>
                  <a:gd name="connsiteX25" fmla="*/ 0 w 1455401"/>
                  <a:gd name="connsiteY25" fmla="*/ 296838 h 1866625"/>
                  <a:gd name="connsiteX26" fmla="*/ 1 w 1455401"/>
                  <a:gd name="connsiteY26" fmla="*/ 296835 h 1866625"/>
                  <a:gd name="connsiteX27" fmla="*/ 3758 w 1455401"/>
                  <a:gd name="connsiteY27" fmla="*/ 266488 h 1866625"/>
                  <a:gd name="connsiteX28" fmla="*/ 727700 w 1455401"/>
                  <a:gd name="connsiteY28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39768 w 1455401"/>
                  <a:gd name="connsiteY11" fmla="*/ 1140834 h 1866625"/>
                  <a:gd name="connsiteX12" fmla="*/ 1455401 w 1455401"/>
                  <a:gd name="connsiteY12" fmla="*/ 1569784 h 1866625"/>
                  <a:gd name="connsiteX13" fmla="*/ 1455401 w 1455401"/>
                  <a:gd name="connsiteY13" fmla="*/ 1569787 h 1866625"/>
                  <a:gd name="connsiteX14" fmla="*/ 1455401 w 1455401"/>
                  <a:gd name="connsiteY14" fmla="*/ 1569790 h 1866625"/>
                  <a:gd name="connsiteX15" fmla="*/ 1455401 w 1455401"/>
                  <a:gd name="connsiteY15" fmla="*/ 1578767 h 1866625"/>
                  <a:gd name="connsiteX16" fmla="*/ 1454289 w 1455401"/>
                  <a:gd name="connsiteY16" fmla="*/ 1578767 h 1866625"/>
                  <a:gd name="connsiteX17" fmla="*/ 1451644 w 1455401"/>
                  <a:gd name="connsiteY17" fmla="*/ 1600137 h 1866625"/>
                  <a:gd name="connsiteX18" fmla="*/ 727701 w 1455401"/>
                  <a:gd name="connsiteY18" fmla="*/ 1866625 h 1866625"/>
                  <a:gd name="connsiteX19" fmla="*/ 3758 w 1455401"/>
                  <a:gd name="connsiteY19" fmla="*/ 1600137 h 1866625"/>
                  <a:gd name="connsiteX20" fmla="*/ 1113 w 1455401"/>
                  <a:gd name="connsiteY20" fmla="*/ 1578767 h 1866625"/>
                  <a:gd name="connsiteX21" fmla="*/ 1 w 1455401"/>
                  <a:gd name="connsiteY21" fmla="*/ 1578767 h 1866625"/>
                  <a:gd name="connsiteX22" fmla="*/ 1 w 1455401"/>
                  <a:gd name="connsiteY22" fmla="*/ 1569787 h 1866625"/>
                  <a:gd name="connsiteX23" fmla="*/ 1 w 1455401"/>
                  <a:gd name="connsiteY23" fmla="*/ 296841 h 1866625"/>
                  <a:gd name="connsiteX24" fmla="*/ 0 w 1455401"/>
                  <a:gd name="connsiteY24" fmla="*/ 296838 h 1866625"/>
                  <a:gd name="connsiteX25" fmla="*/ 1 w 1455401"/>
                  <a:gd name="connsiteY25" fmla="*/ 296835 h 1866625"/>
                  <a:gd name="connsiteX26" fmla="*/ 3758 w 1455401"/>
                  <a:gd name="connsiteY26" fmla="*/ 266488 h 1866625"/>
                  <a:gd name="connsiteX27" fmla="*/ 727700 w 1455401"/>
                  <a:gd name="connsiteY27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34352 w 1455401"/>
                  <a:gd name="connsiteY10" fmla="*/ 1143359 h 1866625"/>
                  <a:gd name="connsiteX11" fmla="*/ 1455401 w 1455401"/>
                  <a:gd name="connsiteY11" fmla="*/ 1569784 h 1866625"/>
                  <a:gd name="connsiteX12" fmla="*/ 1455401 w 1455401"/>
                  <a:gd name="connsiteY12" fmla="*/ 1569787 h 1866625"/>
                  <a:gd name="connsiteX13" fmla="*/ 1455401 w 1455401"/>
                  <a:gd name="connsiteY13" fmla="*/ 1569790 h 1866625"/>
                  <a:gd name="connsiteX14" fmla="*/ 1455401 w 1455401"/>
                  <a:gd name="connsiteY14" fmla="*/ 1578767 h 1866625"/>
                  <a:gd name="connsiteX15" fmla="*/ 1454289 w 1455401"/>
                  <a:gd name="connsiteY15" fmla="*/ 1578767 h 1866625"/>
                  <a:gd name="connsiteX16" fmla="*/ 1451644 w 1455401"/>
                  <a:gd name="connsiteY16" fmla="*/ 1600137 h 1866625"/>
                  <a:gd name="connsiteX17" fmla="*/ 727701 w 1455401"/>
                  <a:gd name="connsiteY17" fmla="*/ 1866625 h 1866625"/>
                  <a:gd name="connsiteX18" fmla="*/ 3758 w 1455401"/>
                  <a:gd name="connsiteY18" fmla="*/ 1600137 h 1866625"/>
                  <a:gd name="connsiteX19" fmla="*/ 1113 w 1455401"/>
                  <a:gd name="connsiteY19" fmla="*/ 1578767 h 1866625"/>
                  <a:gd name="connsiteX20" fmla="*/ 1 w 1455401"/>
                  <a:gd name="connsiteY20" fmla="*/ 1578767 h 1866625"/>
                  <a:gd name="connsiteX21" fmla="*/ 1 w 1455401"/>
                  <a:gd name="connsiteY21" fmla="*/ 1569787 h 1866625"/>
                  <a:gd name="connsiteX22" fmla="*/ 1 w 1455401"/>
                  <a:gd name="connsiteY22" fmla="*/ 296841 h 1866625"/>
                  <a:gd name="connsiteX23" fmla="*/ 0 w 1455401"/>
                  <a:gd name="connsiteY23" fmla="*/ 296838 h 1866625"/>
                  <a:gd name="connsiteX24" fmla="*/ 1 w 1455401"/>
                  <a:gd name="connsiteY24" fmla="*/ 296835 h 1866625"/>
                  <a:gd name="connsiteX25" fmla="*/ 3758 w 1455401"/>
                  <a:gd name="connsiteY25" fmla="*/ 266488 h 1866625"/>
                  <a:gd name="connsiteX26" fmla="*/ 727700 w 1455401"/>
                  <a:gd name="connsiteY26" fmla="*/ 0 h 1866625"/>
                  <a:gd name="connsiteX0" fmla="*/ 727701 w 1455401"/>
                  <a:gd name="connsiteY0" fmla="*/ 107085 h 1866625"/>
                  <a:gd name="connsiteX1" fmla="*/ 225411 w 1455401"/>
                  <a:gd name="connsiteY1" fmla="*/ 254506 h 1866625"/>
                  <a:gd name="connsiteX2" fmla="*/ 727701 w 1455401"/>
                  <a:gd name="connsiteY2" fmla="*/ 401926 h 1866625"/>
                  <a:gd name="connsiteX3" fmla="*/ 1229991 w 1455401"/>
                  <a:gd name="connsiteY3" fmla="*/ 254506 h 1866625"/>
                  <a:gd name="connsiteX4" fmla="*/ 727701 w 1455401"/>
                  <a:gd name="connsiteY4" fmla="*/ 107085 h 1866625"/>
                  <a:gd name="connsiteX5" fmla="*/ 727700 w 1455401"/>
                  <a:gd name="connsiteY5" fmla="*/ 0 h 1866625"/>
                  <a:gd name="connsiteX6" fmla="*/ 1451644 w 1455401"/>
                  <a:gd name="connsiteY6" fmla="*/ 266488 h 1866625"/>
                  <a:gd name="connsiteX7" fmla="*/ 1454289 w 1455401"/>
                  <a:gd name="connsiteY7" fmla="*/ 287858 h 1866625"/>
                  <a:gd name="connsiteX8" fmla="*/ 1455400 w 1455401"/>
                  <a:gd name="connsiteY8" fmla="*/ 287858 h 1866625"/>
                  <a:gd name="connsiteX9" fmla="*/ 1455400 w 1455401"/>
                  <a:gd name="connsiteY9" fmla="*/ 296838 h 1866625"/>
                  <a:gd name="connsiteX10" fmla="*/ 1455401 w 1455401"/>
                  <a:gd name="connsiteY10" fmla="*/ 1569784 h 1866625"/>
                  <a:gd name="connsiteX11" fmla="*/ 1455401 w 1455401"/>
                  <a:gd name="connsiteY11" fmla="*/ 1569787 h 1866625"/>
                  <a:gd name="connsiteX12" fmla="*/ 1455401 w 1455401"/>
                  <a:gd name="connsiteY12" fmla="*/ 1569790 h 1866625"/>
                  <a:gd name="connsiteX13" fmla="*/ 1455401 w 1455401"/>
                  <a:gd name="connsiteY13" fmla="*/ 1578767 h 1866625"/>
                  <a:gd name="connsiteX14" fmla="*/ 1454289 w 1455401"/>
                  <a:gd name="connsiteY14" fmla="*/ 1578767 h 1866625"/>
                  <a:gd name="connsiteX15" fmla="*/ 1451644 w 1455401"/>
                  <a:gd name="connsiteY15" fmla="*/ 1600137 h 1866625"/>
                  <a:gd name="connsiteX16" fmla="*/ 727701 w 1455401"/>
                  <a:gd name="connsiteY16" fmla="*/ 1866625 h 1866625"/>
                  <a:gd name="connsiteX17" fmla="*/ 3758 w 1455401"/>
                  <a:gd name="connsiteY17" fmla="*/ 1600137 h 1866625"/>
                  <a:gd name="connsiteX18" fmla="*/ 1113 w 1455401"/>
                  <a:gd name="connsiteY18" fmla="*/ 1578767 h 1866625"/>
                  <a:gd name="connsiteX19" fmla="*/ 1 w 1455401"/>
                  <a:gd name="connsiteY19" fmla="*/ 1578767 h 1866625"/>
                  <a:gd name="connsiteX20" fmla="*/ 1 w 1455401"/>
                  <a:gd name="connsiteY20" fmla="*/ 1569787 h 1866625"/>
                  <a:gd name="connsiteX21" fmla="*/ 1 w 1455401"/>
                  <a:gd name="connsiteY21" fmla="*/ 296841 h 1866625"/>
                  <a:gd name="connsiteX22" fmla="*/ 0 w 1455401"/>
                  <a:gd name="connsiteY22" fmla="*/ 296838 h 1866625"/>
                  <a:gd name="connsiteX23" fmla="*/ 1 w 1455401"/>
                  <a:gd name="connsiteY23" fmla="*/ 296835 h 1866625"/>
                  <a:gd name="connsiteX24" fmla="*/ 3758 w 1455401"/>
                  <a:gd name="connsiteY24" fmla="*/ 266488 h 1866625"/>
                  <a:gd name="connsiteX25" fmla="*/ 727700 w 1455401"/>
                  <a:gd name="connsiteY25" fmla="*/ 0 h 1866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55401" h="1866625">
                    <a:moveTo>
                      <a:pt x="727701" y="107085"/>
                    </a:moveTo>
                    <a:cubicBezTo>
                      <a:pt x="450294" y="107085"/>
                      <a:pt x="225411" y="173087"/>
                      <a:pt x="225411" y="254506"/>
                    </a:cubicBezTo>
                    <a:cubicBezTo>
                      <a:pt x="225411" y="335924"/>
                      <a:pt x="450294" y="401926"/>
                      <a:pt x="727701" y="401926"/>
                    </a:cubicBezTo>
                    <a:cubicBezTo>
                      <a:pt x="1005108" y="401926"/>
                      <a:pt x="1229991" y="335924"/>
                      <a:pt x="1229991" y="254506"/>
                    </a:cubicBezTo>
                    <a:cubicBezTo>
                      <a:pt x="1229991" y="173087"/>
                      <a:pt x="1005108" y="107085"/>
                      <a:pt x="727701" y="107085"/>
                    </a:cubicBezTo>
                    <a:close/>
                    <a:moveTo>
                      <a:pt x="727700" y="0"/>
                    </a:moveTo>
                    <a:cubicBezTo>
                      <a:pt x="1104479" y="0"/>
                      <a:pt x="1414378" y="116806"/>
                      <a:pt x="1451644" y="266488"/>
                    </a:cubicBezTo>
                    <a:lnTo>
                      <a:pt x="1454289" y="287858"/>
                    </a:lnTo>
                    <a:lnTo>
                      <a:pt x="1455400" y="287858"/>
                    </a:lnTo>
                    <a:lnTo>
                      <a:pt x="1455400" y="296838"/>
                    </a:lnTo>
                    <a:cubicBezTo>
                      <a:pt x="1455400" y="510492"/>
                      <a:pt x="1455401" y="1357626"/>
                      <a:pt x="1455401" y="1569784"/>
                    </a:cubicBezTo>
                    <a:lnTo>
                      <a:pt x="1455401" y="1569787"/>
                    </a:lnTo>
                    <a:lnTo>
                      <a:pt x="1455401" y="1569790"/>
                    </a:lnTo>
                    <a:lnTo>
                      <a:pt x="1455401" y="1578767"/>
                    </a:lnTo>
                    <a:lnTo>
                      <a:pt x="1454289" y="1578767"/>
                    </a:lnTo>
                    <a:lnTo>
                      <a:pt x="1451644" y="1600137"/>
                    </a:lnTo>
                    <a:cubicBezTo>
                      <a:pt x="1414379" y="1749819"/>
                      <a:pt x="1104480" y="1866625"/>
                      <a:pt x="727701" y="1866625"/>
                    </a:cubicBezTo>
                    <a:cubicBezTo>
                      <a:pt x="350922" y="1866625"/>
                      <a:pt x="41024" y="1749819"/>
                      <a:pt x="3758" y="1600137"/>
                    </a:cubicBezTo>
                    <a:lnTo>
                      <a:pt x="1113" y="1578767"/>
                    </a:lnTo>
                    <a:lnTo>
                      <a:pt x="1" y="1578767"/>
                    </a:lnTo>
                    <a:lnTo>
                      <a:pt x="1" y="1569787"/>
                    </a:lnTo>
                    <a:lnTo>
                      <a:pt x="1" y="296841"/>
                    </a:lnTo>
                    <a:cubicBezTo>
                      <a:pt x="1" y="158359"/>
                      <a:pt x="0" y="296839"/>
                      <a:pt x="0" y="296838"/>
                    </a:cubicBezTo>
                    <a:cubicBezTo>
                      <a:pt x="0" y="296837"/>
                      <a:pt x="1" y="296836"/>
                      <a:pt x="1" y="296835"/>
                    </a:cubicBezTo>
                    <a:lnTo>
                      <a:pt x="3758" y="266488"/>
                    </a:lnTo>
                    <a:cubicBezTo>
                      <a:pt x="41023" y="116806"/>
                      <a:pt x="350921" y="0"/>
                      <a:pt x="727700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308" name="Group 307">
                <a:extLst>
                  <a:ext uri="{FF2B5EF4-FFF2-40B4-BE49-F238E27FC236}">
                    <a16:creationId xmlns:a16="http://schemas.microsoft.com/office/drawing/2014/main" id="{6BC1625E-1CCF-44D5-9D95-85221734B5A5}"/>
                  </a:ext>
                </a:extLst>
              </p:cNvPr>
              <p:cNvGrpSpPr/>
              <p:nvPr/>
            </p:nvGrpSpPr>
            <p:grpSpPr>
              <a:xfrm>
                <a:off x="497283" y="2590190"/>
                <a:ext cx="143000" cy="220630"/>
                <a:chOff x="6675672" y="2470169"/>
                <a:chExt cx="284918" cy="439588"/>
              </a:xfrm>
              <a:solidFill>
                <a:srgbClr val="50E6FF"/>
              </a:solidFill>
            </p:grpSpPr>
            <p:sp>
              <p:nvSpPr>
                <p:cNvPr id="309" name="Freeform: Shape 308">
                  <a:extLst>
                    <a:ext uri="{FF2B5EF4-FFF2-40B4-BE49-F238E27FC236}">
                      <a16:creationId xmlns:a16="http://schemas.microsoft.com/office/drawing/2014/main" id="{B5EDBB94-AEDC-4C28-A8FE-D23D8AF60696}"/>
                    </a:ext>
                  </a:extLst>
                </p:cNvPr>
                <p:cNvSpPr/>
                <p:nvPr/>
              </p:nvSpPr>
              <p:spPr>
                <a:xfrm>
                  <a:off x="6675672" y="2470169"/>
                  <a:ext cx="284918" cy="345972"/>
                </a:xfrm>
                <a:custGeom>
                  <a:avLst/>
                  <a:gdLst>
                    <a:gd name="connsiteX0" fmla="*/ 190284 w 284917"/>
                    <a:gd name="connsiteY0" fmla="*/ 346311 h 345971"/>
                    <a:gd name="connsiteX1" fmla="*/ 206565 w 284917"/>
                    <a:gd name="connsiteY1" fmla="*/ 289327 h 345971"/>
                    <a:gd name="connsiteX2" fmla="*/ 241162 w 284917"/>
                    <a:gd name="connsiteY2" fmla="*/ 241841 h 345971"/>
                    <a:gd name="connsiteX3" fmla="*/ 272368 w 284917"/>
                    <a:gd name="connsiteY3" fmla="*/ 197068 h 345971"/>
                    <a:gd name="connsiteX4" fmla="*/ 283222 w 284917"/>
                    <a:gd name="connsiteY4" fmla="*/ 144155 h 345971"/>
                    <a:gd name="connsiteX5" fmla="*/ 272368 w 284917"/>
                    <a:gd name="connsiteY5" fmla="*/ 89885 h 345971"/>
                    <a:gd name="connsiteX6" fmla="*/ 242519 w 284917"/>
                    <a:gd name="connsiteY6" fmla="*/ 45790 h 345971"/>
                    <a:gd name="connsiteX7" fmla="*/ 198425 w 284917"/>
                    <a:gd name="connsiteY7" fmla="*/ 15942 h 345971"/>
                    <a:gd name="connsiteX8" fmla="*/ 144155 w 284917"/>
                    <a:gd name="connsiteY8" fmla="*/ 5088 h 345971"/>
                    <a:gd name="connsiteX9" fmla="*/ 89885 w 284917"/>
                    <a:gd name="connsiteY9" fmla="*/ 15942 h 345971"/>
                    <a:gd name="connsiteX10" fmla="*/ 45790 w 284917"/>
                    <a:gd name="connsiteY10" fmla="*/ 45790 h 345971"/>
                    <a:gd name="connsiteX11" fmla="*/ 15942 w 284917"/>
                    <a:gd name="connsiteY11" fmla="*/ 89885 h 345971"/>
                    <a:gd name="connsiteX12" fmla="*/ 5088 w 284917"/>
                    <a:gd name="connsiteY12" fmla="*/ 144155 h 345971"/>
                    <a:gd name="connsiteX13" fmla="*/ 15942 w 284917"/>
                    <a:gd name="connsiteY13" fmla="*/ 197068 h 345971"/>
                    <a:gd name="connsiteX14" fmla="*/ 47147 w 284917"/>
                    <a:gd name="connsiteY14" fmla="*/ 241841 h 345971"/>
                    <a:gd name="connsiteX15" fmla="*/ 81744 w 284917"/>
                    <a:gd name="connsiteY15" fmla="*/ 289327 h 345971"/>
                    <a:gd name="connsiteX16" fmla="*/ 98025 w 284917"/>
                    <a:gd name="connsiteY16" fmla="*/ 346311 h 345971"/>
                    <a:gd name="connsiteX17" fmla="*/ 190284 w 284917"/>
                    <a:gd name="connsiteY17" fmla="*/ 346311 h 345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4917" h="345971">
                      <a:moveTo>
                        <a:pt x="190284" y="346311"/>
                      </a:moveTo>
                      <a:cubicBezTo>
                        <a:pt x="192319" y="325281"/>
                        <a:pt x="197746" y="306287"/>
                        <a:pt x="206565" y="289327"/>
                      </a:cubicBezTo>
                      <a:cubicBezTo>
                        <a:pt x="215384" y="272368"/>
                        <a:pt x="226917" y="256765"/>
                        <a:pt x="241162" y="241841"/>
                      </a:cubicBezTo>
                      <a:cubicBezTo>
                        <a:pt x="254730" y="228273"/>
                        <a:pt x="264906" y="213349"/>
                        <a:pt x="272368" y="197068"/>
                      </a:cubicBezTo>
                      <a:cubicBezTo>
                        <a:pt x="279830" y="180787"/>
                        <a:pt x="283222" y="163149"/>
                        <a:pt x="283222" y="144155"/>
                      </a:cubicBezTo>
                      <a:cubicBezTo>
                        <a:pt x="283222" y="125160"/>
                        <a:pt x="279830" y="106844"/>
                        <a:pt x="272368" y="89885"/>
                      </a:cubicBezTo>
                      <a:cubicBezTo>
                        <a:pt x="264906" y="72925"/>
                        <a:pt x="254730" y="58001"/>
                        <a:pt x="242519" y="45790"/>
                      </a:cubicBezTo>
                      <a:cubicBezTo>
                        <a:pt x="229630" y="32901"/>
                        <a:pt x="215384" y="23404"/>
                        <a:pt x="198425" y="15942"/>
                      </a:cubicBezTo>
                      <a:cubicBezTo>
                        <a:pt x="181466" y="8480"/>
                        <a:pt x="163149" y="5088"/>
                        <a:pt x="144155" y="5088"/>
                      </a:cubicBezTo>
                      <a:cubicBezTo>
                        <a:pt x="125160" y="5088"/>
                        <a:pt x="106844" y="8480"/>
                        <a:pt x="89885" y="15942"/>
                      </a:cubicBezTo>
                      <a:cubicBezTo>
                        <a:pt x="72925" y="23404"/>
                        <a:pt x="58001" y="33580"/>
                        <a:pt x="45790" y="45790"/>
                      </a:cubicBezTo>
                      <a:cubicBezTo>
                        <a:pt x="32901" y="58679"/>
                        <a:pt x="23404" y="72925"/>
                        <a:pt x="15942" y="89885"/>
                      </a:cubicBezTo>
                      <a:cubicBezTo>
                        <a:pt x="8480" y="106844"/>
                        <a:pt x="5088" y="125160"/>
                        <a:pt x="5088" y="144155"/>
                      </a:cubicBezTo>
                      <a:cubicBezTo>
                        <a:pt x="5088" y="163149"/>
                        <a:pt x="8480" y="180787"/>
                        <a:pt x="15942" y="197068"/>
                      </a:cubicBezTo>
                      <a:cubicBezTo>
                        <a:pt x="23404" y="213349"/>
                        <a:pt x="33580" y="228273"/>
                        <a:pt x="47147" y="241841"/>
                      </a:cubicBezTo>
                      <a:cubicBezTo>
                        <a:pt x="61393" y="256765"/>
                        <a:pt x="72925" y="272368"/>
                        <a:pt x="81744" y="289327"/>
                      </a:cubicBezTo>
                      <a:cubicBezTo>
                        <a:pt x="90563" y="306287"/>
                        <a:pt x="95312" y="325281"/>
                        <a:pt x="98025" y="346311"/>
                      </a:cubicBezTo>
                      <a:lnTo>
                        <a:pt x="190284" y="346311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10" name="Freeform: Shape 309">
                  <a:extLst>
                    <a:ext uri="{FF2B5EF4-FFF2-40B4-BE49-F238E27FC236}">
                      <a16:creationId xmlns:a16="http://schemas.microsoft.com/office/drawing/2014/main" id="{CEB101CD-E0A8-48C0-8694-510494CB06C0}"/>
                    </a:ext>
                  </a:extLst>
                </p:cNvPr>
                <p:cNvSpPr/>
                <p:nvPr/>
              </p:nvSpPr>
              <p:spPr>
                <a:xfrm>
                  <a:off x="6767253" y="2841919"/>
                  <a:ext cx="101756" cy="67838"/>
                </a:xfrm>
                <a:custGeom>
                  <a:avLst/>
                  <a:gdLst>
                    <a:gd name="connsiteX0" fmla="*/ 82422 w 101756"/>
                    <a:gd name="connsiteY0" fmla="*/ 67498 h 67837"/>
                    <a:gd name="connsiteX1" fmla="*/ 93277 w 101756"/>
                    <a:gd name="connsiteY1" fmla="*/ 62750 h 67837"/>
                    <a:gd name="connsiteX2" fmla="*/ 98025 w 101756"/>
                    <a:gd name="connsiteY2" fmla="*/ 51896 h 67837"/>
                    <a:gd name="connsiteX3" fmla="*/ 98025 w 101756"/>
                    <a:gd name="connsiteY3" fmla="*/ 5088 h 67837"/>
                    <a:gd name="connsiteX4" fmla="*/ 5088 w 101756"/>
                    <a:gd name="connsiteY4" fmla="*/ 5088 h 67837"/>
                    <a:gd name="connsiteX5" fmla="*/ 5088 w 101756"/>
                    <a:gd name="connsiteY5" fmla="*/ 51896 h 67837"/>
                    <a:gd name="connsiteX6" fmla="*/ 9837 w 101756"/>
                    <a:gd name="connsiteY6" fmla="*/ 62750 h 67837"/>
                    <a:gd name="connsiteX7" fmla="*/ 20690 w 101756"/>
                    <a:gd name="connsiteY7" fmla="*/ 67498 h 67837"/>
                    <a:gd name="connsiteX8" fmla="*/ 82422 w 101756"/>
                    <a:gd name="connsiteY8" fmla="*/ 67498 h 67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1756" h="67837">
                      <a:moveTo>
                        <a:pt x="82422" y="67498"/>
                      </a:moveTo>
                      <a:cubicBezTo>
                        <a:pt x="86493" y="67498"/>
                        <a:pt x="90563" y="66142"/>
                        <a:pt x="93277" y="62750"/>
                      </a:cubicBezTo>
                      <a:cubicBezTo>
                        <a:pt x="96669" y="59358"/>
                        <a:pt x="98025" y="55966"/>
                        <a:pt x="98025" y="51896"/>
                      </a:cubicBezTo>
                      <a:lnTo>
                        <a:pt x="98025" y="5088"/>
                      </a:lnTo>
                      <a:lnTo>
                        <a:pt x="5088" y="5088"/>
                      </a:lnTo>
                      <a:lnTo>
                        <a:pt x="5088" y="51896"/>
                      </a:lnTo>
                      <a:cubicBezTo>
                        <a:pt x="5088" y="55966"/>
                        <a:pt x="6445" y="60036"/>
                        <a:pt x="9837" y="62750"/>
                      </a:cubicBezTo>
                      <a:cubicBezTo>
                        <a:pt x="13228" y="66142"/>
                        <a:pt x="16620" y="67498"/>
                        <a:pt x="20690" y="67498"/>
                      </a:cubicBezTo>
                      <a:lnTo>
                        <a:pt x="82422" y="67498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F3FDEEE-DC8E-4E8F-90CE-813548406A3F}"/>
              </a:ext>
            </a:extLst>
          </p:cNvPr>
          <p:cNvGrpSpPr/>
          <p:nvPr/>
        </p:nvGrpSpPr>
        <p:grpSpPr>
          <a:xfrm>
            <a:off x="5532340" y="2428566"/>
            <a:ext cx="1126525" cy="428246"/>
            <a:chOff x="5500148" y="2497477"/>
            <a:chExt cx="1126525" cy="428246"/>
          </a:xfrm>
        </p:grpSpPr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D60EA390-78C1-4830-BF33-DE6159CD68F8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89" y="2711651"/>
              <a:ext cx="288242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78D4"/>
              </a:solidFill>
              <a:prstDash val="solid"/>
              <a:miter lim="800000"/>
              <a:headEnd type="triangle" w="med" len="med"/>
              <a:tailEnd type="triangle" w="med" len="med"/>
            </a:ln>
            <a:effectLst/>
          </p:spPr>
        </p:cxnSp>
        <p:sp>
          <p:nvSpPr>
            <p:cNvPr id="313" name="Freeform 182">
              <a:extLst>
                <a:ext uri="{FF2B5EF4-FFF2-40B4-BE49-F238E27FC236}">
                  <a16:creationId xmlns:a16="http://schemas.microsoft.com/office/drawing/2014/main" id="{2B3A3DC6-B2A1-4045-892B-EE0D35A01668}"/>
                </a:ext>
              </a:extLst>
            </p:cNvPr>
            <p:cNvSpPr/>
            <p:nvPr/>
          </p:nvSpPr>
          <p:spPr bwMode="auto">
            <a:xfrm>
              <a:off x="5500148" y="2503439"/>
              <a:ext cx="329254" cy="422284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solidFill>
              <a:srgbClr val="0078D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4" name="Freeform 182">
              <a:extLst>
                <a:ext uri="{FF2B5EF4-FFF2-40B4-BE49-F238E27FC236}">
                  <a16:creationId xmlns:a16="http://schemas.microsoft.com/office/drawing/2014/main" id="{F9590DF7-EEA4-471C-9199-CD70F4AA972C}"/>
                </a:ext>
              </a:extLst>
            </p:cNvPr>
            <p:cNvSpPr/>
            <p:nvPr/>
          </p:nvSpPr>
          <p:spPr bwMode="auto">
            <a:xfrm>
              <a:off x="6297419" y="2497477"/>
              <a:ext cx="329254" cy="422284"/>
            </a:xfrm>
            <a:custGeom>
              <a:avLst/>
              <a:gdLst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143359 h 1866625"/>
                <a:gd name="connsiteX30" fmla="*/ 21049 w 1455401"/>
                <a:gd name="connsiteY30" fmla="*/ 1033051 h 1866625"/>
                <a:gd name="connsiteX31" fmla="*/ 15633 w 1455401"/>
                <a:gd name="connsiteY31" fmla="*/ 1030526 h 1866625"/>
                <a:gd name="connsiteX32" fmla="*/ 0 w 1455401"/>
                <a:gd name="connsiteY32" fmla="*/ 1017423 h 1866625"/>
                <a:gd name="connsiteX33" fmla="*/ 1 w 1455401"/>
                <a:gd name="connsiteY33" fmla="*/ 296841 h 1866625"/>
                <a:gd name="connsiteX34" fmla="*/ 0 w 1455401"/>
                <a:gd name="connsiteY34" fmla="*/ 296838 h 1866625"/>
                <a:gd name="connsiteX35" fmla="*/ 1 w 1455401"/>
                <a:gd name="connsiteY35" fmla="*/ 296835 h 1866625"/>
                <a:gd name="connsiteX36" fmla="*/ 3758 w 1455401"/>
                <a:gd name="connsiteY36" fmla="*/ 266488 h 1866625"/>
                <a:gd name="connsiteX37" fmla="*/ 727700 w 1455401"/>
                <a:gd name="connsiteY3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5633 w 1455401"/>
                <a:gd name="connsiteY28" fmla="*/ 1140834 h 1866625"/>
                <a:gd name="connsiteX29" fmla="*/ 21049 w 1455401"/>
                <a:gd name="connsiteY29" fmla="*/ 1033051 h 1866625"/>
                <a:gd name="connsiteX30" fmla="*/ 15633 w 1455401"/>
                <a:gd name="connsiteY30" fmla="*/ 1030526 h 1866625"/>
                <a:gd name="connsiteX31" fmla="*/ 0 w 1455401"/>
                <a:gd name="connsiteY31" fmla="*/ 1017423 h 1866625"/>
                <a:gd name="connsiteX32" fmla="*/ 1 w 1455401"/>
                <a:gd name="connsiteY32" fmla="*/ 296841 h 1866625"/>
                <a:gd name="connsiteX33" fmla="*/ 0 w 1455401"/>
                <a:gd name="connsiteY33" fmla="*/ 296838 h 1866625"/>
                <a:gd name="connsiteX34" fmla="*/ 1 w 1455401"/>
                <a:gd name="connsiteY34" fmla="*/ 296835 h 1866625"/>
                <a:gd name="connsiteX35" fmla="*/ 3758 w 1455401"/>
                <a:gd name="connsiteY35" fmla="*/ 266488 h 1866625"/>
                <a:gd name="connsiteX36" fmla="*/ 727700 w 1455401"/>
                <a:gd name="connsiteY3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15633 w 1455401"/>
                <a:gd name="connsiteY29" fmla="*/ 1030526 h 1866625"/>
                <a:gd name="connsiteX30" fmla="*/ 0 w 1455401"/>
                <a:gd name="connsiteY30" fmla="*/ 1017423 h 1866625"/>
                <a:gd name="connsiteX31" fmla="*/ 1 w 1455401"/>
                <a:gd name="connsiteY31" fmla="*/ 296841 h 1866625"/>
                <a:gd name="connsiteX32" fmla="*/ 0 w 1455401"/>
                <a:gd name="connsiteY32" fmla="*/ 296838 h 1866625"/>
                <a:gd name="connsiteX33" fmla="*/ 1 w 1455401"/>
                <a:gd name="connsiteY33" fmla="*/ 296835 h 1866625"/>
                <a:gd name="connsiteX34" fmla="*/ 3758 w 1455401"/>
                <a:gd name="connsiteY34" fmla="*/ 266488 h 1866625"/>
                <a:gd name="connsiteX35" fmla="*/ 727700 w 1455401"/>
                <a:gd name="connsiteY35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21049 w 1455401"/>
                <a:gd name="connsiteY28" fmla="*/ 1033051 h 1866625"/>
                <a:gd name="connsiteX29" fmla="*/ 0 w 1455401"/>
                <a:gd name="connsiteY29" fmla="*/ 1017423 h 1866625"/>
                <a:gd name="connsiteX30" fmla="*/ 1 w 1455401"/>
                <a:gd name="connsiteY30" fmla="*/ 296841 h 1866625"/>
                <a:gd name="connsiteX31" fmla="*/ 0 w 1455401"/>
                <a:gd name="connsiteY31" fmla="*/ 296838 h 1866625"/>
                <a:gd name="connsiteX32" fmla="*/ 1 w 1455401"/>
                <a:gd name="connsiteY32" fmla="*/ 296835 h 1866625"/>
                <a:gd name="connsiteX33" fmla="*/ 3758 w 1455401"/>
                <a:gd name="connsiteY33" fmla="*/ 266488 h 1866625"/>
                <a:gd name="connsiteX34" fmla="*/ 727700 w 1455401"/>
                <a:gd name="connsiteY34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0 w 1455401"/>
                <a:gd name="connsiteY28" fmla="*/ 1017423 h 1866625"/>
                <a:gd name="connsiteX29" fmla="*/ 1 w 1455401"/>
                <a:gd name="connsiteY29" fmla="*/ 296841 h 1866625"/>
                <a:gd name="connsiteX30" fmla="*/ 0 w 1455401"/>
                <a:gd name="connsiteY30" fmla="*/ 296838 h 1866625"/>
                <a:gd name="connsiteX31" fmla="*/ 1 w 1455401"/>
                <a:gd name="connsiteY31" fmla="*/ 296835 h 1866625"/>
                <a:gd name="connsiteX32" fmla="*/ 3758 w 1455401"/>
                <a:gd name="connsiteY32" fmla="*/ 266488 h 1866625"/>
                <a:gd name="connsiteX33" fmla="*/ 727700 w 1455401"/>
                <a:gd name="connsiteY33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1127733 h 1866625"/>
                <a:gd name="connsiteX28" fmla="*/ 1 w 1455401"/>
                <a:gd name="connsiteY28" fmla="*/ 296841 h 1866625"/>
                <a:gd name="connsiteX29" fmla="*/ 0 w 1455401"/>
                <a:gd name="connsiteY29" fmla="*/ 296838 h 1866625"/>
                <a:gd name="connsiteX30" fmla="*/ 1 w 1455401"/>
                <a:gd name="connsiteY30" fmla="*/ 296835 h 1866625"/>
                <a:gd name="connsiteX31" fmla="*/ 3758 w 1455401"/>
                <a:gd name="connsiteY31" fmla="*/ 266488 h 1866625"/>
                <a:gd name="connsiteX32" fmla="*/ 727700 w 1455401"/>
                <a:gd name="connsiteY32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033050 h 1866625"/>
                <a:gd name="connsiteX13" fmla="*/ 1434352 w 1455401"/>
                <a:gd name="connsiteY13" fmla="*/ 1143359 h 1866625"/>
                <a:gd name="connsiteX14" fmla="*/ 1439768 w 1455401"/>
                <a:gd name="connsiteY14" fmla="*/ 1140834 h 1866625"/>
                <a:gd name="connsiteX15" fmla="*/ 1455401 w 1455401"/>
                <a:gd name="connsiteY15" fmla="*/ 1127732 h 1866625"/>
                <a:gd name="connsiteX16" fmla="*/ 1455401 w 1455401"/>
                <a:gd name="connsiteY16" fmla="*/ 1569784 h 1866625"/>
                <a:gd name="connsiteX17" fmla="*/ 1455401 w 1455401"/>
                <a:gd name="connsiteY17" fmla="*/ 1569787 h 1866625"/>
                <a:gd name="connsiteX18" fmla="*/ 1455401 w 1455401"/>
                <a:gd name="connsiteY18" fmla="*/ 1569790 h 1866625"/>
                <a:gd name="connsiteX19" fmla="*/ 1455401 w 1455401"/>
                <a:gd name="connsiteY19" fmla="*/ 1578767 h 1866625"/>
                <a:gd name="connsiteX20" fmla="*/ 1454289 w 1455401"/>
                <a:gd name="connsiteY20" fmla="*/ 1578767 h 1866625"/>
                <a:gd name="connsiteX21" fmla="*/ 1451644 w 1455401"/>
                <a:gd name="connsiteY21" fmla="*/ 1600137 h 1866625"/>
                <a:gd name="connsiteX22" fmla="*/ 727701 w 1455401"/>
                <a:gd name="connsiteY22" fmla="*/ 1866625 h 1866625"/>
                <a:gd name="connsiteX23" fmla="*/ 3758 w 1455401"/>
                <a:gd name="connsiteY23" fmla="*/ 1600137 h 1866625"/>
                <a:gd name="connsiteX24" fmla="*/ 1113 w 1455401"/>
                <a:gd name="connsiteY24" fmla="*/ 1578767 h 1866625"/>
                <a:gd name="connsiteX25" fmla="*/ 1 w 1455401"/>
                <a:gd name="connsiteY25" fmla="*/ 1578767 h 1866625"/>
                <a:gd name="connsiteX26" fmla="*/ 1 w 1455401"/>
                <a:gd name="connsiteY26" fmla="*/ 1569787 h 1866625"/>
                <a:gd name="connsiteX27" fmla="*/ 1 w 1455401"/>
                <a:gd name="connsiteY27" fmla="*/ 296841 h 1866625"/>
                <a:gd name="connsiteX28" fmla="*/ 0 w 1455401"/>
                <a:gd name="connsiteY28" fmla="*/ 296838 h 1866625"/>
                <a:gd name="connsiteX29" fmla="*/ 1 w 1455401"/>
                <a:gd name="connsiteY29" fmla="*/ 296835 h 1866625"/>
                <a:gd name="connsiteX30" fmla="*/ 3758 w 1455401"/>
                <a:gd name="connsiteY30" fmla="*/ 266488 h 1866625"/>
                <a:gd name="connsiteX31" fmla="*/ 727700 w 1455401"/>
                <a:gd name="connsiteY31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9767 w 1455401"/>
                <a:gd name="connsiteY11" fmla="*/ 1030526 h 1866625"/>
                <a:gd name="connsiteX12" fmla="*/ 1434352 w 1455401"/>
                <a:gd name="connsiteY12" fmla="*/ 1143359 h 1866625"/>
                <a:gd name="connsiteX13" fmla="*/ 1439768 w 1455401"/>
                <a:gd name="connsiteY13" fmla="*/ 1140834 h 1866625"/>
                <a:gd name="connsiteX14" fmla="*/ 1455401 w 1455401"/>
                <a:gd name="connsiteY14" fmla="*/ 1127732 h 1866625"/>
                <a:gd name="connsiteX15" fmla="*/ 1455401 w 1455401"/>
                <a:gd name="connsiteY15" fmla="*/ 1569784 h 1866625"/>
                <a:gd name="connsiteX16" fmla="*/ 1455401 w 1455401"/>
                <a:gd name="connsiteY16" fmla="*/ 1569787 h 1866625"/>
                <a:gd name="connsiteX17" fmla="*/ 1455401 w 1455401"/>
                <a:gd name="connsiteY17" fmla="*/ 1569790 h 1866625"/>
                <a:gd name="connsiteX18" fmla="*/ 1455401 w 1455401"/>
                <a:gd name="connsiteY18" fmla="*/ 1578767 h 1866625"/>
                <a:gd name="connsiteX19" fmla="*/ 1454289 w 1455401"/>
                <a:gd name="connsiteY19" fmla="*/ 1578767 h 1866625"/>
                <a:gd name="connsiteX20" fmla="*/ 1451644 w 1455401"/>
                <a:gd name="connsiteY20" fmla="*/ 1600137 h 1866625"/>
                <a:gd name="connsiteX21" fmla="*/ 727701 w 1455401"/>
                <a:gd name="connsiteY21" fmla="*/ 1866625 h 1866625"/>
                <a:gd name="connsiteX22" fmla="*/ 3758 w 1455401"/>
                <a:gd name="connsiteY22" fmla="*/ 1600137 h 1866625"/>
                <a:gd name="connsiteX23" fmla="*/ 1113 w 1455401"/>
                <a:gd name="connsiteY23" fmla="*/ 1578767 h 1866625"/>
                <a:gd name="connsiteX24" fmla="*/ 1 w 1455401"/>
                <a:gd name="connsiteY24" fmla="*/ 1578767 h 1866625"/>
                <a:gd name="connsiteX25" fmla="*/ 1 w 1455401"/>
                <a:gd name="connsiteY25" fmla="*/ 1569787 h 1866625"/>
                <a:gd name="connsiteX26" fmla="*/ 1 w 1455401"/>
                <a:gd name="connsiteY26" fmla="*/ 296841 h 1866625"/>
                <a:gd name="connsiteX27" fmla="*/ 0 w 1455401"/>
                <a:gd name="connsiteY27" fmla="*/ 296838 h 1866625"/>
                <a:gd name="connsiteX28" fmla="*/ 1 w 1455401"/>
                <a:gd name="connsiteY28" fmla="*/ 296835 h 1866625"/>
                <a:gd name="connsiteX29" fmla="*/ 3758 w 1455401"/>
                <a:gd name="connsiteY29" fmla="*/ 266488 h 1866625"/>
                <a:gd name="connsiteX30" fmla="*/ 727700 w 1455401"/>
                <a:gd name="connsiteY30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017423 h 1866625"/>
                <a:gd name="connsiteX11" fmla="*/ 1434352 w 1455401"/>
                <a:gd name="connsiteY11" fmla="*/ 1143359 h 1866625"/>
                <a:gd name="connsiteX12" fmla="*/ 1439768 w 1455401"/>
                <a:gd name="connsiteY12" fmla="*/ 1140834 h 1866625"/>
                <a:gd name="connsiteX13" fmla="*/ 1455401 w 1455401"/>
                <a:gd name="connsiteY13" fmla="*/ 1127732 h 1866625"/>
                <a:gd name="connsiteX14" fmla="*/ 1455401 w 1455401"/>
                <a:gd name="connsiteY14" fmla="*/ 1569784 h 1866625"/>
                <a:gd name="connsiteX15" fmla="*/ 1455401 w 1455401"/>
                <a:gd name="connsiteY15" fmla="*/ 1569787 h 1866625"/>
                <a:gd name="connsiteX16" fmla="*/ 1455401 w 1455401"/>
                <a:gd name="connsiteY16" fmla="*/ 1569790 h 1866625"/>
                <a:gd name="connsiteX17" fmla="*/ 1455401 w 1455401"/>
                <a:gd name="connsiteY17" fmla="*/ 1578767 h 1866625"/>
                <a:gd name="connsiteX18" fmla="*/ 1454289 w 1455401"/>
                <a:gd name="connsiteY18" fmla="*/ 1578767 h 1866625"/>
                <a:gd name="connsiteX19" fmla="*/ 1451644 w 1455401"/>
                <a:gd name="connsiteY19" fmla="*/ 1600137 h 1866625"/>
                <a:gd name="connsiteX20" fmla="*/ 727701 w 1455401"/>
                <a:gd name="connsiteY20" fmla="*/ 1866625 h 1866625"/>
                <a:gd name="connsiteX21" fmla="*/ 3758 w 1455401"/>
                <a:gd name="connsiteY21" fmla="*/ 1600137 h 1866625"/>
                <a:gd name="connsiteX22" fmla="*/ 1113 w 1455401"/>
                <a:gd name="connsiteY22" fmla="*/ 1578767 h 1866625"/>
                <a:gd name="connsiteX23" fmla="*/ 1 w 1455401"/>
                <a:gd name="connsiteY23" fmla="*/ 1578767 h 1866625"/>
                <a:gd name="connsiteX24" fmla="*/ 1 w 1455401"/>
                <a:gd name="connsiteY24" fmla="*/ 1569787 h 1866625"/>
                <a:gd name="connsiteX25" fmla="*/ 1 w 1455401"/>
                <a:gd name="connsiteY25" fmla="*/ 296841 h 1866625"/>
                <a:gd name="connsiteX26" fmla="*/ 0 w 1455401"/>
                <a:gd name="connsiteY26" fmla="*/ 296838 h 1866625"/>
                <a:gd name="connsiteX27" fmla="*/ 1 w 1455401"/>
                <a:gd name="connsiteY27" fmla="*/ 296835 h 1866625"/>
                <a:gd name="connsiteX28" fmla="*/ 3758 w 1455401"/>
                <a:gd name="connsiteY28" fmla="*/ 266488 h 1866625"/>
                <a:gd name="connsiteX29" fmla="*/ 727700 w 1455401"/>
                <a:gd name="connsiteY29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127732 h 1866625"/>
                <a:gd name="connsiteX13" fmla="*/ 1455401 w 1455401"/>
                <a:gd name="connsiteY13" fmla="*/ 1569784 h 1866625"/>
                <a:gd name="connsiteX14" fmla="*/ 1455401 w 1455401"/>
                <a:gd name="connsiteY14" fmla="*/ 1569787 h 1866625"/>
                <a:gd name="connsiteX15" fmla="*/ 1455401 w 1455401"/>
                <a:gd name="connsiteY15" fmla="*/ 1569790 h 1866625"/>
                <a:gd name="connsiteX16" fmla="*/ 1455401 w 1455401"/>
                <a:gd name="connsiteY16" fmla="*/ 1578767 h 1866625"/>
                <a:gd name="connsiteX17" fmla="*/ 1454289 w 1455401"/>
                <a:gd name="connsiteY17" fmla="*/ 1578767 h 1866625"/>
                <a:gd name="connsiteX18" fmla="*/ 1451644 w 1455401"/>
                <a:gd name="connsiteY18" fmla="*/ 1600137 h 1866625"/>
                <a:gd name="connsiteX19" fmla="*/ 727701 w 1455401"/>
                <a:gd name="connsiteY19" fmla="*/ 1866625 h 1866625"/>
                <a:gd name="connsiteX20" fmla="*/ 3758 w 1455401"/>
                <a:gd name="connsiteY20" fmla="*/ 1600137 h 1866625"/>
                <a:gd name="connsiteX21" fmla="*/ 1113 w 1455401"/>
                <a:gd name="connsiteY21" fmla="*/ 1578767 h 1866625"/>
                <a:gd name="connsiteX22" fmla="*/ 1 w 1455401"/>
                <a:gd name="connsiteY22" fmla="*/ 1578767 h 1866625"/>
                <a:gd name="connsiteX23" fmla="*/ 1 w 1455401"/>
                <a:gd name="connsiteY23" fmla="*/ 1569787 h 1866625"/>
                <a:gd name="connsiteX24" fmla="*/ 1 w 1455401"/>
                <a:gd name="connsiteY24" fmla="*/ 296841 h 1866625"/>
                <a:gd name="connsiteX25" fmla="*/ 0 w 1455401"/>
                <a:gd name="connsiteY25" fmla="*/ 296838 h 1866625"/>
                <a:gd name="connsiteX26" fmla="*/ 1 w 1455401"/>
                <a:gd name="connsiteY26" fmla="*/ 296835 h 1866625"/>
                <a:gd name="connsiteX27" fmla="*/ 3758 w 1455401"/>
                <a:gd name="connsiteY27" fmla="*/ 266488 h 1866625"/>
                <a:gd name="connsiteX28" fmla="*/ 727700 w 1455401"/>
                <a:gd name="connsiteY28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39768 w 1455401"/>
                <a:gd name="connsiteY11" fmla="*/ 1140834 h 1866625"/>
                <a:gd name="connsiteX12" fmla="*/ 1455401 w 1455401"/>
                <a:gd name="connsiteY12" fmla="*/ 1569784 h 1866625"/>
                <a:gd name="connsiteX13" fmla="*/ 1455401 w 1455401"/>
                <a:gd name="connsiteY13" fmla="*/ 1569787 h 1866625"/>
                <a:gd name="connsiteX14" fmla="*/ 1455401 w 1455401"/>
                <a:gd name="connsiteY14" fmla="*/ 1569790 h 1866625"/>
                <a:gd name="connsiteX15" fmla="*/ 1455401 w 1455401"/>
                <a:gd name="connsiteY15" fmla="*/ 1578767 h 1866625"/>
                <a:gd name="connsiteX16" fmla="*/ 1454289 w 1455401"/>
                <a:gd name="connsiteY16" fmla="*/ 1578767 h 1866625"/>
                <a:gd name="connsiteX17" fmla="*/ 1451644 w 1455401"/>
                <a:gd name="connsiteY17" fmla="*/ 1600137 h 1866625"/>
                <a:gd name="connsiteX18" fmla="*/ 727701 w 1455401"/>
                <a:gd name="connsiteY18" fmla="*/ 1866625 h 1866625"/>
                <a:gd name="connsiteX19" fmla="*/ 3758 w 1455401"/>
                <a:gd name="connsiteY19" fmla="*/ 1600137 h 1866625"/>
                <a:gd name="connsiteX20" fmla="*/ 1113 w 1455401"/>
                <a:gd name="connsiteY20" fmla="*/ 1578767 h 1866625"/>
                <a:gd name="connsiteX21" fmla="*/ 1 w 1455401"/>
                <a:gd name="connsiteY21" fmla="*/ 1578767 h 1866625"/>
                <a:gd name="connsiteX22" fmla="*/ 1 w 1455401"/>
                <a:gd name="connsiteY22" fmla="*/ 1569787 h 1866625"/>
                <a:gd name="connsiteX23" fmla="*/ 1 w 1455401"/>
                <a:gd name="connsiteY23" fmla="*/ 296841 h 1866625"/>
                <a:gd name="connsiteX24" fmla="*/ 0 w 1455401"/>
                <a:gd name="connsiteY24" fmla="*/ 296838 h 1866625"/>
                <a:gd name="connsiteX25" fmla="*/ 1 w 1455401"/>
                <a:gd name="connsiteY25" fmla="*/ 296835 h 1866625"/>
                <a:gd name="connsiteX26" fmla="*/ 3758 w 1455401"/>
                <a:gd name="connsiteY26" fmla="*/ 266488 h 1866625"/>
                <a:gd name="connsiteX27" fmla="*/ 727700 w 1455401"/>
                <a:gd name="connsiteY27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34352 w 1455401"/>
                <a:gd name="connsiteY10" fmla="*/ 1143359 h 1866625"/>
                <a:gd name="connsiteX11" fmla="*/ 1455401 w 1455401"/>
                <a:gd name="connsiteY11" fmla="*/ 1569784 h 1866625"/>
                <a:gd name="connsiteX12" fmla="*/ 1455401 w 1455401"/>
                <a:gd name="connsiteY12" fmla="*/ 1569787 h 1866625"/>
                <a:gd name="connsiteX13" fmla="*/ 1455401 w 1455401"/>
                <a:gd name="connsiteY13" fmla="*/ 1569790 h 1866625"/>
                <a:gd name="connsiteX14" fmla="*/ 1455401 w 1455401"/>
                <a:gd name="connsiteY14" fmla="*/ 1578767 h 1866625"/>
                <a:gd name="connsiteX15" fmla="*/ 1454289 w 1455401"/>
                <a:gd name="connsiteY15" fmla="*/ 1578767 h 1866625"/>
                <a:gd name="connsiteX16" fmla="*/ 1451644 w 1455401"/>
                <a:gd name="connsiteY16" fmla="*/ 1600137 h 1866625"/>
                <a:gd name="connsiteX17" fmla="*/ 727701 w 1455401"/>
                <a:gd name="connsiteY17" fmla="*/ 1866625 h 1866625"/>
                <a:gd name="connsiteX18" fmla="*/ 3758 w 1455401"/>
                <a:gd name="connsiteY18" fmla="*/ 1600137 h 1866625"/>
                <a:gd name="connsiteX19" fmla="*/ 1113 w 1455401"/>
                <a:gd name="connsiteY19" fmla="*/ 1578767 h 1866625"/>
                <a:gd name="connsiteX20" fmla="*/ 1 w 1455401"/>
                <a:gd name="connsiteY20" fmla="*/ 1578767 h 1866625"/>
                <a:gd name="connsiteX21" fmla="*/ 1 w 1455401"/>
                <a:gd name="connsiteY21" fmla="*/ 1569787 h 1866625"/>
                <a:gd name="connsiteX22" fmla="*/ 1 w 1455401"/>
                <a:gd name="connsiteY22" fmla="*/ 296841 h 1866625"/>
                <a:gd name="connsiteX23" fmla="*/ 0 w 1455401"/>
                <a:gd name="connsiteY23" fmla="*/ 296838 h 1866625"/>
                <a:gd name="connsiteX24" fmla="*/ 1 w 1455401"/>
                <a:gd name="connsiteY24" fmla="*/ 296835 h 1866625"/>
                <a:gd name="connsiteX25" fmla="*/ 3758 w 1455401"/>
                <a:gd name="connsiteY25" fmla="*/ 266488 h 1866625"/>
                <a:gd name="connsiteX26" fmla="*/ 727700 w 1455401"/>
                <a:gd name="connsiteY26" fmla="*/ 0 h 1866625"/>
                <a:gd name="connsiteX0" fmla="*/ 727701 w 1455401"/>
                <a:gd name="connsiteY0" fmla="*/ 107085 h 1866625"/>
                <a:gd name="connsiteX1" fmla="*/ 225411 w 1455401"/>
                <a:gd name="connsiteY1" fmla="*/ 254506 h 1866625"/>
                <a:gd name="connsiteX2" fmla="*/ 727701 w 1455401"/>
                <a:gd name="connsiteY2" fmla="*/ 401926 h 1866625"/>
                <a:gd name="connsiteX3" fmla="*/ 1229991 w 1455401"/>
                <a:gd name="connsiteY3" fmla="*/ 254506 h 1866625"/>
                <a:gd name="connsiteX4" fmla="*/ 727701 w 1455401"/>
                <a:gd name="connsiteY4" fmla="*/ 107085 h 1866625"/>
                <a:gd name="connsiteX5" fmla="*/ 727700 w 1455401"/>
                <a:gd name="connsiteY5" fmla="*/ 0 h 1866625"/>
                <a:gd name="connsiteX6" fmla="*/ 1451644 w 1455401"/>
                <a:gd name="connsiteY6" fmla="*/ 266488 h 1866625"/>
                <a:gd name="connsiteX7" fmla="*/ 1454289 w 1455401"/>
                <a:gd name="connsiteY7" fmla="*/ 287858 h 1866625"/>
                <a:gd name="connsiteX8" fmla="*/ 1455400 w 1455401"/>
                <a:gd name="connsiteY8" fmla="*/ 287858 h 1866625"/>
                <a:gd name="connsiteX9" fmla="*/ 1455400 w 1455401"/>
                <a:gd name="connsiteY9" fmla="*/ 296838 h 1866625"/>
                <a:gd name="connsiteX10" fmla="*/ 1455401 w 1455401"/>
                <a:gd name="connsiteY10" fmla="*/ 1569784 h 1866625"/>
                <a:gd name="connsiteX11" fmla="*/ 1455401 w 1455401"/>
                <a:gd name="connsiteY11" fmla="*/ 1569787 h 1866625"/>
                <a:gd name="connsiteX12" fmla="*/ 1455401 w 1455401"/>
                <a:gd name="connsiteY12" fmla="*/ 1569790 h 1866625"/>
                <a:gd name="connsiteX13" fmla="*/ 1455401 w 1455401"/>
                <a:gd name="connsiteY13" fmla="*/ 1578767 h 1866625"/>
                <a:gd name="connsiteX14" fmla="*/ 1454289 w 1455401"/>
                <a:gd name="connsiteY14" fmla="*/ 1578767 h 1866625"/>
                <a:gd name="connsiteX15" fmla="*/ 1451644 w 1455401"/>
                <a:gd name="connsiteY15" fmla="*/ 1600137 h 1866625"/>
                <a:gd name="connsiteX16" fmla="*/ 727701 w 1455401"/>
                <a:gd name="connsiteY16" fmla="*/ 1866625 h 1866625"/>
                <a:gd name="connsiteX17" fmla="*/ 3758 w 1455401"/>
                <a:gd name="connsiteY17" fmla="*/ 1600137 h 1866625"/>
                <a:gd name="connsiteX18" fmla="*/ 1113 w 1455401"/>
                <a:gd name="connsiteY18" fmla="*/ 1578767 h 1866625"/>
                <a:gd name="connsiteX19" fmla="*/ 1 w 1455401"/>
                <a:gd name="connsiteY19" fmla="*/ 1578767 h 1866625"/>
                <a:gd name="connsiteX20" fmla="*/ 1 w 1455401"/>
                <a:gd name="connsiteY20" fmla="*/ 1569787 h 1866625"/>
                <a:gd name="connsiteX21" fmla="*/ 1 w 1455401"/>
                <a:gd name="connsiteY21" fmla="*/ 296841 h 1866625"/>
                <a:gd name="connsiteX22" fmla="*/ 0 w 1455401"/>
                <a:gd name="connsiteY22" fmla="*/ 296838 h 1866625"/>
                <a:gd name="connsiteX23" fmla="*/ 1 w 1455401"/>
                <a:gd name="connsiteY23" fmla="*/ 296835 h 1866625"/>
                <a:gd name="connsiteX24" fmla="*/ 3758 w 1455401"/>
                <a:gd name="connsiteY24" fmla="*/ 266488 h 1866625"/>
                <a:gd name="connsiteX25" fmla="*/ 727700 w 1455401"/>
                <a:gd name="connsiteY25" fmla="*/ 0 h 1866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55401" h="1866625">
                  <a:moveTo>
                    <a:pt x="727701" y="107085"/>
                  </a:moveTo>
                  <a:cubicBezTo>
                    <a:pt x="450294" y="107085"/>
                    <a:pt x="225411" y="173087"/>
                    <a:pt x="225411" y="254506"/>
                  </a:cubicBezTo>
                  <a:cubicBezTo>
                    <a:pt x="225411" y="335924"/>
                    <a:pt x="450294" y="401926"/>
                    <a:pt x="727701" y="401926"/>
                  </a:cubicBezTo>
                  <a:cubicBezTo>
                    <a:pt x="1005108" y="401926"/>
                    <a:pt x="1229991" y="335924"/>
                    <a:pt x="1229991" y="254506"/>
                  </a:cubicBezTo>
                  <a:cubicBezTo>
                    <a:pt x="1229991" y="173087"/>
                    <a:pt x="1005108" y="107085"/>
                    <a:pt x="727701" y="107085"/>
                  </a:cubicBezTo>
                  <a:close/>
                  <a:moveTo>
                    <a:pt x="727700" y="0"/>
                  </a:moveTo>
                  <a:cubicBezTo>
                    <a:pt x="1104479" y="0"/>
                    <a:pt x="1414378" y="116806"/>
                    <a:pt x="1451644" y="266488"/>
                  </a:cubicBezTo>
                  <a:lnTo>
                    <a:pt x="1454289" y="287858"/>
                  </a:lnTo>
                  <a:lnTo>
                    <a:pt x="1455400" y="287858"/>
                  </a:lnTo>
                  <a:lnTo>
                    <a:pt x="1455400" y="296838"/>
                  </a:lnTo>
                  <a:cubicBezTo>
                    <a:pt x="1455400" y="510492"/>
                    <a:pt x="1455401" y="1357626"/>
                    <a:pt x="1455401" y="1569784"/>
                  </a:cubicBezTo>
                  <a:lnTo>
                    <a:pt x="1455401" y="1569787"/>
                  </a:lnTo>
                  <a:lnTo>
                    <a:pt x="1455401" y="1569790"/>
                  </a:lnTo>
                  <a:lnTo>
                    <a:pt x="1455401" y="1578767"/>
                  </a:lnTo>
                  <a:lnTo>
                    <a:pt x="1454289" y="1578767"/>
                  </a:lnTo>
                  <a:lnTo>
                    <a:pt x="1451644" y="1600137"/>
                  </a:lnTo>
                  <a:cubicBezTo>
                    <a:pt x="1414379" y="1749819"/>
                    <a:pt x="1104480" y="1866625"/>
                    <a:pt x="727701" y="1866625"/>
                  </a:cubicBezTo>
                  <a:cubicBezTo>
                    <a:pt x="350922" y="1866625"/>
                    <a:pt x="41024" y="1749819"/>
                    <a:pt x="3758" y="1600137"/>
                  </a:cubicBezTo>
                  <a:lnTo>
                    <a:pt x="1113" y="1578767"/>
                  </a:lnTo>
                  <a:lnTo>
                    <a:pt x="1" y="1578767"/>
                  </a:lnTo>
                  <a:lnTo>
                    <a:pt x="1" y="1569787"/>
                  </a:lnTo>
                  <a:lnTo>
                    <a:pt x="1" y="296841"/>
                  </a:lnTo>
                  <a:cubicBezTo>
                    <a:pt x="1" y="158359"/>
                    <a:pt x="0" y="296839"/>
                    <a:pt x="0" y="296838"/>
                  </a:cubicBezTo>
                  <a:cubicBezTo>
                    <a:pt x="0" y="296837"/>
                    <a:pt x="1" y="296836"/>
                    <a:pt x="1" y="296835"/>
                  </a:cubicBezTo>
                  <a:lnTo>
                    <a:pt x="3758" y="266488"/>
                  </a:lnTo>
                  <a:cubicBezTo>
                    <a:pt x="41023" y="116806"/>
                    <a:pt x="350921" y="0"/>
                    <a:pt x="727700" y="0"/>
                  </a:cubicBezTo>
                  <a:close/>
                </a:path>
              </a:pathLst>
            </a:custGeom>
            <a:solidFill>
              <a:srgbClr val="0078D4"/>
            </a:solidFill>
            <a:ln w="635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DB72E2CB-C365-4A3B-99F6-429BAFE2671C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9160942" y="1280566"/>
            <a:chExt cx="1419713" cy="1419712"/>
          </a:xfrm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CBA18D30-7510-4F9B-8DD8-397CA21D7A99}"/>
                </a:ext>
              </a:extLst>
            </p:cNvPr>
            <p:cNvSpPr/>
            <p:nvPr/>
          </p:nvSpPr>
          <p:spPr bwMode="auto">
            <a:xfrm>
              <a:off x="9160942" y="1280566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17" name="Labs">
              <a:extLst>
                <a:ext uri="{FF2B5EF4-FFF2-40B4-BE49-F238E27FC236}">
                  <a16:creationId xmlns:a16="http://schemas.microsoft.com/office/drawing/2014/main" id="{18BF9910-F456-4C53-8046-E152F098457D}"/>
                </a:ext>
              </a:extLst>
            </p:cNvPr>
            <p:cNvGrpSpPr/>
            <p:nvPr/>
          </p:nvGrpSpPr>
          <p:grpSpPr>
            <a:xfrm>
              <a:off x="9642198" y="1620716"/>
              <a:ext cx="457200" cy="628650"/>
              <a:chOff x="9638470" y="1641188"/>
              <a:chExt cx="457200" cy="628650"/>
            </a:xfrm>
          </p:grpSpPr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5BEC50FF-1540-47A1-933B-D760567C7860}"/>
                  </a:ext>
                </a:extLst>
              </p:cNvPr>
              <p:cNvSpPr/>
              <p:nvPr/>
            </p:nvSpPr>
            <p:spPr>
              <a:xfrm>
                <a:off x="9631416" y="1716912"/>
                <a:ext cx="46672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466725" h="552450">
                    <a:moveTo>
                      <a:pt x="460444" y="517684"/>
                    </a:moveTo>
                    <a:lnTo>
                      <a:pt x="291851" y="233839"/>
                    </a:lnTo>
                    <a:cubicBezTo>
                      <a:pt x="285184" y="221456"/>
                      <a:pt x="282326" y="207169"/>
                      <a:pt x="282326" y="192881"/>
                    </a:cubicBezTo>
                    <a:lnTo>
                      <a:pt x="282326" y="56674"/>
                    </a:lnTo>
                    <a:lnTo>
                      <a:pt x="289946" y="56674"/>
                    </a:lnTo>
                    <a:cubicBezTo>
                      <a:pt x="303281" y="56674"/>
                      <a:pt x="314711" y="45244"/>
                      <a:pt x="314711" y="31909"/>
                    </a:cubicBezTo>
                    <a:cubicBezTo>
                      <a:pt x="314711" y="18574"/>
                      <a:pt x="303281" y="7144"/>
                      <a:pt x="289946" y="7144"/>
                    </a:cubicBezTo>
                    <a:lnTo>
                      <a:pt x="181361" y="7144"/>
                    </a:lnTo>
                    <a:cubicBezTo>
                      <a:pt x="168026" y="7144"/>
                      <a:pt x="156596" y="18574"/>
                      <a:pt x="156596" y="31909"/>
                    </a:cubicBezTo>
                    <a:cubicBezTo>
                      <a:pt x="156596" y="45244"/>
                      <a:pt x="168026" y="56674"/>
                      <a:pt x="181361" y="56674"/>
                    </a:cubicBezTo>
                    <a:lnTo>
                      <a:pt x="188981" y="56674"/>
                    </a:lnTo>
                    <a:lnTo>
                      <a:pt x="188981" y="193834"/>
                    </a:lnTo>
                    <a:cubicBezTo>
                      <a:pt x="188981" y="208121"/>
                      <a:pt x="185171" y="221456"/>
                      <a:pt x="179456" y="234791"/>
                    </a:cubicBezTo>
                    <a:lnTo>
                      <a:pt x="9911" y="517684"/>
                    </a:lnTo>
                    <a:cubicBezTo>
                      <a:pt x="1339" y="534829"/>
                      <a:pt x="13721" y="554831"/>
                      <a:pt x="32771" y="554831"/>
                    </a:cubicBezTo>
                    <a:lnTo>
                      <a:pt x="438536" y="554831"/>
                    </a:lnTo>
                    <a:cubicBezTo>
                      <a:pt x="457586" y="554831"/>
                      <a:pt x="469969" y="534829"/>
                      <a:pt x="460444" y="517684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A1BFE6B7-D85F-436A-AD6B-F3657AF43A98}"/>
                  </a:ext>
                </a:extLst>
              </p:cNvPr>
              <p:cNvSpPr/>
              <p:nvPr/>
            </p:nvSpPr>
            <p:spPr>
              <a:xfrm>
                <a:off x="9819921" y="1634044"/>
                <a:ext cx="95250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95250" h="95250">
                    <a:moveTo>
                      <a:pt x="69056" y="7144"/>
                    </a:moveTo>
                    <a:lnTo>
                      <a:pt x="27146" y="7144"/>
                    </a:lnTo>
                    <a:cubicBezTo>
                      <a:pt x="16669" y="7144"/>
                      <a:pt x="7144" y="15716"/>
                      <a:pt x="7144" y="27146"/>
                    </a:cubicBezTo>
                    <a:lnTo>
                      <a:pt x="7144" y="90011"/>
                    </a:lnTo>
                    <a:lnTo>
                      <a:pt x="89059" y="90011"/>
                    </a:lnTo>
                    <a:lnTo>
                      <a:pt x="89059" y="27146"/>
                    </a:lnTo>
                    <a:cubicBezTo>
                      <a:pt x="88106" y="15716"/>
                      <a:pt x="79534" y="7144"/>
                      <a:pt x="69056" y="7144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4189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2" dur="indefinite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5" dur="indefinite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8" dur="indefinite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4" dur="indefinite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7" dur="indefinite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0" animBg="1"/>
      <p:bldP spid="160" grpId="0" animBg="1"/>
      <p:bldP spid="161" grpId="0" animBg="1"/>
      <p:bldP spid="162" grpId="0" animBg="1"/>
      <p:bldP spid="164" grpId="0" animBg="1"/>
      <p:bldP spid="165" grpId="0" animBg="1"/>
      <p:bldP spid="167" grpId="0" animBg="1"/>
      <p:bldP spid="168" grpId="0" animBg="1"/>
      <p:bldP spid="169" grpId="0"/>
      <p:bldP spid="170" grpId="0"/>
      <p:bldP spid="171" grpId="0"/>
      <p:bldP spid="172" grpId="0"/>
      <p:bldP spid="174" grpId="0"/>
      <p:bldP spid="175" grpId="0"/>
      <p:bldP spid="177" grpId="0"/>
      <p:bldP spid="17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D83B8-1070-4B86-A7BA-93BFC5B0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28" y="1906778"/>
            <a:ext cx="3476147" cy="1107996"/>
          </a:xfrm>
        </p:spPr>
        <p:txBody>
          <a:bodyPr/>
          <a:lstStyle/>
          <a:p>
            <a:r>
              <a:rPr lang="en-US" dirty="0"/>
              <a:t>Exchange Server 2019 Preview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FFD711-DB8C-4EFB-A40E-AD43C03C9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726" y="3535450"/>
            <a:ext cx="3769300" cy="307777"/>
          </a:xfrm>
        </p:spPr>
        <p:txBody>
          <a:bodyPr/>
          <a:lstStyle/>
          <a:p>
            <a:r>
              <a:rPr lang="en-US" dirty="0"/>
              <a:t>Now supported in Server Core!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E64CA76-2549-4CA3-BD7F-98BF564DE328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9160942" y="1280566"/>
            <a:chExt cx="1419713" cy="14197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FFE9B8-CCE1-4A21-B5CF-FE5B3641F524}"/>
                </a:ext>
              </a:extLst>
            </p:cNvPr>
            <p:cNvSpPr/>
            <p:nvPr/>
          </p:nvSpPr>
          <p:spPr bwMode="auto">
            <a:xfrm>
              <a:off x="9160942" y="1280566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1" name="Labs">
              <a:extLst>
                <a:ext uri="{FF2B5EF4-FFF2-40B4-BE49-F238E27FC236}">
                  <a16:creationId xmlns:a16="http://schemas.microsoft.com/office/drawing/2014/main" id="{86AAEA59-7116-4F7E-85E3-B9B10FB57A3C}"/>
                </a:ext>
              </a:extLst>
            </p:cNvPr>
            <p:cNvGrpSpPr/>
            <p:nvPr/>
          </p:nvGrpSpPr>
          <p:grpSpPr>
            <a:xfrm>
              <a:off x="9642198" y="1620716"/>
              <a:ext cx="457200" cy="628650"/>
              <a:chOff x="9638470" y="1641188"/>
              <a:chExt cx="457200" cy="628650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EAB6071-6F86-418D-AF94-8029F2DD01E9}"/>
                  </a:ext>
                </a:extLst>
              </p:cNvPr>
              <p:cNvSpPr/>
              <p:nvPr/>
            </p:nvSpPr>
            <p:spPr>
              <a:xfrm>
                <a:off x="9631416" y="1716912"/>
                <a:ext cx="466725" cy="552450"/>
              </a:xfrm>
              <a:custGeom>
                <a:avLst/>
                <a:gdLst/>
                <a:ahLst/>
                <a:cxnLst/>
                <a:rect l="0" t="0" r="0" b="0"/>
                <a:pathLst>
                  <a:path w="466725" h="552450">
                    <a:moveTo>
                      <a:pt x="460444" y="517684"/>
                    </a:moveTo>
                    <a:lnTo>
                      <a:pt x="291851" y="233839"/>
                    </a:lnTo>
                    <a:cubicBezTo>
                      <a:pt x="285184" y="221456"/>
                      <a:pt x="282326" y="207169"/>
                      <a:pt x="282326" y="192881"/>
                    </a:cubicBezTo>
                    <a:lnTo>
                      <a:pt x="282326" y="56674"/>
                    </a:lnTo>
                    <a:lnTo>
                      <a:pt x="289946" y="56674"/>
                    </a:lnTo>
                    <a:cubicBezTo>
                      <a:pt x="303281" y="56674"/>
                      <a:pt x="314711" y="45244"/>
                      <a:pt x="314711" y="31909"/>
                    </a:cubicBezTo>
                    <a:cubicBezTo>
                      <a:pt x="314711" y="18574"/>
                      <a:pt x="303281" y="7144"/>
                      <a:pt x="289946" y="7144"/>
                    </a:cubicBezTo>
                    <a:lnTo>
                      <a:pt x="181361" y="7144"/>
                    </a:lnTo>
                    <a:cubicBezTo>
                      <a:pt x="168026" y="7144"/>
                      <a:pt x="156596" y="18574"/>
                      <a:pt x="156596" y="31909"/>
                    </a:cubicBezTo>
                    <a:cubicBezTo>
                      <a:pt x="156596" y="45244"/>
                      <a:pt x="168026" y="56674"/>
                      <a:pt x="181361" y="56674"/>
                    </a:cubicBezTo>
                    <a:lnTo>
                      <a:pt x="188981" y="56674"/>
                    </a:lnTo>
                    <a:lnTo>
                      <a:pt x="188981" y="193834"/>
                    </a:lnTo>
                    <a:cubicBezTo>
                      <a:pt x="188981" y="208121"/>
                      <a:pt x="185171" y="221456"/>
                      <a:pt x="179456" y="234791"/>
                    </a:cubicBezTo>
                    <a:lnTo>
                      <a:pt x="9911" y="517684"/>
                    </a:lnTo>
                    <a:cubicBezTo>
                      <a:pt x="1339" y="534829"/>
                      <a:pt x="13721" y="554831"/>
                      <a:pt x="32771" y="554831"/>
                    </a:cubicBezTo>
                    <a:lnTo>
                      <a:pt x="438536" y="554831"/>
                    </a:lnTo>
                    <a:cubicBezTo>
                      <a:pt x="457586" y="554831"/>
                      <a:pt x="469969" y="534829"/>
                      <a:pt x="460444" y="517684"/>
                    </a:cubicBez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CDAE533-7AEC-4C4D-B4C7-9EE624C7BA03}"/>
                  </a:ext>
                </a:extLst>
              </p:cNvPr>
              <p:cNvSpPr/>
              <p:nvPr/>
            </p:nvSpPr>
            <p:spPr>
              <a:xfrm>
                <a:off x="9819921" y="1634044"/>
                <a:ext cx="95250" cy="95250"/>
              </a:xfrm>
              <a:custGeom>
                <a:avLst/>
                <a:gdLst/>
                <a:ahLst/>
                <a:cxnLst/>
                <a:rect l="0" t="0" r="0" b="0"/>
                <a:pathLst>
                  <a:path w="95250" h="95250">
                    <a:moveTo>
                      <a:pt x="69056" y="7144"/>
                    </a:moveTo>
                    <a:lnTo>
                      <a:pt x="27146" y="7144"/>
                    </a:lnTo>
                    <a:cubicBezTo>
                      <a:pt x="16669" y="7144"/>
                      <a:pt x="7144" y="15716"/>
                      <a:pt x="7144" y="27146"/>
                    </a:cubicBezTo>
                    <a:lnTo>
                      <a:pt x="7144" y="90011"/>
                    </a:lnTo>
                    <a:lnTo>
                      <a:pt x="89059" y="90011"/>
                    </a:lnTo>
                    <a:lnTo>
                      <a:pt x="89059" y="27146"/>
                    </a:lnTo>
                    <a:cubicBezTo>
                      <a:pt x="88106" y="15716"/>
                      <a:pt x="79534" y="7144"/>
                      <a:pt x="69056" y="7144"/>
                    </a:cubicBezTo>
                    <a:close/>
                  </a:path>
                </a:pathLst>
              </a:custGeom>
              <a:solidFill>
                <a:srgbClr val="163E6A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7C83144-90C1-4374-B14F-98E6271952E1}"/>
              </a:ext>
            </a:extLst>
          </p:cNvPr>
          <p:cNvSpPr txBox="1"/>
          <p:nvPr/>
        </p:nvSpPr>
        <p:spPr>
          <a:xfrm rot="20051333">
            <a:off x="5310530" y="2967338"/>
            <a:ext cx="504708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0" dirty="0">
                <a:solidFill>
                  <a:srgbClr val="FF0000"/>
                </a:solidFill>
              </a:rPr>
              <a:t>PLACEHOLDER</a:t>
            </a:r>
          </a:p>
        </p:txBody>
      </p:sp>
      <p:pic>
        <p:nvPicPr>
          <p:cNvPr id="1026" name="img189697" descr="ee749a0d-86e1-4efa-ba81-15e380206f89">
            <a:extLst>
              <a:ext uri="{FF2B5EF4-FFF2-40B4-BE49-F238E27FC236}">
                <a16:creationId xmlns:a16="http://schemas.microsoft.com/office/drawing/2014/main" id="{1701D293-E327-4279-A621-3AAD078BD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575" y="701674"/>
            <a:ext cx="7272868" cy="5454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42629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0F17-7969-4ADB-984F-1C330E4A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Center 2019  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E2A6F000-E19E-4CF8-AD04-2D32A729C19A}"/>
              </a:ext>
            </a:extLst>
          </p:cNvPr>
          <p:cNvSpPr txBox="1">
            <a:spLocks/>
          </p:cNvSpPr>
          <p:nvPr/>
        </p:nvSpPr>
        <p:spPr>
          <a:xfrm>
            <a:off x="565963" y="4125877"/>
            <a:ext cx="2651760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2800" kern="12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marL="0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  <a:defRPr sz="1961" kern="12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2pPr>
            <a:lvl3pPr marL="223968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447935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1600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671903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1600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3061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82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02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23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ysClr val="windowText" lastClr="000000"/>
                </a:solidFill>
              </a:rPr>
              <a:t>Support Windows </a:t>
            </a:r>
            <a:br>
              <a:rPr lang="en-US" sz="1800" dirty="0">
                <a:solidFill>
                  <a:sysClr val="windowText" lastClr="000000"/>
                </a:solidFill>
              </a:rPr>
            </a:br>
            <a:r>
              <a:rPr lang="en-US" sz="1800" dirty="0">
                <a:solidFill>
                  <a:sysClr val="windowText" lastClr="000000"/>
                </a:solidFill>
              </a:rPr>
              <a:t>Server 2019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C3DD6542-7A48-4CF4-9F58-49AEBEDBD273}"/>
              </a:ext>
            </a:extLst>
          </p:cNvPr>
          <p:cNvSpPr txBox="1">
            <a:spLocks/>
          </p:cNvSpPr>
          <p:nvPr/>
        </p:nvSpPr>
        <p:spPr>
          <a:xfrm>
            <a:off x="3379480" y="4125877"/>
            <a:ext cx="2651760" cy="4985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marL="0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2800" kern="1200"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MS PGothic" panose="020B0600070205080204" pitchFamily="34" charset="-128"/>
                <a:cs typeface="MS PGothic" charset="0"/>
              </a:defRPr>
            </a:lvl1pPr>
            <a:lvl2pPr marL="0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Tx/>
              <a:buNone/>
              <a:defRPr sz="1961" kern="1200">
                <a:solidFill>
                  <a:schemeClr val="tx2"/>
                </a:solidFill>
                <a:latin typeface="+mj-lt"/>
                <a:ea typeface="MS PGothic" panose="020B0600070205080204" pitchFamily="34" charset="-128"/>
                <a:cs typeface="MS PGothic" charset="0"/>
              </a:defRPr>
            </a:lvl2pPr>
            <a:lvl3pPr marL="223968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3pPr>
            <a:lvl4pPr marL="447935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1600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4pPr>
            <a:lvl5pPr marL="671903" indent="0" algn="l" defTabSz="912813" rtl="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panose="020B0604020202020204" pitchFamily="34" charset="0"/>
              <a:buNone/>
              <a:defRPr sz="1600" kern="1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MS PGothic" panose="020B0600070205080204" pitchFamily="34" charset="-128"/>
                <a:cs typeface="MS PGothic" charset="0"/>
              </a:defRPr>
            </a:lvl5pPr>
            <a:lvl6pPr marL="2513061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9982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6902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3823" indent="-228460" algn="l" defTabSz="913841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1800" dirty="0">
                <a:solidFill>
                  <a:sysClr val="windowText" lastClr="000000"/>
                </a:solidFill>
              </a:rPr>
              <a:t>Best-in-class </a:t>
            </a:r>
            <a:br>
              <a:rPr lang="en-US" sz="1800" dirty="0">
                <a:solidFill>
                  <a:sysClr val="windowText" lastClr="000000"/>
                </a:solidFill>
              </a:rPr>
            </a:br>
            <a:r>
              <a:rPr lang="en-US" sz="1800" dirty="0">
                <a:solidFill>
                  <a:sysClr val="windowText" lastClr="000000"/>
                </a:solidFill>
              </a:rPr>
              <a:t>Operations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83BE91-F026-4D34-98A2-8E1F8E27C88A}"/>
              </a:ext>
            </a:extLst>
          </p:cNvPr>
          <p:cNvSpPr/>
          <p:nvPr/>
        </p:nvSpPr>
        <p:spPr>
          <a:xfrm>
            <a:off x="6168822" y="4125877"/>
            <a:ext cx="2651760" cy="507831"/>
          </a:xfrm>
          <a:prstGeom prst="rect">
            <a:avLst/>
          </a:prstGeom>
        </p:spPr>
        <p:txBody>
          <a:bodyPr wrap="square" lIns="0" tIns="0" rIns="0" bIns="9144" anchor="ctr" anchorCtr="0">
            <a:spAutoFit/>
          </a:bodyPr>
          <a:lstStyle/>
          <a:p>
            <a:pPr algn="ctr" defTabSz="914460">
              <a:lnSpc>
                <a:spcPct val="90000"/>
              </a:lnSpc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MS PGothic" panose="020B0600070205080204" pitchFamily="34" charset="-128"/>
              </a:rPr>
              <a:t>Extensible management to multiple systems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F43F2A-E1EE-4C78-8833-17E9E1DFA2FC}"/>
              </a:ext>
            </a:extLst>
          </p:cNvPr>
          <p:cNvSpPr/>
          <p:nvPr/>
        </p:nvSpPr>
        <p:spPr>
          <a:xfrm>
            <a:off x="8982339" y="4125877"/>
            <a:ext cx="2651760" cy="507831"/>
          </a:xfrm>
          <a:prstGeom prst="rect">
            <a:avLst/>
          </a:prstGeom>
        </p:spPr>
        <p:txBody>
          <a:bodyPr wrap="square" lIns="0" tIns="0" rIns="0" bIns="9144" anchor="ctr" anchorCtr="0">
            <a:spAutoFit/>
          </a:bodyPr>
          <a:lstStyle/>
          <a:p>
            <a:pPr algn="ctr" defTabSz="914460">
              <a:lnSpc>
                <a:spcPct val="90000"/>
              </a:lnSpc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+mj-lt"/>
                <a:ea typeface="MS PGothic" panose="020B0600070205080204" pitchFamily="34" charset="-128"/>
              </a:rPr>
              <a:t>Azure </a:t>
            </a:r>
            <a:br>
              <a:rPr lang="en-US" sz="1800" dirty="0">
                <a:solidFill>
                  <a:sysClr val="windowText" lastClr="000000"/>
                </a:solidFill>
                <a:latin typeface="+mj-lt"/>
                <a:ea typeface="MS PGothic" panose="020B0600070205080204" pitchFamily="34" charset="-128"/>
              </a:rPr>
            </a:br>
            <a:r>
              <a:rPr lang="en-US" sz="1800" dirty="0">
                <a:solidFill>
                  <a:sysClr val="windowText" lastClr="000000"/>
                </a:solidFill>
                <a:latin typeface="+mj-lt"/>
                <a:ea typeface="MS PGothic" panose="020B0600070205080204" pitchFamily="34" charset="-128"/>
              </a:rPr>
              <a:t>integration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8E8CC0D-9B23-450D-B937-75CA721B9E6C}"/>
              </a:ext>
            </a:extLst>
          </p:cNvPr>
          <p:cNvGrpSpPr/>
          <p:nvPr/>
        </p:nvGrpSpPr>
        <p:grpSpPr>
          <a:xfrm>
            <a:off x="9587343" y="2172217"/>
            <a:ext cx="1419712" cy="1419712"/>
            <a:chOff x="5359657" y="1299745"/>
            <a:chExt cx="1419712" cy="14197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264BED6-792A-42C4-997B-D1C6DD3418CC}"/>
                </a:ext>
              </a:extLst>
            </p:cNvPr>
            <p:cNvSpPr/>
            <p:nvPr/>
          </p:nvSpPr>
          <p:spPr bwMode="auto">
            <a:xfrm>
              <a:off x="5359657" y="1299745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8601FBCB-ADFA-4BCC-98CA-E772B6A2B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367" y="1817941"/>
              <a:ext cx="732292" cy="383320"/>
            </a:xfrm>
            <a:custGeom>
              <a:avLst/>
              <a:gdLst>
                <a:gd name="T0" fmla="*/ 352 w 432"/>
                <a:gd name="T1" fmla="*/ 64 h 225"/>
                <a:gd name="T2" fmla="*/ 290 w 432"/>
                <a:gd name="T3" fmla="*/ 93 h 225"/>
                <a:gd name="T4" fmla="*/ 183 w 432"/>
                <a:gd name="T5" fmla="*/ 0 h 225"/>
                <a:gd name="T6" fmla="*/ 75 w 432"/>
                <a:gd name="T7" fmla="*/ 108 h 225"/>
                <a:gd name="T8" fmla="*/ 75 w 432"/>
                <a:gd name="T9" fmla="*/ 110 h 225"/>
                <a:gd name="T10" fmla="*/ 59 w 432"/>
                <a:gd name="T11" fmla="*/ 108 h 225"/>
                <a:gd name="T12" fmla="*/ 0 w 432"/>
                <a:gd name="T13" fmla="*/ 166 h 225"/>
                <a:gd name="T14" fmla="*/ 59 w 432"/>
                <a:gd name="T15" fmla="*/ 225 h 225"/>
                <a:gd name="T16" fmla="*/ 352 w 432"/>
                <a:gd name="T17" fmla="*/ 225 h 225"/>
                <a:gd name="T18" fmla="*/ 432 w 432"/>
                <a:gd name="T19" fmla="*/ 144 h 225"/>
                <a:gd name="T20" fmla="*/ 352 w 432"/>
                <a:gd name="T21" fmla="*/ 6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2" h="225">
                  <a:moveTo>
                    <a:pt x="352" y="64"/>
                  </a:moveTo>
                  <a:cubicBezTo>
                    <a:pt x="327" y="64"/>
                    <a:pt x="305" y="75"/>
                    <a:pt x="290" y="93"/>
                  </a:cubicBezTo>
                  <a:cubicBezTo>
                    <a:pt x="282" y="40"/>
                    <a:pt x="237" y="0"/>
                    <a:pt x="183" y="0"/>
                  </a:cubicBezTo>
                  <a:cubicBezTo>
                    <a:pt x="123" y="0"/>
                    <a:pt x="75" y="49"/>
                    <a:pt x="75" y="108"/>
                  </a:cubicBezTo>
                  <a:cubicBezTo>
                    <a:pt x="75" y="110"/>
                    <a:pt x="75" y="110"/>
                    <a:pt x="75" y="110"/>
                  </a:cubicBezTo>
                  <a:cubicBezTo>
                    <a:pt x="70" y="108"/>
                    <a:pt x="64" y="108"/>
                    <a:pt x="59" y="108"/>
                  </a:cubicBezTo>
                  <a:cubicBezTo>
                    <a:pt x="26" y="108"/>
                    <a:pt x="0" y="134"/>
                    <a:pt x="0" y="166"/>
                  </a:cubicBezTo>
                  <a:cubicBezTo>
                    <a:pt x="0" y="199"/>
                    <a:pt x="26" y="225"/>
                    <a:pt x="59" y="225"/>
                  </a:cubicBezTo>
                  <a:cubicBezTo>
                    <a:pt x="64" y="225"/>
                    <a:pt x="341" y="225"/>
                    <a:pt x="352" y="225"/>
                  </a:cubicBezTo>
                  <a:cubicBezTo>
                    <a:pt x="396" y="225"/>
                    <a:pt x="432" y="189"/>
                    <a:pt x="432" y="144"/>
                  </a:cubicBezTo>
                  <a:cubicBezTo>
                    <a:pt x="432" y="100"/>
                    <a:pt x="396" y="64"/>
                    <a:pt x="352" y="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8B37E46-8677-4B7B-934B-515888D2D814}"/>
              </a:ext>
            </a:extLst>
          </p:cNvPr>
          <p:cNvGrpSpPr/>
          <p:nvPr/>
        </p:nvGrpSpPr>
        <p:grpSpPr>
          <a:xfrm>
            <a:off x="3984025" y="2172217"/>
            <a:ext cx="1419713" cy="1419712"/>
            <a:chOff x="9160942" y="1269778"/>
            <a:chExt cx="1419713" cy="141971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53F0DBF-27E9-459D-8C5B-6E69EB830A81}"/>
                </a:ext>
              </a:extLst>
            </p:cNvPr>
            <p:cNvSpPr/>
            <p:nvPr/>
          </p:nvSpPr>
          <p:spPr bwMode="auto">
            <a:xfrm>
              <a:off x="9160942" y="1269778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29" name="Gear">
              <a:extLst>
                <a:ext uri="{FF2B5EF4-FFF2-40B4-BE49-F238E27FC236}">
                  <a16:creationId xmlns:a16="http://schemas.microsoft.com/office/drawing/2014/main" id="{147BA4F5-C8CA-4AC3-A999-5ECFF66E01BA}"/>
                </a:ext>
              </a:extLst>
            </p:cNvPr>
            <p:cNvGrpSpPr/>
            <p:nvPr/>
          </p:nvGrpSpPr>
          <p:grpSpPr>
            <a:xfrm>
              <a:off x="9558854" y="1694300"/>
              <a:ext cx="626745" cy="619125"/>
              <a:chOff x="9538128" y="1725560"/>
              <a:chExt cx="626745" cy="61912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1226C17-0C81-4159-8A6C-AA8B62AA0FBB}"/>
                  </a:ext>
                </a:extLst>
              </p:cNvPr>
              <p:cNvSpPr/>
              <p:nvPr/>
            </p:nvSpPr>
            <p:spPr>
              <a:xfrm>
                <a:off x="9564798" y="1744610"/>
                <a:ext cx="600075" cy="600075"/>
              </a:xfrm>
              <a:custGeom>
                <a:avLst/>
                <a:gdLst/>
                <a:ahLst/>
                <a:cxnLst/>
                <a:rect l="0" t="0" r="0" b="0"/>
                <a:pathLst>
                  <a:path w="600075" h="600075">
                    <a:moveTo>
                      <a:pt x="593884" y="341471"/>
                    </a:moveTo>
                    <a:lnTo>
                      <a:pt x="593884" y="261461"/>
                    </a:lnTo>
                    <a:lnTo>
                      <a:pt x="508159" y="248126"/>
                    </a:lnTo>
                    <a:cubicBezTo>
                      <a:pt x="502444" y="229076"/>
                      <a:pt x="494824" y="210026"/>
                      <a:pt x="485299" y="193834"/>
                    </a:cubicBezTo>
                    <a:lnTo>
                      <a:pt x="536734" y="123349"/>
                    </a:lnTo>
                    <a:lnTo>
                      <a:pt x="479584" y="66199"/>
                    </a:lnTo>
                    <a:lnTo>
                      <a:pt x="408146" y="117634"/>
                    </a:lnTo>
                    <a:cubicBezTo>
                      <a:pt x="391954" y="108109"/>
                      <a:pt x="373856" y="100489"/>
                      <a:pt x="354806" y="95726"/>
                    </a:cubicBezTo>
                    <a:lnTo>
                      <a:pt x="340519" y="7144"/>
                    </a:lnTo>
                    <a:lnTo>
                      <a:pt x="260509" y="7144"/>
                    </a:lnTo>
                    <a:lnTo>
                      <a:pt x="246221" y="94774"/>
                    </a:lnTo>
                    <a:cubicBezTo>
                      <a:pt x="227171" y="99536"/>
                      <a:pt x="209074" y="107156"/>
                      <a:pt x="192881" y="116681"/>
                    </a:cubicBezTo>
                    <a:lnTo>
                      <a:pt x="121444" y="65246"/>
                    </a:lnTo>
                    <a:lnTo>
                      <a:pt x="64294" y="122396"/>
                    </a:lnTo>
                    <a:lnTo>
                      <a:pt x="115729" y="192881"/>
                    </a:lnTo>
                    <a:cubicBezTo>
                      <a:pt x="105251" y="210026"/>
                      <a:pt x="97631" y="228124"/>
                      <a:pt x="92869" y="247174"/>
                    </a:cubicBezTo>
                    <a:lnTo>
                      <a:pt x="7144" y="260509"/>
                    </a:lnTo>
                    <a:lnTo>
                      <a:pt x="7144" y="340519"/>
                    </a:lnTo>
                    <a:lnTo>
                      <a:pt x="91916" y="353854"/>
                    </a:lnTo>
                    <a:cubicBezTo>
                      <a:pt x="96679" y="373856"/>
                      <a:pt x="104299" y="392906"/>
                      <a:pt x="114776" y="411004"/>
                    </a:cubicBezTo>
                    <a:lnTo>
                      <a:pt x="65246" y="479584"/>
                    </a:lnTo>
                    <a:lnTo>
                      <a:pt x="122396" y="536734"/>
                    </a:lnTo>
                    <a:lnTo>
                      <a:pt x="190976" y="487204"/>
                    </a:lnTo>
                    <a:cubicBezTo>
                      <a:pt x="209074" y="497681"/>
                      <a:pt x="228124" y="506254"/>
                      <a:pt x="249079" y="511016"/>
                    </a:cubicBezTo>
                    <a:lnTo>
                      <a:pt x="262414" y="593884"/>
                    </a:lnTo>
                    <a:lnTo>
                      <a:pt x="342424" y="593884"/>
                    </a:lnTo>
                    <a:lnTo>
                      <a:pt x="355759" y="511016"/>
                    </a:lnTo>
                    <a:cubicBezTo>
                      <a:pt x="376714" y="505301"/>
                      <a:pt x="395764" y="497681"/>
                      <a:pt x="413861" y="487204"/>
                    </a:cubicBezTo>
                    <a:lnTo>
                      <a:pt x="482441" y="536734"/>
                    </a:lnTo>
                    <a:lnTo>
                      <a:pt x="539591" y="479584"/>
                    </a:lnTo>
                    <a:lnTo>
                      <a:pt x="490061" y="411004"/>
                    </a:lnTo>
                    <a:cubicBezTo>
                      <a:pt x="500539" y="393859"/>
                      <a:pt x="508159" y="373856"/>
                      <a:pt x="512921" y="353854"/>
                    </a:cubicBezTo>
                    <a:lnTo>
                      <a:pt x="593884" y="341471"/>
                    </a:lnTo>
                    <a:close/>
                    <a:moveTo>
                      <a:pt x="326231" y="415766"/>
                    </a:moveTo>
                    <a:cubicBezTo>
                      <a:pt x="242411" y="434816"/>
                      <a:pt x="169069" y="361474"/>
                      <a:pt x="187166" y="276701"/>
                    </a:cubicBezTo>
                    <a:cubicBezTo>
                      <a:pt x="196691" y="234791"/>
                      <a:pt x="230981" y="200501"/>
                      <a:pt x="272891" y="190976"/>
                    </a:cubicBezTo>
                    <a:cubicBezTo>
                      <a:pt x="356711" y="171926"/>
                      <a:pt x="430054" y="245269"/>
                      <a:pt x="411956" y="330041"/>
                    </a:cubicBezTo>
                    <a:cubicBezTo>
                      <a:pt x="402431" y="371951"/>
                      <a:pt x="369094" y="406241"/>
                      <a:pt x="326231" y="415766"/>
                    </a:cubicBezTo>
                    <a:close/>
                  </a:path>
                </a:pathLst>
              </a:custGeom>
              <a:solidFill>
                <a:srgbClr val="002050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1FE72EF-72EE-486C-83A3-79A1A2775C3E}"/>
                  </a:ext>
                </a:extLst>
              </p:cNvPr>
              <p:cNvSpPr/>
              <p:nvPr/>
            </p:nvSpPr>
            <p:spPr>
              <a:xfrm>
                <a:off x="9538128" y="1725560"/>
                <a:ext cx="600075" cy="600075"/>
              </a:xfrm>
              <a:custGeom>
                <a:avLst/>
                <a:gdLst/>
                <a:ahLst/>
                <a:cxnLst/>
                <a:rect l="0" t="0" r="0" b="0"/>
                <a:pathLst>
                  <a:path w="600075" h="600075">
                    <a:moveTo>
                      <a:pt x="327184" y="415766"/>
                    </a:moveTo>
                    <a:cubicBezTo>
                      <a:pt x="243364" y="434816"/>
                      <a:pt x="170021" y="361474"/>
                      <a:pt x="188119" y="276701"/>
                    </a:cubicBezTo>
                    <a:cubicBezTo>
                      <a:pt x="197644" y="234791"/>
                      <a:pt x="231934" y="200501"/>
                      <a:pt x="273844" y="190976"/>
                    </a:cubicBezTo>
                    <a:cubicBezTo>
                      <a:pt x="357664" y="171926"/>
                      <a:pt x="431006" y="245269"/>
                      <a:pt x="412909" y="330041"/>
                    </a:cubicBezTo>
                    <a:cubicBezTo>
                      <a:pt x="404336" y="371951"/>
                      <a:pt x="370046" y="406241"/>
                      <a:pt x="327184" y="415766"/>
                    </a:cubicBezTo>
                    <a:close/>
                    <a:moveTo>
                      <a:pt x="594836" y="341471"/>
                    </a:moveTo>
                    <a:lnTo>
                      <a:pt x="594836" y="261461"/>
                    </a:lnTo>
                    <a:lnTo>
                      <a:pt x="509111" y="248126"/>
                    </a:lnTo>
                    <a:cubicBezTo>
                      <a:pt x="503396" y="229076"/>
                      <a:pt x="495776" y="210026"/>
                      <a:pt x="486251" y="193834"/>
                    </a:cubicBezTo>
                    <a:lnTo>
                      <a:pt x="537686" y="123349"/>
                    </a:lnTo>
                    <a:lnTo>
                      <a:pt x="480536" y="66199"/>
                    </a:lnTo>
                    <a:lnTo>
                      <a:pt x="409099" y="117634"/>
                    </a:lnTo>
                    <a:cubicBezTo>
                      <a:pt x="392906" y="108109"/>
                      <a:pt x="374809" y="100489"/>
                      <a:pt x="355759" y="95726"/>
                    </a:cubicBezTo>
                    <a:lnTo>
                      <a:pt x="341471" y="7144"/>
                    </a:lnTo>
                    <a:lnTo>
                      <a:pt x="261461" y="7144"/>
                    </a:lnTo>
                    <a:lnTo>
                      <a:pt x="247174" y="94774"/>
                    </a:lnTo>
                    <a:cubicBezTo>
                      <a:pt x="228124" y="99536"/>
                      <a:pt x="210026" y="107156"/>
                      <a:pt x="193834" y="116681"/>
                    </a:cubicBezTo>
                    <a:lnTo>
                      <a:pt x="121444" y="65246"/>
                    </a:lnTo>
                    <a:lnTo>
                      <a:pt x="64294" y="122396"/>
                    </a:lnTo>
                    <a:lnTo>
                      <a:pt x="115729" y="192881"/>
                    </a:lnTo>
                    <a:cubicBezTo>
                      <a:pt x="105251" y="210026"/>
                      <a:pt x="97631" y="228124"/>
                      <a:pt x="92869" y="247174"/>
                    </a:cubicBezTo>
                    <a:lnTo>
                      <a:pt x="7144" y="260509"/>
                    </a:lnTo>
                    <a:lnTo>
                      <a:pt x="7144" y="340519"/>
                    </a:lnTo>
                    <a:lnTo>
                      <a:pt x="91916" y="353854"/>
                    </a:lnTo>
                    <a:cubicBezTo>
                      <a:pt x="96679" y="373856"/>
                      <a:pt x="104299" y="392906"/>
                      <a:pt x="114776" y="411004"/>
                    </a:cubicBezTo>
                    <a:lnTo>
                      <a:pt x="65246" y="479584"/>
                    </a:lnTo>
                    <a:lnTo>
                      <a:pt x="122396" y="536734"/>
                    </a:lnTo>
                    <a:lnTo>
                      <a:pt x="190976" y="487204"/>
                    </a:lnTo>
                    <a:cubicBezTo>
                      <a:pt x="209074" y="497681"/>
                      <a:pt x="228124" y="506254"/>
                      <a:pt x="249079" y="511016"/>
                    </a:cubicBezTo>
                    <a:lnTo>
                      <a:pt x="262414" y="593884"/>
                    </a:lnTo>
                    <a:lnTo>
                      <a:pt x="342424" y="593884"/>
                    </a:lnTo>
                    <a:lnTo>
                      <a:pt x="355759" y="511016"/>
                    </a:lnTo>
                    <a:cubicBezTo>
                      <a:pt x="376714" y="505301"/>
                      <a:pt x="395764" y="497681"/>
                      <a:pt x="413861" y="487204"/>
                    </a:cubicBezTo>
                    <a:lnTo>
                      <a:pt x="482441" y="536734"/>
                    </a:lnTo>
                    <a:lnTo>
                      <a:pt x="539591" y="479584"/>
                    </a:lnTo>
                    <a:lnTo>
                      <a:pt x="490061" y="411004"/>
                    </a:lnTo>
                    <a:cubicBezTo>
                      <a:pt x="500539" y="393859"/>
                      <a:pt x="508159" y="373856"/>
                      <a:pt x="512921" y="353854"/>
                    </a:cubicBezTo>
                    <a:lnTo>
                      <a:pt x="594836" y="341471"/>
                    </a:lnTo>
                    <a:close/>
                  </a:path>
                </a:pathLst>
              </a:custGeom>
              <a:solidFill>
                <a:srgbClr val="0078D4"/>
              </a:solidFill>
              <a:ln w="9525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</p:txBody>
          </p: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C163B66-0454-4BE9-9A21-6E1DE69515F3}"/>
              </a:ext>
            </a:extLst>
          </p:cNvPr>
          <p:cNvGrpSpPr/>
          <p:nvPr/>
        </p:nvGrpSpPr>
        <p:grpSpPr>
          <a:xfrm>
            <a:off x="1182367" y="2172217"/>
            <a:ext cx="1419712" cy="1419712"/>
            <a:chOff x="1452574" y="2315207"/>
            <a:chExt cx="1419712" cy="1419712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D456F72-F12E-4DCE-B0AE-1E4B42A202B2}"/>
                </a:ext>
              </a:extLst>
            </p:cNvPr>
            <p:cNvSpPr/>
            <p:nvPr/>
          </p:nvSpPr>
          <p:spPr bwMode="auto">
            <a:xfrm>
              <a:off x="1452574" y="2315207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-2500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7" name="Graphic 61">
              <a:extLst>
                <a:ext uri="{FF2B5EF4-FFF2-40B4-BE49-F238E27FC236}">
                  <a16:creationId xmlns:a16="http://schemas.microsoft.com/office/drawing/2014/main" id="{FC14E5E4-F390-4A58-BC17-96105D41C657}"/>
                </a:ext>
              </a:extLst>
            </p:cNvPr>
            <p:cNvGrpSpPr/>
            <p:nvPr/>
          </p:nvGrpSpPr>
          <p:grpSpPr>
            <a:xfrm>
              <a:off x="1966558" y="2744160"/>
              <a:ext cx="391745" cy="561806"/>
              <a:chOff x="968160" y="2715745"/>
              <a:chExt cx="391745" cy="561806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68D44CA4-1147-4A52-AD89-FE19381D4401}"/>
                  </a:ext>
                </a:extLst>
              </p:cNvPr>
              <p:cNvSpPr/>
              <p:nvPr/>
            </p:nvSpPr>
            <p:spPr>
              <a:xfrm>
                <a:off x="967021" y="2714606"/>
                <a:ext cx="393263" cy="124508"/>
              </a:xfrm>
              <a:custGeom>
                <a:avLst/>
                <a:gdLst>
                  <a:gd name="connsiteX0" fmla="*/ 378140 w 393263"/>
                  <a:gd name="connsiteY0" fmla="*/ 1139 h 124508"/>
                  <a:gd name="connsiteX1" fmla="*/ 393522 w 393263"/>
                  <a:gd name="connsiteY1" fmla="*/ 16520 h 124508"/>
                  <a:gd name="connsiteX2" fmla="*/ 393522 w 393263"/>
                  <a:gd name="connsiteY2" fmla="*/ 108429 h 124508"/>
                  <a:gd name="connsiteX3" fmla="*/ 378140 w 393263"/>
                  <a:gd name="connsiteY3" fmla="*/ 123810 h 124508"/>
                  <a:gd name="connsiteX4" fmla="*/ 16520 w 393263"/>
                  <a:gd name="connsiteY4" fmla="*/ 123810 h 124508"/>
                  <a:gd name="connsiteX5" fmla="*/ 1139 w 393263"/>
                  <a:gd name="connsiteY5" fmla="*/ 108429 h 124508"/>
                  <a:gd name="connsiteX6" fmla="*/ 1139 w 393263"/>
                  <a:gd name="connsiteY6" fmla="*/ 16520 h 124508"/>
                  <a:gd name="connsiteX7" fmla="*/ 16520 w 393263"/>
                  <a:gd name="connsiteY7" fmla="*/ 1139 h 12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3" h="124508">
                    <a:moveTo>
                      <a:pt x="378140" y="1139"/>
                    </a:moveTo>
                    <a:cubicBezTo>
                      <a:pt x="386635" y="1139"/>
                      <a:pt x="393522" y="8025"/>
                      <a:pt x="393522" y="16520"/>
                    </a:cubicBezTo>
                    <a:lnTo>
                      <a:pt x="393522" y="108429"/>
                    </a:lnTo>
                    <a:cubicBezTo>
                      <a:pt x="393522" y="116923"/>
                      <a:pt x="386635" y="123810"/>
                      <a:pt x="378140" y="123810"/>
                    </a:cubicBezTo>
                    <a:lnTo>
                      <a:pt x="16520" y="123810"/>
                    </a:lnTo>
                    <a:cubicBezTo>
                      <a:pt x="8025" y="123810"/>
                      <a:pt x="1139" y="116923"/>
                      <a:pt x="1139" y="108429"/>
                    </a:cubicBezTo>
                    <a:lnTo>
                      <a:pt x="1139" y="16520"/>
                    </a:lnTo>
                    <a:cubicBezTo>
                      <a:pt x="1139" y="8025"/>
                      <a:pt x="8025" y="1139"/>
                      <a:pt x="16520" y="1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EBACC402-76E9-48F6-96F5-BBC2CEC6AB3D}"/>
                  </a:ext>
                </a:extLst>
              </p:cNvPr>
              <p:cNvSpPr/>
              <p:nvPr/>
            </p:nvSpPr>
            <p:spPr>
              <a:xfrm>
                <a:off x="967021" y="2861162"/>
                <a:ext cx="393263" cy="124508"/>
              </a:xfrm>
              <a:custGeom>
                <a:avLst/>
                <a:gdLst>
                  <a:gd name="connsiteX0" fmla="*/ 378140 w 393263"/>
                  <a:gd name="connsiteY0" fmla="*/ 1139 h 124508"/>
                  <a:gd name="connsiteX1" fmla="*/ 393522 w 393263"/>
                  <a:gd name="connsiteY1" fmla="*/ 16520 h 124508"/>
                  <a:gd name="connsiteX2" fmla="*/ 393522 w 393263"/>
                  <a:gd name="connsiteY2" fmla="*/ 108459 h 124508"/>
                  <a:gd name="connsiteX3" fmla="*/ 378140 w 393263"/>
                  <a:gd name="connsiteY3" fmla="*/ 123840 h 124508"/>
                  <a:gd name="connsiteX4" fmla="*/ 16520 w 393263"/>
                  <a:gd name="connsiteY4" fmla="*/ 123840 h 124508"/>
                  <a:gd name="connsiteX5" fmla="*/ 1139 w 393263"/>
                  <a:gd name="connsiteY5" fmla="*/ 108459 h 124508"/>
                  <a:gd name="connsiteX6" fmla="*/ 1139 w 393263"/>
                  <a:gd name="connsiteY6" fmla="*/ 16520 h 124508"/>
                  <a:gd name="connsiteX7" fmla="*/ 16520 w 393263"/>
                  <a:gd name="connsiteY7" fmla="*/ 1139 h 12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3" h="124508">
                    <a:moveTo>
                      <a:pt x="378140" y="1139"/>
                    </a:moveTo>
                    <a:cubicBezTo>
                      <a:pt x="386635" y="1139"/>
                      <a:pt x="393522" y="8025"/>
                      <a:pt x="393522" y="16520"/>
                    </a:cubicBezTo>
                    <a:lnTo>
                      <a:pt x="393522" y="108459"/>
                    </a:lnTo>
                    <a:cubicBezTo>
                      <a:pt x="393522" y="116954"/>
                      <a:pt x="386635" y="123840"/>
                      <a:pt x="378140" y="123840"/>
                    </a:cubicBezTo>
                    <a:lnTo>
                      <a:pt x="16520" y="123840"/>
                    </a:lnTo>
                    <a:cubicBezTo>
                      <a:pt x="8025" y="123840"/>
                      <a:pt x="1139" y="116954"/>
                      <a:pt x="1139" y="108459"/>
                    </a:cubicBezTo>
                    <a:lnTo>
                      <a:pt x="1139" y="16520"/>
                    </a:lnTo>
                    <a:cubicBezTo>
                      <a:pt x="1139" y="8025"/>
                      <a:pt x="8025" y="1139"/>
                      <a:pt x="16520" y="1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6F38E43-76B5-42CD-92C1-8D8D95D4F703}"/>
                  </a:ext>
                </a:extLst>
              </p:cNvPr>
              <p:cNvSpPr/>
              <p:nvPr/>
            </p:nvSpPr>
            <p:spPr>
              <a:xfrm>
                <a:off x="967021" y="3007747"/>
                <a:ext cx="393263" cy="124508"/>
              </a:xfrm>
              <a:custGeom>
                <a:avLst/>
                <a:gdLst>
                  <a:gd name="connsiteX0" fmla="*/ 378140 w 393263"/>
                  <a:gd name="connsiteY0" fmla="*/ 1139 h 124508"/>
                  <a:gd name="connsiteX1" fmla="*/ 393522 w 393263"/>
                  <a:gd name="connsiteY1" fmla="*/ 16520 h 124508"/>
                  <a:gd name="connsiteX2" fmla="*/ 393522 w 393263"/>
                  <a:gd name="connsiteY2" fmla="*/ 108459 h 124508"/>
                  <a:gd name="connsiteX3" fmla="*/ 378140 w 393263"/>
                  <a:gd name="connsiteY3" fmla="*/ 123840 h 124508"/>
                  <a:gd name="connsiteX4" fmla="*/ 16520 w 393263"/>
                  <a:gd name="connsiteY4" fmla="*/ 123840 h 124508"/>
                  <a:gd name="connsiteX5" fmla="*/ 1139 w 393263"/>
                  <a:gd name="connsiteY5" fmla="*/ 108459 h 124508"/>
                  <a:gd name="connsiteX6" fmla="*/ 1139 w 393263"/>
                  <a:gd name="connsiteY6" fmla="*/ 16520 h 124508"/>
                  <a:gd name="connsiteX7" fmla="*/ 16520 w 393263"/>
                  <a:gd name="connsiteY7" fmla="*/ 1139 h 12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3" h="124508">
                    <a:moveTo>
                      <a:pt x="378140" y="1139"/>
                    </a:moveTo>
                    <a:cubicBezTo>
                      <a:pt x="386635" y="1139"/>
                      <a:pt x="393522" y="8025"/>
                      <a:pt x="393522" y="16520"/>
                    </a:cubicBezTo>
                    <a:lnTo>
                      <a:pt x="393522" y="108459"/>
                    </a:lnTo>
                    <a:cubicBezTo>
                      <a:pt x="393522" y="116954"/>
                      <a:pt x="386635" y="123840"/>
                      <a:pt x="378140" y="123840"/>
                    </a:cubicBezTo>
                    <a:lnTo>
                      <a:pt x="16520" y="123840"/>
                    </a:lnTo>
                    <a:cubicBezTo>
                      <a:pt x="8025" y="123840"/>
                      <a:pt x="1139" y="116954"/>
                      <a:pt x="1139" y="108459"/>
                    </a:cubicBezTo>
                    <a:lnTo>
                      <a:pt x="1139" y="16520"/>
                    </a:lnTo>
                    <a:cubicBezTo>
                      <a:pt x="1139" y="8025"/>
                      <a:pt x="8025" y="1139"/>
                      <a:pt x="16520" y="1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EE8DC2D-AC78-47FE-9855-79735FDE3953}"/>
                  </a:ext>
                </a:extLst>
              </p:cNvPr>
              <p:cNvSpPr/>
              <p:nvPr/>
            </p:nvSpPr>
            <p:spPr>
              <a:xfrm>
                <a:off x="967021" y="3154348"/>
                <a:ext cx="393263" cy="124508"/>
              </a:xfrm>
              <a:custGeom>
                <a:avLst/>
                <a:gdLst>
                  <a:gd name="connsiteX0" fmla="*/ 378140 w 393263"/>
                  <a:gd name="connsiteY0" fmla="*/ 1139 h 124508"/>
                  <a:gd name="connsiteX1" fmla="*/ 393522 w 393263"/>
                  <a:gd name="connsiteY1" fmla="*/ 16520 h 124508"/>
                  <a:gd name="connsiteX2" fmla="*/ 393522 w 393263"/>
                  <a:gd name="connsiteY2" fmla="*/ 108459 h 124508"/>
                  <a:gd name="connsiteX3" fmla="*/ 378140 w 393263"/>
                  <a:gd name="connsiteY3" fmla="*/ 123840 h 124508"/>
                  <a:gd name="connsiteX4" fmla="*/ 16520 w 393263"/>
                  <a:gd name="connsiteY4" fmla="*/ 123840 h 124508"/>
                  <a:gd name="connsiteX5" fmla="*/ 1139 w 393263"/>
                  <a:gd name="connsiteY5" fmla="*/ 108459 h 124508"/>
                  <a:gd name="connsiteX6" fmla="*/ 1139 w 393263"/>
                  <a:gd name="connsiteY6" fmla="*/ 16520 h 124508"/>
                  <a:gd name="connsiteX7" fmla="*/ 16520 w 393263"/>
                  <a:gd name="connsiteY7" fmla="*/ 1139 h 124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3263" h="124508">
                    <a:moveTo>
                      <a:pt x="378140" y="1139"/>
                    </a:moveTo>
                    <a:cubicBezTo>
                      <a:pt x="386635" y="1139"/>
                      <a:pt x="393522" y="8025"/>
                      <a:pt x="393522" y="16520"/>
                    </a:cubicBezTo>
                    <a:lnTo>
                      <a:pt x="393522" y="108459"/>
                    </a:lnTo>
                    <a:cubicBezTo>
                      <a:pt x="393522" y="116954"/>
                      <a:pt x="386635" y="123840"/>
                      <a:pt x="378140" y="123840"/>
                    </a:cubicBezTo>
                    <a:lnTo>
                      <a:pt x="16520" y="123840"/>
                    </a:lnTo>
                    <a:cubicBezTo>
                      <a:pt x="8025" y="123840"/>
                      <a:pt x="1139" y="116954"/>
                      <a:pt x="1139" y="108459"/>
                    </a:cubicBezTo>
                    <a:lnTo>
                      <a:pt x="1139" y="16520"/>
                    </a:lnTo>
                    <a:cubicBezTo>
                      <a:pt x="1139" y="8025"/>
                      <a:pt x="8025" y="1139"/>
                      <a:pt x="16520" y="113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19D64C1-125F-4A8C-ABF0-5C3CDB5DB6F8}"/>
                  </a:ext>
                </a:extLst>
              </p:cNvPr>
              <p:cNvSpPr/>
              <p:nvPr/>
            </p:nvSpPr>
            <p:spPr>
              <a:xfrm>
                <a:off x="986624" y="2793775"/>
                <a:ext cx="28849" cy="28849"/>
              </a:xfrm>
              <a:custGeom>
                <a:avLst/>
                <a:gdLst>
                  <a:gd name="connsiteX0" fmla="*/ 28895 w 28849"/>
                  <a:gd name="connsiteY0" fmla="*/ 15017 h 28849"/>
                  <a:gd name="connsiteX1" fmla="*/ 15017 w 28849"/>
                  <a:gd name="connsiteY1" fmla="*/ 28895 h 28849"/>
                  <a:gd name="connsiteX2" fmla="*/ 1139 w 28849"/>
                  <a:gd name="connsiteY2" fmla="*/ 15017 h 28849"/>
                  <a:gd name="connsiteX3" fmla="*/ 14941 w 28849"/>
                  <a:gd name="connsiteY3" fmla="*/ 1139 h 28849"/>
                  <a:gd name="connsiteX4" fmla="*/ 28895 w 28849"/>
                  <a:gd name="connsiteY4" fmla="*/ 14971 h 28849"/>
                  <a:gd name="connsiteX5" fmla="*/ 28895 w 28849"/>
                  <a:gd name="connsiteY5" fmla="*/ 15017 h 2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49" h="28849">
                    <a:moveTo>
                      <a:pt x="28895" y="15017"/>
                    </a:moveTo>
                    <a:cubicBezTo>
                      <a:pt x="28895" y="22682"/>
                      <a:pt x="22681" y="28895"/>
                      <a:pt x="15017" y="28895"/>
                    </a:cubicBezTo>
                    <a:cubicBezTo>
                      <a:pt x="7352" y="28895"/>
                      <a:pt x="1139" y="22681"/>
                      <a:pt x="1139" y="15017"/>
                    </a:cubicBezTo>
                    <a:cubicBezTo>
                      <a:pt x="1139" y="7382"/>
                      <a:pt x="7306" y="1181"/>
                      <a:pt x="14941" y="1139"/>
                    </a:cubicBezTo>
                    <a:cubicBezTo>
                      <a:pt x="22614" y="1105"/>
                      <a:pt x="28861" y="7298"/>
                      <a:pt x="28895" y="14971"/>
                    </a:cubicBezTo>
                    <a:cubicBezTo>
                      <a:pt x="28895" y="14987"/>
                      <a:pt x="28895" y="15002"/>
                      <a:pt x="28895" y="150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D0F067C-75AD-4027-A570-B7D598DA2A0A}"/>
                  </a:ext>
                </a:extLst>
              </p:cNvPr>
              <p:cNvSpPr/>
              <p:nvPr/>
            </p:nvSpPr>
            <p:spPr>
              <a:xfrm>
                <a:off x="986624" y="2940649"/>
                <a:ext cx="28849" cy="28849"/>
              </a:xfrm>
              <a:custGeom>
                <a:avLst/>
                <a:gdLst>
                  <a:gd name="connsiteX0" fmla="*/ 28895 w 28849"/>
                  <a:gd name="connsiteY0" fmla="*/ 15002 h 28849"/>
                  <a:gd name="connsiteX1" fmla="*/ 15032 w 28849"/>
                  <a:gd name="connsiteY1" fmla="*/ 28895 h 28849"/>
                  <a:gd name="connsiteX2" fmla="*/ 1139 w 28849"/>
                  <a:gd name="connsiteY2" fmla="*/ 15032 h 28849"/>
                  <a:gd name="connsiteX3" fmla="*/ 14941 w 28849"/>
                  <a:gd name="connsiteY3" fmla="*/ 1139 h 28849"/>
                  <a:gd name="connsiteX4" fmla="*/ 28895 w 28849"/>
                  <a:gd name="connsiteY4" fmla="*/ 14941 h 28849"/>
                  <a:gd name="connsiteX5" fmla="*/ 28895 w 28849"/>
                  <a:gd name="connsiteY5" fmla="*/ 15002 h 2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49" h="28849">
                    <a:moveTo>
                      <a:pt x="28895" y="15002"/>
                    </a:moveTo>
                    <a:cubicBezTo>
                      <a:pt x="28903" y="22667"/>
                      <a:pt x="22696" y="28886"/>
                      <a:pt x="15032" y="28895"/>
                    </a:cubicBezTo>
                    <a:cubicBezTo>
                      <a:pt x="7367" y="28903"/>
                      <a:pt x="1147" y="22697"/>
                      <a:pt x="1139" y="15032"/>
                    </a:cubicBezTo>
                    <a:cubicBezTo>
                      <a:pt x="1131" y="7392"/>
                      <a:pt x="7300" y="1182"/>
                      <a:pt x="14941" y="1139"/>
                    </a:cubicBezTo>
                    <a:cubicBezTo>
                      <a:pt x="22606" y="1096"/>
                      <a:pt x="28853" y="7276"/>
                      <a:pt x="28895" y="14941"/>
                    </a:cubicBezTo>
                    <a:cubicBezTo>
                      <a:pt x="28895" y="14961"/>
                      <a:pt x="28895" y="14982"/>
                      <a:pt x="28895" y="1500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5E9FA348-7E28-4512-82D4-84FB61AE20F5}"/>
                  </a:ext>
                </a:extLst>
              </p:cNvPr>
              <p:cNvSpPr/>
              <p:nvPr/>
            </p:nvSpPr>
            <p:spPr>
              <a:xfrm>
                <a:off x="986624" y="3087509"/>
                <a:ext cx="28849" cy="28849"/>
              </a:xfrm>
              <a:custGeom>
                <a:avLst/>
                <a:gdLst>
                  <a:gd name="connsiteX0" fmla="*/ 28895 w 28849"/>
                  <a:gd name="connsiteY0" fmla="*/ 15017 h 28849"/>
                  <a:gd name="connsiteX1" fmla="*/ 15017 w 28849"/>
                  <a:gd name="connsiteY1" fmla="*/ 28895 h 28849"/>
                  <a:gd name="connsiteX2" fmla="*/ 1139 w 28849"/>
                  <a:gd name="connsiteY2" fmla="*/ 15017 h 28849"/>
                  <a:gd name="connsiteX3" fmla="*/ 14941 w 28849"/>
                  <a:gd name="connsiteY3" fmla="*/ 1139 h 28849"/>
                  <a:gd name="connsiteX4" fmla="*/ 28895 w 28849"/>
                  <a:gd name="connsiteY4" fmla="*/ 14941 h 28849"/>
                  <a:gd name="connsiteX5" fmla="*/ 28895 w 28849"/>
                  <a:gd name="connsiteY5" fmla="*/ 15017 h 2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49" h="28849">
                    <a:moveTo>
                      <a:pt x="28895" y="15017"/>
                    </a:moveTo>
                    <a:cubicBezTo>
                      <a:pt x="28895" y="22682"/>
                      <a:pt x="22681" y="28895"/>
                      <a:pt x="15017" y="28895"/>
                    </a:cubicBezTo>
                    <a:cubicBezTo>
                      <a:pt x="7352" y="28895"/>
                      <a:pt x="1139" y="22682"/>
                      <a:pt x="1139" y="15017"/>
                    </a:cubicBezTo>
                    <a:cubicBezTo>
                      <a:pt x="1139" y="7381"/>
                      <a:pt x="7306" y="1182"/>
                      <a:pt x="14941" y="1139"/>
                    </a:cubicBezTo>
                    <a:cubicBezTo>
                      <a:pt x="22606" y="1096"/>
                      <a:pt x="28853" y="7276"/>
                      <a:pt x="28895" y="14941"/>
                    </a:cubicBezTo>
                    <a:cubicBezTo>
                      <a:pt x="28895" y="14967"/>
                      <a:pt x="28895" y="14991"/>
                      <a:pt x="28895" y="150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EDC96231-4477-497D-82CD-8FB6EF654D57}"/>
                  </a:ext>
                </a:extLst>
              </p:cNvPr>
              <p:cNvSpPr/>
              <p:nvPr/>
            </p:nvSpPr>
            <p:spPr>
              <a:xfrm>
                <a:off x="986624" y="3234383"/>
                <a:ext cx="28849" cy="28849"/>
              </a:xfrm>
              <a:custGeom>
                <a:avLst/>
                <a:gdLst>
                  <a:gd name="connsiteX0" fmla="*/ 28895 w 28849"/>
                  <a:gd name="connsiteY0" fmla="*/ 15017 h 28849"/>
                  <a:gd name="connsiteX1" fmla="*/ 15017 w 28849"/>
                  <a:gd name="connsiteY1" fmla="*/ 28895 h 28849"/>
                  <a:gd name="connsiteX2" fmla="*/ 1139 w 28849"/>
                  <a:gd name="connsiteY2" fmla="*/ 15017 h 28849"/>
                  <a:gd name="connsiteX3" fmla="*/ 14941 w 28849"/>
                  <a:gd name="connsiteY3" fmla="*/ 1139 h 28849"/>
                  <a:gd name="connsiteX4" fmla="*/ 28895 w 28849"/>
                  <a:gd name="connsiteY4" fmla="*/ 14941 h 28849"/>
                  <a:gd name="connsiteX5" fmla="*/ 28895 w 28849"/>
                  <a:gd name="connsiteY5" fmla="*/ 15017 h 28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849" h="28849">
                    <a:moveTo>
                      <a:pt x="28895" y="15017"/>
                    </a:moveTo>
                    <a:cubicBezTo>
                      <a:pt x="28895" y="22682"/>
                      <a:pt x="22681" y="28895"/>
                      <a:pt x="15017" y="28895"/>
                    </a:cubicBezTo>
                    <a:cubicBezTo>
                      <a:pt x="7352" y="28895"/>
                      <a:pt x="1139" y="22682"/>
                      <a:pt x="1139" y="15017"/>
                    </a:cubicBezTo>
                    <a:cubicBezTo>
                      <a:pt x="1139" y="7381"/>
                      <a:pt x="7306" y="1182"/>
                      <a:pt x="14941" y="1139"/>
                    </a:cubicBezTo>
                    <a:cubicBezTo>
                      <a:pt x="22606" y="1096"/>
                      <a:pt x="28853" y="7276"/>
                      <a:pt x="28895" y="14941"/>
                    </a:cubicBezTo>
                    <a:cubicBezTo>
                      <a:pt x="28895" y="14967"/>
                      <a:pt x="28895" y="14991"/>
                      <a:pt x="28895" y="150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02F737C9-B41D-4C3D-839C-28BA7AC36835}"/>
                  </a:ext>
                </a:extLst>
              </p:cNvPr>
              <p:cNvSpPr/>
              <p:nvPr/>
            </p:nvSpPr>
            <p:spPr>
              <a:xfrm>
                <a:off x="1246771" y="2776655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8"/>
                      <a:pt x="1146" y="5723"/>
                    </a:cubicBezTo>
                    <a:cubicBezTo>
                      <a:pt x="1005" y="3337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5"/>
                      <a:pt x="89114" y="2824"/>
                      <a:pt x="89256" y="5210"/>
                    </a:cubicBezTo>
                    <a:cubicBezTo>
                      <a:pt x="89397" y="7596"/>
                      <a:pt x="87578" y="9645"/>
                      <a:pt x="85191" y="9786"/>
                    </a:cubicBezTo>
                    <a:cubicBezTo>
                      <a:pt x="85021" y="9796"/>
                      <a:pt x="84849" y="9796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6F4BA58-EF09-483C-85DB-37BBDD47CB59}"/>
                  </a:ext>
                </a:extLst>
              </p:cNvPr>
              <p:cNvSpPr/>
              <p:nvPr/>
            </p:nvSpPr>
            <p:spPr>
              <a:xfrm>
                <a:off x="1246771" y="2791945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8"/>
                      <a:pt x="1146" y="5723"/>
                    </a:cubicBezTo>
                    <a:cubicBezTo>
                      <a:pt x="1005" y="3337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5"/>
                      <a:pt x="89114" y="2824"/>
                      <a:pt x="89256" y="5210"/>
                    </a:cubicBezTo>
                    <a:cubicBezTo>
                      <a:pt x="89397" y="7596"/>
                      <a:pt x="87578" y="9645"/>
                      <a:pt x="85191" y="9786"/>
                    </a:cubicBezTo>
                    <a:cubicBezTo>
                      <a:pt x="85021" y="9796"/>
                      <a:pt x="84849" y="9796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B1257F5-45AF-423B-8D9F-331DAD6FFBB4}"/>
                  </a:ext>
                </a:extLst>
              </p:cNvPr>
              <p:cNvSpPr/>
              <p:nvPr/>
            </p:nvSpPr>
            <p:spPr>
              <a:xfrm>
                <a:off x="1246771" y="2807251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8"/>
                      <a:pt x="1146" y="5723"/>
                    </a:cubicBezTo>
                    <a:cubicBezTo>
                      <a:pt x="1005" y="3337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5"/>
                      <a:pt x="89114" y="2824"/>
                      <a:pt x="89256" y="5210"/>
                    </a:cubicBezTo>
                    <a:cubicBezTo>
                      <a:pt x="89397" y="7596"/>
                      <a:pt x="87578" y="9645"/>
                      <a:pt x="85191" y="9786"/>
                    </a:cubicBezTo>
                    <a:cubicBezTo>
                      <a:pt x="85021" y="9796"/>
                      <a:pt x="84849" y="9796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E913E5D-1FF0-432B-A989-84177AC6F4D1}"/>
                  </a:ext>
                </a:extLst>
              </p:cNvPr>
              <p:cNvSpPr/>
              <p:nvPr/>
            </p:nvSpPr>
            <p:spPr>
              <a:xfrm>
                <a:off x="1246771" y="2923408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8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7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07F8FCCC-E89F-48A0-BB6D-624D7CFB4FF1}"/>
                  </a:ext>
                </a:extLst>
              </p:cNvPr>
              <p:cNvSpPr/>
              <p:nvPr/>
            </p:nvSpPr>
            <p:spPr>
              <a:xfrm>
                <a:off x="1246771" y="2938728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8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5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4899FA99-CCC7-4475-88FF-DC4A9F4ECE55}"/>
                  </a:ext>
                </a:extLst>
              </p:cNvPr>
              <p:cNvSpPr/>
              <p:nvPr/>
            </p:nvSpPr>
            <p:spPr>
              <a:xfrm>
                <a:off x="1246771" y="2954019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5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ED51FE3C-A42D-4C6E-99BF-311F1108D8F2}"/>
                  </a:ext>
                </a:extLst>
              </p:cNvPr>
              <p:cNvSpPr/>
              <p:nvPr/>
            </p:nvSpPr>
            <p:spPr>
              <a:xfrm>
                <a:off x="1246771" y="3070176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5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257D8E0F-AD23-48AC-B0AD-A54990CCF8A4}"/>
                  </a:ext>
                </a:extLst>
              </p:cNvPr>
              <p:cNvSpPr/>
              <p:nvPr/>
            </p:nvSpPr>
            <p:spPr>
              <a:xfrm>
                <a:off x="1246771" y="3085557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8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5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5DB73AEC-D93E-4A0A-914C-82C353527792}"/>
                  </a:ext>
                </a:extLst>
              </p:cNvPr>
              <p:cNvSpPr/>
              <p:nvPr/>
            </p:nvSpPr>
            <p:spPr>
              <a:xfrm>
                <a:off x="1246771" y="3100741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7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49D16F40-4813-4833-97B4-1C8787B87994}"/>
                  </a:ext>
                </a:extLst>
              </p:cNvPr>
              <p:cNvSpPr/>
              <p:nvPr/>
            </p:nvSpPr>
            <p:spPr>
              <a:xfrm>
                <a:off x="1246771" y="3216944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7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CD0D617-4337-4342-93C6-F44DE2C506E1}"/>
                  </a:ext>
                </a:extLst>
              </p:cNvPr>
              <p:cNvSpPr/>
              <p:nvPr/>
            </p:nvSpPr>
            <p:spPr>
              <a:xfrm>
                <a:off x="1246771" y="3232265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7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DFCBFCA5-073E-4E91-9688-5999D4B7258E}"/>
                  </a:ext>
                </a:extLst>
              </p:cNvPr>
              <p:cNvSpPr/>
              <p:nvPr/>
            </p:nvSpPr>
            <p:spPr>
              <a:xfrm>
                <a:off x="1246665" y="3247555"/>
                <a:ext cx="89585" cy="10629"/>
              </a:xfrm>
              <a:custGeom>
                <a:avLst/>
                <a:gdLst>
                  <a:gd name="connsiteX0" fmla="*/ 84679 w 89585"/>
                  <a:gd name="connsiteY0" fmla="*/ 9786 h 10628"/>
                  <a:gd name="connsiteX1" fmla="*/ 5723 w 89585"/>
                  <a:gd name="connsiteY1" fmla="*/ 9786 h 10628"/>
                  <a:gd name="connsiteX2" fmla="*/ 1146 w 89585"/>
                  <a:gd name="connsiteY2" fmla="*/ 5723 h 10628"/>
                  <a:gd name="connsiteX3" fmla="*/ 5211 w 89585"/>
                  <a:gd name="connsiteY3" fmla="*/ 1147 h 10628"/>
                  <a:gd name="connsiteX4" fmla="*/ 5723 w 89585"/>
                  <a:gd name="connsiteY4" fmla="*/ 1147 h 10628"/>
                  <a:gd name="connsiteX5" fmla="*/ 84679 w 89585"/>
                  <a:gd name="connsiteY5" fmla="*/ 1147 h 10628"/>
                  <a:gd name="connsiteX6" fmla="*/ 89256 w 89585"/>
                  <a:gd name="connsiteY6" fmla="*/ 5210 h 10628"/>
                  <a:gd name="connsiteX7" fmla="*/ 85191 w 89585"/>
                  <a:gd name="connsiteY7" fmla="*/ 9786 h 10628"/>
                  <a:gd name="connsiteX8" fmla="*/ 84679 w 89585"/>
                  <a:gd name="connsiteY8" fmla="*/ 9786 h 10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9585" h="10628">
                    <a:moveTo>
                      <a:pt x="84679" y="9786"/>
                    </a:moveTo>
                    <a:lnTo>
                      <a:pt x="5723" y="9786"/>
                    </a:lnTo>
                    <a:cubicBezTo>
                      <a:pt x="3338" y="9928"/>
                      <a:pt x="1288" y="8109"/>
                      <a:pt x="1146" y="5723"/>
                    </a:cubicBezTo>
                    <a:cubicBezTo>
                      <a:pt x="1005" y="3336"/>
                      <a:pt x="2824" y="1288"/>
                      <a:pt x="5211" y="1147"/>
                    </a:cubicBezTo>
                    <a:cubicBezTo>
                      <a:pt x="5381" y="1136"/>
                      <a:pt x="5553" y="1136"/>
                      <a:pt x="5723" y="1147"/>
                    </a:cubicBezTo>
                    <a:lnTo>
                      <a:pt x="84679" y="1147"/>
                    </a:lnTo>
                    <a:cubicBezTo>
                      <a:pt x="87065" y="1006"/>
                      <a:pt x="89114" y="2825"/>
                      <a:pt x="89256" y="5210"/>
                    </a:cubicBezTo>
                    <a:cubicBezTo>
                      <a:pt x="89397" y="7597"/>
                      <a:pt x="87578" y="9645"/>
                      <a:pt x="85191" y="9786"/>
                    </a:cubicBezTo>
                    <a:cubicBezTo>
                      <a:pt x="85021" y="9797"/>
                      <a:pt x="84849" y="9797"/>
                      <a:pt x="84679" y="978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D1A4E12-D1A4-4D5E-8CDA-A8C406E790EB}"/>
              </a:ext>
            </a:extLst>
          </p:cNvPr>
          <p:cNvGrpSpPr/>
          <p:nvPr/>
        </p:nvGrpSpPr>
        <p:grpSpPr>
          <a:xfrm>
            <a:off x="6785684" y="2172217"/>
            <a:ext cx="1419712" cy="1419712"/>
            <a:chOff x="5386144" y="2719144"/>
            <a:chExt cx="1419712" cy="141971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FFA9CE7-E994-4CAA-A0BA-C0F34F855A5E}"/>
                </a:ext>
              </a:extLst>
            </p:cNvPr>
            <p:cNvGrpSpPr/>
            <p:nvPr/>
          </p:nvGrpSpPr>
          <p:grpSpPr>
            <a:xfrm>
              <a:off x="5386144" y="2719144"/>
              <a:ext cx="1419712" cy="1419712"/>
              <a:chOff x="5386144" y="2719144"/>
              <a:chExt cx="1419712" cy="141971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73EE49CD-A31C-4033-95BE-484C5A75837E}"/>
                  </a:ext>
                </a:extLst>
              </p:cNvPr>
              <p:cNvGrpSpPr/>
              <p:nvPr/>
            </p:nvGrpSpPr>
            <p:grpSpPr>
              <a:xfrm>
                <a:off x="5386144" y="2719144"/>
                <a:ext cx="1419712" cy="1419712"/>
                <a:chOff x="9141263" y="1264595"/>
                <a:chExt cx="1419712" cy="1419712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38B5A805-2A2C-468C-932E-603AD02B1DD5}"/>
                    </a:ext>
                  </a:extLst>
                </p:cNvPr>
                <p:cNvSpPr/>
                <p:nvPr/>
              </p:nvSpPr>
              <p:spPr bwMode="auto">
                <a:xfrm>
                  <a:off x="9141263" y="1264595"/>
                  <a:ext cx="1419712" cy="1419712"/>
                </a:xfrm>
                <a:prstGeom prst="ellipse">
                  <a:avLst/>
                </a:pr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>
                  <a:outerShdw blurRad="254000" dist="50800" dir="2700000" sx="101000" sy="101000" algn="tl" rotWithShape="0">
                    <a:prstClr val="black">
                      <a:alpha val="35000"/>
                    </a:prstClr>
                  </a:outerShdw>
                </a:effectLst>
              </p:spPr>
              <p:txBody>
                <a:bodyPr vert="horz" wrap="square" lIns="0" tIns="46623" rIns="0" bIns="46623" numCol="1" rtlCol="0" anchor="ctr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114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 12">
                  <a:extLst>
                    <a:ext uri="{FF2B5EF4-FFF2-40B4-BE49-F238E27FC236}">
                      <a16:creationId xmlns:a16="http://schemas.microsoft.com/office/drawing/2014/main" id="{B7F47A8C-EC89-4DA6-B1F1-EE4FCC72E08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686512" y="2247059"/>
                  <a:ext cx="343564" cy="66623"/>
                </a:xfrm>
                <a:custGeom>
                  <a:avLst/>
                  <a:gdLst>
                    <a:gd name="T0" fmla="*/ 97 w 214"/>
                    <a:gd name="T1" fmla="*/ 41 h 41"/>
                    <a:gd name="T2" fmla="*/ 77 w 214"/>
                    <a:gd name="T3" fmla="*/ 39 h 41"/>
                    <a:gd name="T4" fmla="*/ 78 w 214"/>
                    <a:gd name="T5" fmla="*/ 27 h 41"/>
                    <a:gd name="T6" fmla="*/ 98 w 214"/>
                    <a:gd name="T7" fmla="*/ 29 h 41"/>
                    <a:gd name="T8" fmla="*/ 97 w 214"/>
                    <a:gd name="T9" fmla="*/ 41 h 41"/>
                    <a:gd name="T10" fmla="*/ 118 w 214"/>
                    <a:gd name="T11" fmla="*/ 41 h 41"/>
                    <a:gd name="T12" fmla="*/ 117 w 214"/>
                    <a:gd name="T13" fmla="*/ 29 h 41"/>
                    <a:gd name="T14" fmla="*/ 136 w 214"/>
                    <a:gd name="T15" fmla="*/ 26 h 41"/>
                    <a:gd name="T16" fmla="*/ 138 w 214"/>
                    <a:gd name="T17" fmla="*/ 38 h 41"/>
                    <a:gd name="T18" fmla="*/ 118 w 214"/>
                    <a:gd name="T19" fmla="*/ 41 h 41"/>
                    <a:gd name="T20" fmla="*/ 57 w 214"/>
                    <a:gd name="T21" fmla="*/ 36 h 41"/>
                    <a:gd name="T22" fmla="*/ 37 w 214"/>
                    <a:gd name="T23" fmla="*/ 30 h 41"/>
                    <a:gd name="T24" fmla="*/ 41 w 214"/>
                    <a:gd name="T25" fmla="*/ 19 h 41"/>
                    <a:gd name="T26" fmla="*/ 60 w 214"/>
                    <a:gd name="T27" fmla="*/ 24 h 41"/>
                    <a:gd name="T28" fmla="*/ 57 w 214"/>
                    <a:gd name="T29" fmla="*/ 36 h 41"/>
                    <a:gd name="T30" fmla="*/ 158 w 214"/>
                    <a:gd name="T31" fmla="*/ 34 h 41"/>
                    <a:gd name="T32" fmla="*/ 155 w 214"/>
                    <a:gd name="T33" fmla="*/ 22 h 41"/>
                    <a:gd name="T34" fmla="*/ 173 w 214"/>
                    <a:gd name="T35" fmla="*/ 17 h 41"/>
                    <a:gd name="T36" fmla="*/ 177 w 214"/>
                    <a:gd name="T37" fmla="*/ 28 h 41"/>
                    <a:gd name="T38" fmla="*/ 158 w 214"/>
                    <a:gd name="T39" fmla="*/ 34 h 41"/>
                    <a:gd name="T40" fmla="*/ 18 w 214"/>
                    <a:gd name="T41" fmla="*/ 23 h 41"/>
                    <a:gd name="T42" fmla="*/ 0 w 214"/>
                    <a:gd name="T43" fmla="*/ 13 h 41"/>
                    <a:gd name="T44" fmla="*/ 6 w 214"/>
                    <a:gd name="T45" fmla="*/ 3 h 41"/>
                    <a:gd name="T46" fmla="*/ 23 w 214"/>
                    <a:gd name="T47" fmla="*/ 12 h 41"/>
                    <a:gd name="T48" fmla="*/ 18 w 214"/>
                    <a:gd name="T49" fmla="*/ 23 h 41"/>
                    <a:gd name="T50" fmla="*/ 196 w 214"/>
                    <a:gd name="T51" fmla="*/ 20 h 41"/>
                    <a:gd name="T52" fmla="*/ 190 w 214"/>
                    <a:gd name="T53" fmla="*/ 9 h 41"/>
                    <a:gd name="T54" fmla="*/ 207 w 214"/>
                    <a:gd name="T55" fmla="*/ 0 h 41"/>
                    <a:gd name="T56" fmla="*/ 214 w 214"/>
                    <a:gd name="T57" fmla="*/ 10 h 41"/>
                    <a:gd name="T58" fmla="*/ 196 w 214"/>
                    <a:gd name="T59" fmla="*/ 20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14" h="41">
                      <a:moveTo>
                        <a:pt x="97" y="41"/>
                      </a:moveTo>
                      <a:cubicBezTo>
                        <a:pt x="90" y="41"/>
                        <a:pt x="84" y="40"/>
                        <a:pt x="77" y="39"/>
                      </a:cubicBezTo>
                      <a:cubicBezTo>
                        <a:pt x="78" y="27"/>
                        <a:pt x="78" y="27"/>
                        <a:pt x="78" y="27"/>
                      </a:cubicBezTo>
                      <a:cubicBezTo>
                        <a:pt x="85" y="28"/>
                        <a:pt x="91" y="29"/>
                        <a:pt x="98" y="29"/>
                      </a:cubicBezTo>
                      <a:lnTo>
                        <a:pt x="97" y="41"/>
                      </a:lnTo>
                      <a:close/>
                      <a:moveTo>
                        <a:pt x="118" y="41"/>
                      </a:moveTo>
                      <a:cubicBezTo>
                        <a:pt x="117" y="29"/>
                        <a:pt x="117" y="29"/>
                        <a:pt x="117" y="29"/>
                      </a:cubicBezTo>
                      <a:cubicBezTo>
                        <a:pt x="123" y="28"/>
                        <a:pt x="130" y="27"/>
                        <a:pt x="136" y="26"/>
                      </a:cubicBezTo>
                      <a:cubicBezTo>
                        <a:pt x="138" y="38"/>
                        <a:pt x="138" y="38"/>
                        <a:pt x="138" y="38"/>
                      </a:cubicBezTo>
                      <a:cubicBezTo>
                        <a:pt x="131" y="39"/>
                        <a:pt x="124" y="40"/>
                        <a:pt x="118" y="41"/>
                      </a:cubicBezTo>
                      <a:close/>
                      <a:moveTo>
                        <a:pt x="57" y="36"/>
                      </a:moveTo>
                      <a:cubicBezTo>
                        <a:pt x="50" y="34"/>
                        <a:pt x="44" y="32"/>
                        <a:pt x="37" y="30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7" y="21"/>
                        <a:pt x="53" y="23"/>
                        <a:pt x="60" y="24"/>
                      </a:cubicBezTo>
                      <a:lnTo>
                        <a:pt x="57" y="36"/>
                      </a:lnTo>
                      <a:close/>
                      <a:moveTo>
                        <a:pt x="158" y="34"/>
                      </a:moveTo>
                      <a:cubicBezTo>
                        <a:pt x="155" y="22"/>
                        <a:pt x="155" y="22"/>
                        <a:pt x="155" y="22"/>
                      </a:cubicBezTo>
                      <a:cubicBezTo>
                        <a:pt x="161" y="21"/>
                        <a:pt x="167" y="19"/>
                        <a:pt x="173" y="17"/>
                      </a:cubicBezTo>
                      <a:cubicBezTo>
                        <a:pt x="177" y="28"/>
                        <a:pt x="177" y="28"/>
                        <a:pt x="177" y="28"/>
                      </a:cubicBezTo>
                      <a:cubicBezTo>
                        <a:pt x="171" y="30"/>
                        <a:pt x="164" y="32"/>
                        <a:pt x="158" y="34"/>
                      </a:cubicBezTo>
                      <a:close/>
                      <a:moveTo>
                        <a:pt x="18" y="23"/>
                      </a:moveTo>
                      <a:cubicBezTo>
                        <a:pt x="12" y="20"/>
                        <a:pt x="6" y="17"/>
                        <a:pt x="0" y="1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12" y="6"/>
                        <a:pt x="17" y="9"/>
                        <a:pt x="23" y="12"/>
                      </a:cubicBezTo>
                      <a:lnTo>
                        <a:pt x="18" y="23"/>
                      </a:lnTo>
                      <a:close/>
                      <a:moveTo>
                        <a:pt x="196" y="20"/>
                      </a:moveTo>
                      <a:cubicBezTo>
                        <a:pt x="190" y="9"/>
                        <a:pt x="190" y="9"/>
                        <a:pt x="190" y="9"/>
                      </a:cubicBezTo>
                      <a:cubicBezTo>
                        <a:pt x="196" y="6"/>
                        <a:pt x="202" y="3"/>
                        <a:pt x="207" y="0"/>
                      </a:cubicBezTo>
                      <a:cubicBezTo>
                        <a:pt x="214" y="10"/>
                        <a:pt x="214" y="10"/>
                        <a:pt x="214" y="10"/>
                      </a:cubicBezTo>
                      <a:cubicBezTo>
                        <a:pt x="208" y="13"/>
                        <a:pt x="202" y="17"/>
                        <a:pt x="196" y="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1A1A1A"/>
                    </a:solidFill>
                    <a:effectLst/>
                    <a:uLnTx/>
                    <a:uFillTx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1EFD46B8-7E94-4722-A494-7933A8881E32}"/>
                  </a:ext>
                </a:extLst>
              </p:cNvPr>
              <p:cNvGrpSpPr/>
              <p:nvPr/>
            </p:nvGrpSpPr>
            <p:grpSpPr>
              <a:xfrm>
                <a:off x="6177275" y="3296667"/>
                <a:ext cx="393263" cy="264666"/>
                <a:chOff x="6229228" y="3313736"/>
                <a:chExt cx="393263" cy="264666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D215C728-EF9F-414B-844C-265916D52C0E}"/>
                    </a:ext>
                  </a:extLst>
                </p:cNvPr>
                <p:cNvGrpSpPr/>
                <p:nvPr/>
              </p:nvGrpSpPr>
              <p:grpSpPr>
                <a:xfrm>
                  <a:off x="6229228" y="3313736"/>
                  <a:ext cx="393263" cy="124508"/>
                  <a:chOff x="5785338" y="3479722"/>
                  <a:chExt cx="393263" cy="124508"/>
                </a:xfrm>
              </p:grpSpPr>
              <p:sp>
                <p:nvSpPr>
                  <p:cNvPr id="83" name="Freeform: Shape 82">
                    <a:extLst>
                      <a:ext uri="{FF2B5EF4-FFF2-40B4-BE49-F238E27FC236}">
                        <a16:creationId xmlns:a16="http://schemas.microsoft.com/office/drawing/2014/main" id="{F8CAEC03-A46C-495D-AD08-7255B68D7359}"/>
                      </a:ext>
                    </a:extLst>
                  </p:cNvPr>
                  <p:cNvSpPr/>
                  <p:nvPr/>
                </p:nvSpPr>
                <p:spPr>
                  <a:xfrm>
                    <a:off x="5785338" y="3479722"/>
                    <a:ext cx="393263" cy="124508"/>
                  </a:xfrm>
                  <a:custGeom>
                    <a:avLst/>
                    <a:gdLst>
                      <a:gd name="connsiteX0" fmla="*/ 378140 w 393263"/>
                      <a:gd name="connsiteY0" fmla="*/ 1139 h 124508"/>
                      <a:gd name="connsiteX1" fmla="*/ 393522 w 393263"/>
                      <a:gd name="connsiteY1" fmla="*/ 16520 h 124508"/>
                      <a:gd name="connsiteX2" fmla="*/ 393522 w 393263"/>
                      <a:gd name="connsiteY2" fmla="*/ 108459 h 124508"/>
                      <a:gd name="connsiteX3" fmla="*/ 378140 w 393263"/>
                      <a:gd name="connsiteY3" fmla="*/ 123840 h 124508"/>
                      <a:gd name="connsiteX4" fmla="*/ 16520 w 393263"/>
                      <a:gd name="connsiteY4" fmla="*/ 123840 h 124508"/>
                      <a:gd name="connsiteX5" fmla="*/ 1139 w 393263"/>
                      <a:gd name="connsiteY5" fmla="*/ 108459 h 124508"/>
                      <a:gd name="connsiteX6" fmla="*/ 1139 w 393263"/>
                      <a:gd name="connsiteY6" fmla="*/ 16520 h 124508"/>
                      <a:gd name="connsiteX7" fmla="*/ 16520 w 393263"/>
                      <a:gd name="connsiteY7" fmla="*/ 1139 h 12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3263" h="124508">
                        <a:moveTo>
                          <a:pt x="378140" y="1139"/>
                        </a:moveTo>
                        <a:cubicBezTo>
                          <a:pt x="386635" y="1139"/>
                          <a:pt x="393522" y="8025"/>
                          <a:pt x="393522" y="16520"/>
                        </a:cubicBezTo>
                        <a:lnTo>
                          <a:pt x="393522" y="108459"/>
                        </a:lnTo>
                        <a:cubicBezTo>
                          <a:pt x="393522" y="116954"/>
                          <a:pt x="386635" y="123840"/>
                          <a:pt x="378140" y="123840"/>
                        </a:cubicBezTo>
                        <a:lnTo>
                          <a:pt x="16520" y="123840"/>
                        </a:lnTo>
                        <a:cubicBezTo>
                          <a:pt x="8025" y="123840"/>
                          <a:pt x="1139" y="116954"/>
                          <a:pt x="1139" y="108459"/>
                        </a:cubicBezTo>
                        <a:lnTo>
                          <a:pt x="1139" y="16520"/>
                        </a:lnTo>
                        <a:cubicBezTo>
                          <a:pt x="1139" y="8025"/>
                          <a:pt x="8025" y="1139"/>
                          <a:pt x="16520" y="11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7" name="Freeform: Shape 86">
                    <a:extLst>
                      <a:ext uri="{FF2B5EF4-FFF2-40B4-BE49-F238E27FC236}">
                        <a16:creationId xmlns:a16="http://schemas.microsoft.com/office/drawing/2014/main" id="{957B6552-CA70-4E63-B385-1819C6141C8F}"/>
                      </a:ext>
                    </a:extLst>
                  </p:cNvPr>
                  <p:cNvSpPr/>
                  <p:nvPr/>
                </p:nvSpPr>
                <p:spPr>
                  <a:xfrm>
                    <a:off x="5804941" y="3559484"/>
                    <a:ext cx="28849" cy="28849"/>
                  </a:xfrm>
                  <a:custGeom>
                    <a:avLst/>
                    <a:gdLst>
                      <a:gd name="connsiteX0" fmla="*/ 28895 w 28849"/>
                      <a:gd name="connsiteY0" fmla="*/ 15017 h 28849"/>
                      <a:gd name="connsiteX1" fmla="*/ 15017 w 28849"/>
                      <a:gd name="connsiteY1" fmla="*/ 28895 h 28849"/>
                      <a:gd name="connsiteX2" fmla="*/ 1139 w 28849"/>
                      <a:gd name="connsiteY2" fmla="*/ 15017 h 28849"/>
                      <a:gd name="connsiteX3" fmla="*/ 14941 w 28849"/>
                      <a:gd name="connsiteY3" fmla="*/ 1139 h 28849"/>
                      <a:gd name="connsiteX4" fmla="*/ 28895 w 28849"/>
                      <a:gd name="connsiteY4" fmla="*/ 14941 h 28849"/>
                      <a:gd name="connsiteX5" fmla="*/ 28895 w 28849"/>
                      <a:gd name="connsiteY5" fmla="*/ 15017 h 28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849" h="28849">
                        <a:moveTo>
                          <a:pt x="28895" y="15017"/>
                        </a:moveTo>
                        <a:cubicBezTo>
                          <a:pt x="28895" y="22682"/>
                          <a:pt x="22681" y="28895"/>
                          <a:pt x="15017" y="28895"/>
                        </a:cubicBezTo>
                        <a:cubicBezTo>
                          <a:pt x="7352" y="28895"/>
                          <a:pt x="1139" y="22682"/>
                          <a:pt x="1139" y="15017"/>
                        </a:cubicBezTo>
                        <a:cubicBezTo>
                          <a:pt x="1139" y="7381"/>
                          <a:pt x="7306" y="1182"/>
                          <a:pt x="14941" y="1139"/>
                        </a:cubicBezTo>
                        <a:cubicBezTo>
                          <a:pt x="22606" y="1096"/>
                          <a:pt x="28853" y="7276"/>
                          <a:pt x="28895" y="14941"/>
                        </a:cubicBezTo>
                        <a:cubicBezTo>
                          <a:pt x="28895" y="14967"/>
                          <a:pt x="28895" y="14991"/>
                          <a:pt x="28895" y="150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95" name="Freeform: Shape 94">
                    <a:extLst>
                      <a:ext uri="{FF2B5EF4-FFF2-40B4-BE49-F238E27FC236}">
                        <a16:creationId xmlns:a16="http://schemas.microsoft.com/office/drawing/2014/main" id="{CBDEBA0E-3E09-42BE-B474-6F22881B8344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4215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5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6" name="Freeform: Shape 105">
                    <a:extLst>
                      <a:ext uri="{FF2B5EF4-FFF2-40B4-BE49-F238E27FC236}">
                        <a16:creationId xmlns:a16="http://schemas.microsoft.com/office/drawing/2014/main" id="{29553B16-727B-4561-A9B6-6FF15FFB3BA3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57532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8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5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7" name="Freeform: Shape 106">
                    <a:extLst>
                      <a:ext uri="{FF2B5EF4-FFF2-40B4-BE49-F238E27FC236}">
                        <a16:creationId xmlns:a16="http://schemas.microsoft.com/office/drawing/2014/main" id="{B9CDAAC4-B011-4F55-A785-70EE2E0A84B2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72716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25C0C170-48FC-43C4-9A06-925D6FE7BC53}"/>
                    </a:ext>
                  </a:extLst>
                </p:cNvPr>
                <p:cNvGrpSpPr/>
                <p:nvPr/>
              </p:nvGrpSpPr>
              <p:grpSpPr>
                <a:xfrm>
                  <a:off x="6229228" y="3453894"/>
                  <a:ext cx="393263" cy="124508"/>
                  <a:chOff x="6259273" y="3435174"/>
                  <a:chExt cx="393263" cy="124508"/>
                </a:xfrm>
              </p:grpSpPr>
              <p:sp>
                <p:nvSpPr>
                  <p:cNvPr id="84" name="Freeform: Shape 83">
                    <a:extLst>
                      <a:ext uri="{FF2B5EF4-FFF2-40B4-BE49-F238E27FC236}">
                        <a16:creationId xmlns:a16="http://schemas.microsoft.com/office/drawing/2014/main" id="{3A609221-F188-4638-B49E-B6F53F79107C}"/>
                      </a:ext>
                    </a:extLst>
                  </p:cNvPr>
                  <p:cNvSpPr/>
                  <p:nvPr/>
                </p:nvSpPr>
                <p:spPr>
                  <a:xfrm>
                    <a:off x="6259273" y="3435174"/>
                    <a:ext cx="393263" cy="124508"/>
                  </a:xfrm>
                  <a:custGeom>
                    <a:avLst/>
                    <a:gdLst>
                      <a:gd name="connsiteX0" fmla="*/ 378140 w 393263"/>
                      <a:gd name="connsiteY0" fmla="*/ 1139 h 124508"/>
                      <a:gd name="connsiteX1" fmla="*/ 393522 w 393263"/>
                      <a:gd name="connsiteY1" fmla="*/ 16520 h 124508"/>
                      <a:gd name="connsiteX2" fmla="*/ 393522 w 393263"/>
                      <a:gd name="connsiteY2" fmla="*/ 108459 h 124508"/>
                      <a:gd name="connsiteX3" fmla="*/ 378140 w 393263"/>
                      <a:gd name="connsiteY3" fmla="*/ 123840 h 124508"/>
                      <a:gd name="connsiteX4" fmla="*/ 16520 w 393263"/>
                      <a:gd name="connsiteY4" fmla="*/ 123840 h 124508"/>
                      <a:gd name="connsiteX5" fmla="*/ 1139 w 393263"/>
                      <a:gd name="connsiteY5" fmla="*/ 108459 h 124508"/>
                      <a:gd name="connsiteX6" fmla="*/ 1139 w 393263"/>
                      <a:gd name="connsiteY6" fmla="*/ 16520 h 124508"/>
                      <a:gd name="connsiteX7" fmla="*/ 16520 w 393263"/>
                      <a:gd name="connsiteY7" fmla="*/ 1139 h 12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3263" h="124508">
                        <a:moveTo>
                          <a:pt x="378140" y="1139"/>
                        </a:moveTo>
                        <a:cubicBezTo>
                          <a:pt x="386635" y="1139"/>
                          <a:pt x="393522" y="8025"/>
                          <a:pt x="393522" y="16520"/>
                        </a:cubicBezTo>
                        <a:lnTo>
                          <a:pt x="393522" y="108459"/>
                        </a:lnTo>
                        <a:cubicBezTo>
                          <a:pt x="393522" y="116954"/>
                          <a:pt x="386635" y="123840"/>
                          <a:pt x="378140" y="123840"/>
                        </a:cubicBezTo>
                        <a:lnTo>
                          <a:pt x="16520" y="123840"/>
                        </a:lnTo>
                        <a:cubicBezTo>
                          <a:pt x="8025" y="123840"/>
                          <a:pt x="1139" y="116954"/>
                          <a:pt x="1139" y="108459"/>
                        </a:cubicBezTo>
                        <a:lnTo>
                          <a:pt x="1139" y="16520"/>
                        </a:lnTo>
                        <a:cubicBezTo>
                          <a:pt x="1139" y="8025"/>
                          <a:pt x="8025" y="1139"/>
                          <a:pt x="16520" y="11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88" name="Freeform: Shape 87">
                    <a:extLst>
                      <a:ext uri="{FF2B5EF4-FFF2-40B4-BE49-F238E27FC236}">
                        <a16:creationId xmlns:a16="http://schemas.microsoft.com/office/drawing/2014/main" id="{E694FA47-BBA0-4770-9A6C-EE77D3742D1B}"/>
                      </a:ext>
                    </a:extLst>
                  </p:cNvPr>
                  <p:cNvSpPr/>
                  <p:nvPr/>
                </p:nvSpPr>
                <p:spPr>
                  <a:xfrm>
                    <a:off x="6278876" y="3515209"/>
                    <a:ext cx="28849" cy="28849"/>
                  </a:xfrm>
                  <a:custGeom>
                    <a:avLst/>
                    <a:gdLst>
                      <a:gd name="connsiteX0" fmla="*/ 28895 w 28849"/>
                      <a:gd name="connsiteY0" fmla="*/ 15017 h 28849"/>
                      <a:gd name="connsiteX1" fmla="*/ 15017 w 28849"/>
                      <a:gd name="connsiteY1" fmla="*/ 28895 h 28849"/>
                      <a:gd name="connsiteX2" fmla="*/ 1139 w 28849"/>
                      <a:gd name="connsiteY2" fmla="*/ 15017 h 28849"/>
                      <a:gd name="connsiteX3" fmla="*/ 14941 w 28849"/>
                      <a:gd name="connsiteY3" fmla="*/ 1139 h 28849"/>
                      <a:gd name="connsiteX4" fmla="*/ 28895 w 28849"/>
                      <a:gd name="connsiteY4" fmla="*/ 14941 h 28849"/>
                      <a:gd name="connsiteX5" fmla="*/ 28895 w 28849"/>
                      <a:gd name="connsiteY5" fmla="*/ 15017 h 28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849" h="28849">
                        <a:moveTo>
                          <a:pt x="28895" y="15017"/>
                        </a:moveTo>
                        <a:cubicBezTo>
                          <a:pt x="28895" y="22682"/>
                          <a:pt x="22681" y="28895"/>
                          <a:pt x="15017" y="28895"/>
                        </a:cubicBezTo>
                        <a:cubicBezTo>
                          <a:pt x="7352" y="28895"/>
                          <a:pt x="1139" y="22682"/>
                          <a:pt x="1139" y="15017"/>
                        </a:cubicBezTo>
                        <a:cubicBezTo>
                          <a:pt x="1139" y="7381"/>
                          <a:pt x="7306" y="1182"/>
                          <a:pt x="14941" y="1139"/>
                        </a:cubicBezTo>
                        <a:cubicBezTo>
                          <a:pt x="22606" y="1096"/>
                          <a:pt x="28853" y="7276"/>
                          <a:pt x="28895" y="14941"/>
                        </a:cubicBezTo>
                        <a:cubicBezTo>
                          <a:pt x="28895" y="14967"/>
                          <a:pt x="28895" y="14991"/>
                          <a:pt x="28895" y="150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8" name="Freeform: Shape 107">
                    <a:extLst>
                      <a:ext uri="{FF2B5EF4-FFF2-40B4-BE49-F238E27FC236}">
                        <a16:creationId xmlns:a16="http://schemas.microsoft.com/office/drawing/2014/main" id="{7034D985-E648-4B90-9704-803C8137E27A}"/>
                      </a:ext>
                    </a:extLst>
                  </p:cNvPr>
                  <p:cNvSpPr/>
                  <p:nvPr/>
                </p:nvSpPr>
                <p:spPr>
                  <a:xfrm>
                    <a:off x="6539023" y="3497770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09" name="Freeform: Shape 108">
                    <a:extLst>
                      <a:ext uri="{FF2B5EF4-FFF2-40B4-BE49-F238E27FC236}">
                        <a16:creationId xmlns:a16="http://schemas.microsoft.com/office/drawing/2014/main" id="{888CE435-2220-4C1E-917F-046BDAC3598D}"/>
                      </a:ext>
                    </a:extLst>
                  </p:cNvPr>
                  <p:cNvSpPr/>
                  <p:nvPr/>
                </p:nvSpPr>
                <p:spPr>
                  <a:xfrm>
                    <a:off x="6539023" y="351309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10" name="Freeform: Shape 109">
                    <a:extLst>
                      <a:ext uri="{FF2B5EF4-FFF2-40B4-BE49-F238E27FC236}">
                        <a16:creationId xmlns:a16="http://schemas.microsoft.com/office/drawing/2014/main" id="{4D8DE38E-132F-4148-827B-0082A1F65562}"/>
                      </a:ext>
                    </a:extLst>
                  </p:cNvPr>
                  <p:cNvSpPr/>
                  <p:nvPr/>
                </p:nvSpPr>
                <p:spPr>
                  <a:xfrm>
                    <a:off x="6538917" y="352838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8BA118CF-76D6-453A-92C7-2BB3B9965B72}"/>
                  </a:ext>
                </a:extLst>
              </p:cNvPr>
              <p:cNvGrpSpPr/>
              <p:nvPr/>
            </p:nvGrpSpPr>
            <p:grpSpPr>
              <a:xfrm>
                <a:off x="5637977" y="3296667"/>
                <a:ext cx="393263" cy="264666"/>
                <a:chOff x="6229228" y="3313736"/>
                <a:chExt cx="393263" cy="264666"/>
              </a:xfrm>
            </p:grpSpPr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79C5A457-2F18-4BA4-AAEE-7BAD9C73A2E3}"/>
                    </a:ext>
                  </a:extLst>
                </p:cNvPr>
                <p:cNvGrpSpPr/>
                <p:nvPr/>
              </p:nvGrpSpPr>
              <p:grpSpPr>
                <a:xfrm>
                  <a:off x="6229228" y="3313736"/>
                  <a:ext cx="393263" cy="124508"/>
                  <a:chOff x="5785338" y="3479722"/>
                  <a:chExt cx="393263" cy="124508"/>
                </a:xfrm>
              </p:grpSpPr>
              <p:sp>
                <p:nvSpPr>
                  <p:cNvPr id="129" name="Freeform: Shape 128">
                    <a:extLst>
                      <a:ext uri="{FF2B5EF4-FFF2-40B4-BE49-F238E27FC236}">
                        <a16:creationId xmlns:a16="http://schemas.microsoft.com/office/drawing/2014/main" id="{60A215A3-9BD4-440A-8ED9-F867E1EE927B}"/>
                      </a:ext>
                    </a:extLst>
                  </p:cNvPr>
                  <p:cNvSpPr/>
                  <p:nvPr/>
                </p:nvSpPr>
                <p:spPr>
                  <a:xfrm>
                    <a:off x="5785338" y="3479722"/>
                    <a:ext cx="393263" cy="124508"/>
                  </a:xfrm>
                  <a:custGeom>
                    <a:avLst/>
                    <a:gdLst>
                      <a:gd name="connsiteX0" fmla="*/ 378140 w 393263"/>
                      <a:gd name="connsiteY0" fmla="*/ 1139 h 124508"/>
                      <a:gd name="connsiteX1" fmla="*/ 393522 w 393263"/>
                      <a:gd name="connsiteY1" fmla="*/ 16520 h 124508"/>
                      <a:gd name="connsiteX2" fmla="*/ 393522 w 393263"/>
                      <a:gd name="connsiteY2" fmla="*/ 108459 h 124508"/>
                      <a:gd name="connsiteX3" fmla="*/ 378140 w 393263"/>
                      <a:gd name="connsiteY3" fmla="*/ 123840 h 124508"/>
                      <a:gd name="connsiteX4" fmla="*/ 16520 w 393263"/>
                      <a:gd name="connsiteY4" fmla="*/ 123840 h 124508"/>
                      <a:gd name="connsiteX5" fmla="*/ 1139 w 393263"/>
                      <a:gd name="connsiteY5" fmla="*/ 108459 h 124508"/>
                      <a:gd name="connsiteX6" fmla="*/ 1139 w 393263"/>
                      <a:gd name="connsiteY6" fmla="*/ 16520 h 124508"/>
                      <a:gd name="connsiteX7" fmla="*/ 16520 w 393263"/>
                      <a:gd name="connsiteY7" fmla="*/ 1139 h 12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3263" h="124508">
                        <a:moveTo>
                          <a:pt x="378140" y="1139"/>
                        </a:moveTo>
                        <a:cubicBezTo>
                          <a:pt x="386635" y="1139"/>
                          <a:pt x="393522" y="8025"/>
                          <a:pt x="393522" y="16520"/>
                        </a:cubicBezTo>
                        <a:lnTo>
                          <a:pt x="393522" y="108459"/>
                        </a:lnTo>
                        <a:cubicBezTo>
                          <a:pt x="393522" y="116954"/>
                          <a:pt x="386635" y="123840"/>
                          <a:pt x="378140" y="123840"/>
                        </a:cubicBezTo>
                        <a:lnTo>
                          <a:pt x="16520" y="123840"/>
                        </a:lnTo>
                        <a:cubicBezTo>
                          <a:pt x="8025" y="123840"/>
                          <a:pt x="1139" y="116954"/>
                          <a:pt x="1139" y="108459"/>
                        </a:cubicBezTo>
                        <a:lnTo>
                          <a:pt x="1139" y="16520"/>
                        </a:lnTo>
                        <a:cubicBezTo>
                          <a:pt x="1139" y="8025"/>
                          <a:pt x="8025" y="1139"/>
                          <a:pt x="16520" y="11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0" name="Freeform: Shape 129">
                    <a:extLst>
                      <a:ext uri="{FF2B5EF4-FFF2-40B4-BE49-F238E27FC236}">
                        <a16:creationId xmlns:a16="http://schemas.microsoft.com/office/drawing/2014/main" id="{36AA6EF8-38B6-450E-8328-FAE4467A0488}"/>
                      </a:ext>
                    </a:extLst>
                  </p:cNvPr>
                  <p:cNvSpPr/>
                  <p:nvPr/>
                </p:nvSpPr>
                <p:spPr>
                  <a:xfrm>
                    <a:off x="5804941" y="3559484"/>
                    <a:ext cx="28849" cy="28849"/>
                  </a:xfrm>
                  <a:custGeom>
                    <a:avLst/>
                    <a:gdLst>
                      <a:gd name="connsiteX0" fmla="*/ 28895 w 28849"/>
                      <a:gd name="connsiteY0" fmla="*/ 15017 h 28849"/>
                      <a:gd name="connsiteX1" fmla="*/ 15017 w 28849"/>
                      <a:gd name="connsiteY1" fmla="*/ 28895 h 28849"/>
                      <a:gd name="connsiteX2" fmla="*/ 1139 w 28849"/>
                      <a:gd name="connsiteY2" fmla="*/ 15017 h 28849"/>
                      <a:gd name="connsiteX3" fmla="*/ 14941 w 28849"/>
                      <a:gd name="connsiteY3" fmla="*/ 1139 h 28849"/>
                      <a:gd name="connsiteX4" fmla="*/ 28895 w 28849"/>
                      <a:gd name="connsiteY4" fmla="*/ 14941 h 28849"/>
                      <a:gd name="connsiteX5" fmla="*/ 28895 w 28849"/>
                      <a:gd name="connsiteY5" fmla="*/ 15017 h 28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849" h="28849">
                        <a:moveTo>
                          <a:pt x="28895" y="15017"/>
                        </a:moveTo>
                        <a:cubicBezTo>
                          <a:pt x="28895" y="22682"/>
                          <a:pt x="22681" y="28895"/>
                          <a:pt x="15017" y="28895"/>
                        </a:cubicBezTo>
                        <a:cubicBezTo>
                          <a:pt x="7352" y="28895"/>
                          <a:pt x="1139" y="22682"/>
                          <a:pt x="1139" y="15017"/>
                        </a:cubicBezTo>
                        <a:cubicBezTo>
                          <a:pt x="1139" y="7381"/>
                          <a:pt x="7306" y="1182"/>
                          <a:pt x="14941" y="1139"/>
                        </a:cubicBezTo>
                        <a:cubicBezTo>
                          <a:pt x="22606" y="1096"/>
                          <a:pt x="28853" y="7276"/>
                          <a:pt x="28895" y="14941"/>
                        </a:cubicBezTo>
                        <a:cubicBezTo>
                          <a:pt x="28895" y="14967"/>
                          <a:pt x="28895" y="14991"/>
                          <a:pt x="28895" y="150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1" name="Freeform: Shape 130">
                    <a:extLst>
                      <a:ext uri="{FF2B5EF4-FFF2-40B4-BE49-F238E27FC236}">
                        <a16:creationId xmlns:a16="http://schemas.microsoft.com/office/drawing/2014/main" id="{893564F4-5FAD-4A56-964F-C9735BE407C3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4215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5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2" name="Freeform: Shape 131">
                    <a:extLst>
                      <a:ext uri="{FF2B5EF4-FFF2-40B4-BE49-F238E27FC236}">
                        <a16:creationId xmlns:a16="http://schemas.microsoft.com/office/drawing/2014/main" id="{1B411698-DF81-457B-AE25-93E93184D5AF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57532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8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5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33" name="Freeform: Shape 132">
                    <a:extLst>
                      <a:ext uri="{FF2B5EF4-FFF2-40B4-BE49-F238E27FC236}">
                        <a16:creationId xmlns:a16="http://schemas.microsoft.com/office/drawing/2014/main" id="{63E99108-1061-423C-9496-F24F2852082B}"/>
                      </a:ext>
                    </a:extLst>
                  </p:cNvPr>
                  <p:cNvSpPr/>
                  <p:nvPr/>
                </p:nvSpPr>
                <p:spPr>
                  <a:xfrm>
                    <a:off x="6065088" y="3572716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B5E91095-FC56-4052-940B-A5B0F2E804C6}"/>
                    </a:ext>
                  </a:extLst>
                </p:cNvPr>
                <p:cNvGrpSpPr/>
                <p:nvPr/>
              </p:nvGrpSpPr>
              <p:grpSpPr>
                <a:xfrm>
                  <a:off x="6229228" y="3453894"/>
                  <a:ext cx="393263" cy="124508"/>
                  <a:chOff x="6259273" y="3435174"/>
                  <a:chExt cx="393263" cy="124508"/>
                </a:xfrm>
              </p:grpSpPr>
              <p:sp>
                <p:nvSpPr>
                  <p:cNvPr id="120" name="Freeform: Shape 119">
                    <a:extLst>
                      <a:ext uri="{FF2B5EF4-FFF2-40B4-BE49-F238E27FC236}">
                        <a16:creationId xmlns:a16="http://schemas.microsoft.com/office/drawing/2014/main" id="{DFB77F9C-2EB1-4B66-BD4B-4E5D34BB03E6}"/>
                      </a:ext>
                    </a:extLst>
                  </p:cNvPr>
                  <p:cNvSpPr/>
                  <p:nvPr/>
                </p:nvSpPr>
                <p:spPr>
                  <a:xfrm>
                    <a:off x="6259273" y="3435174"/>
                    <a:ext cx="393263" cy="124508"/>
                  </a:xfrm>
                  <a:custGeom>
                    <a:avLst/>
                    <a:gdLst>
                      <a:gd name="connsiteX0" fmla="*/ 378140 w 393263"/>
                      <a:gd name="connsiteY0" fmla="*/ 1139 h 124508"/>
                      <a:gd name="connsiteX1" fmla="*/ 393522 w 393263"/>
                      <a:gd name="connsiteY1" fmla="*/ 16520 h 124508"/>
                      <a:gd name="connsiteX2" fmla="*/ 393522 w 393263"/>
                      <a:gd name="connsiteY2" fmla="*/ 108459 h 124508"/>
                      <a:gd name="connsiteX3" fmla="*/ 378140 w 393263"/>
                      <a:gd name="connsiteY3" fmla="*/ 123840 h 124508"/>
                      <a:gd name="connsiteX4" fmla="*/ 16520 w 393263"/>
                      <a:gd name="connsiteY4" fmla="*/ 123840 h 124508"/>
                      <a:gd name="connsiteX5" fmla="*/ 1139 w 393263"/>
                      <a:gd name="connsiteY5" fmla="*/ 108459 h 124508"/>
                      <a:gd name="connsiteX6" fmla="*/ 1139 w 393263"/>
                      <a:gd name="connsiteY6" fmla="*/ 16520 h 124508"/>
                      <a:gd name="connsiteX7" fmla="*/ 16520 w 393263"/>
                      <a:gd name="connsiteY7" fmla="*/ 1139 h 12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3263" h="124508">
                        <a:moveTo>
                          <a:pt x="378140" y="1139"/>
                        </a:moveTo>
                        <a:cubicBezTo>
                          <a:pt x="386635" y="1139"/>
                          <a:pt x="393522" y="8025"/>
                          <a:pt x="393522" y="16520"/>
                        </a:cubicBezTo>
                        <a:lnTo>
                          <a:pt x="393522" y="108459"/>
                        </a:lnTo>
                        <a:cubicBezTo>
                          <a:pt x="393522" y="116954"/>
                          <a:pt x="386635" y="123840"/>
                          <a:pt x="378140" y="123840"/>
                        </a:cubicBezTo>
                        <a:lnTo>
                          <a:pt x="16520" y="123840"/>
                        </a:lnTo>
                        <a:cubicBezTo>
                          <a:pt x="8025" y="123840"/>
                          <a:pt x="1139" y="116954"/>
                          <a:pt x="1139" y="108459"/>
                        </a:cubicBezTo>
                        <a:lnTo>
                          <a:pt x="1139" y="16520"/>
                        </a:lnTo>
                        <a:cubicBezTo>
                          <a:pt x="1139" y="8025"/>
                          <a:pt x="8025" y="1139"/>
                          <a:pt x="16520" y="1139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: Shape 121">
                    <a:extLst>
                      <a:ext uri="{FF2B5EF4-FFF2-40B4-BE49-F238E27FC236}">
                        <a16:creationId xmlns:a16="http://schemas.microsoft.com/office/drawing/2014/main" id="{299B99E0-30DC-421C-9AC7-BFCBA16707F8}"/>
                      </a:ext>
                    </a:extLst>
                  </p:cNvPr>
                  <p:cNvSpPr/>
                  <p:nvPr/>
                </p:nvSpPr>
                <p:spPr>
                  <a:xfrm>
                    <a:off x="6278876" y="3515209"/>
                    <a:ext cx="28849" cy="28849"/>
                  </a:xfrm>
                  <a:custGeom>
                    <a:avLst/>
                    <a:gdLst>
                      <a:gd name="connsiteX0" fmla="*/ 28895 w 28849"/>
                      <a:gd name="connsiteY0" fmla="*/ 15017 h 28849"/>
                      <a:gd name="connsiteX1" fmla="*/ 15017 w 28849"/>
                      <a:gd name="connsiteY1" fmla="*/ 28895 h 28849"/>
                      <a:gd name="connsiteX2" fmla="*/ 1139 w 28849"/>
                      <a:gd name="connsiteY2" fmla="*/ 15017 h 28849"/>
                      <a:gd name="connsiteX3" fmla="*/ 14941 w 28849"/>
                      <a:gd name="connsiteY3" fmla="*/ 1139 h 28849"/>
                      <a:gd name="connsiteX4" fmla="*/ 28895 w 28849"/>
                      <a:gd name="connsiteY4" fmla="*/ 14941 h 28849"/>
                      <a:gd name="connsiteX5" fmla="*/ 28895 w 28849"/>
                      <a:gd name="connsiteY5" fmla="*/ 15017 h 28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849" h="28849">
                        <a:moveTo>
                          <a:pt x="28895" y="15017"/>
                        </a:moveTo>
                        <a:cubicBezTo>
                          <a:pt x="28895" y="22682"/>
                          <a:pt x="22681" y="28895"/>
                          <a:pt x="15017" y="28895"/>
                        </a:cubicBezTo>
                        <a:cubicBezTo>
                          <a:pt x="7352" y="28895"/>
                          <a:pt x="1139" y="22682"/>
                          <a:pt x="1139" y="15017"/>
                        </a:cubicBezTo>
                        <a:cubicBezTo>
                          <a:pt x="1139" y="7381"/>
                          <a:pt x="7306" y="1182"/>
                          <a:pt x="14941" y="1139"/>
                        </a:cubicBezTo>
                        <a:cubicBezTo>
                          <a:pt x="22606" y="1096"/>
                          <a:pt x="28853" y="7276"/>
                          <a:pt x="28895" y="14941"/>
                        </a:cubicBezTo>
                        <a:cubicBezTo>
                          <a:pt x="28895" y="14967"/>
                          <a:pt x="28895" y="14991"/>
                          <a:pt x="28895" y="1501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6" name="Freeform: Shape 125">
                    <a:extLst>
                      <a:ext uri="{FF2B5EF4-FFF2-40B4-BE49-F238E27FC236}">
                        <a16:creationId xmlns:a16="http://schemas.microsoft.com/office/drawing/2014/main" id="{6B1A0B18-338A-4674-A4A2-8A71ADBA9DB1}"/>
                      </a:ext>
                    </a:extLst>
                  </p:cNvPr>
                  <p:cNvSpPr/>
                  <p:nvPr/>
                </p:nvSpPr>
                <p:spPr>
                  <a:xfrm>
                    <a:off x="6539023" y="3497770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7" name="Freeform: Shape 126">
                    <a:extLst>
                      <a:ext uri="{FF2B5EF4-FFF2-40B4-BE49-F238E27FC236}">
                        <a16:creationId xmlns:a16="http://schemas.microsoft.com/office/drawing/2014/main" id="{9EDAC1C5-38E3-454B-8439-A066B5834F41}"/>
                      </a:ext>
                    </a:extLst>
                  </p:cNvPr>
                  <p:cNvSpPr/>
                  <p:nvPr/>
                </p:nvSpPr>
                <p:spPr>
                  <a:xfrm>
                    <a:off x="6539023" y="351309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sp>
                <p:nvSpPr>
                  <p:cNvPr id="128" name="Freeform: Shape 127">
                    <a:extLst>
                      <a:ext uri="{FF2B5EF4-FFF2-40B4-BE49-F238E27FC236}">
                        <a16:creationId xmlns:a16="http://schemas.microsoft.com/office/drawing/2014/main" id="{673DBA28-15A7-430D-9AD3-E66408F38E09}"/>
                      </a:ext>
                    </a:extLst>
                  </p:cNvPr>
                  <p:cNvSpPr/>
                  <p:nvPr/>
                </p:nvSpPr>
                <p:spPr>
                  <a:xfrm>
                    <a:off x="6538917" y="3528381"/>
                    <a:ext cx="89585" cy="10629"/>
                  </a:xfrm>
                  <a:custGeom>
                    <a:avLst/>
                    <a:gdLst>
                      <a:gd name="connsiteX0" fmla="*/ 84679 w 89585"/>
                      <a:gd name="connsiteY0" fmla="*/ 9786 h 10628"/>
                      <a:gd name="connsiteX1" fmla="*/ 5723 w 89585"/>
                      <a:gd name="connsiteY1" fmla="*/ 9786 h 10628"/>
                      <a:gd name="connsiteX2" fmla="*/ 1146 w 89585"/>
                      <a:gd name="connsiteY2" fmla="*/ 5723 h 10628"/>
                      <a:gd name="connsiteX3" fmla="*/ 5211 w 89585"/>
                      <a:gd name="connsiteY3" fmla="*/ 1147 h 10628"/>
                      <a:gd name="connsiteX4" fmla="*/ 5723 w 89585"/>
                      <a:gd name="connsiteY4" fmla="*/ 1147 h 10628"/>
                      <a:gd name="connsiteX5" fmla="*/ 84679 w 89585"/>
                      <a:gd name="connsiteY5" fmla="*/ 1147 h 10628"/>
                      <a:gd name="connsiteX6" fmla="*/ 89256 w 89585"/>
                      <a:gd name="connsiteY6" fmla="*/ 5210 h 10628"/>
                      <a:gd name="connsiteX7" fmla="*/ 85191 w 89585"/>
                      <a:gd name="connsiteY7" fmla="*/ 9786 h 10628"/>
                      <a:gd name="connsiteX8" fmla="*/ 84679 w 89585"/>
                      <a:gd name="connsiteY8" fmla="*/ 9786 h 10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9585" h="10628">
                        <a:moveTo>
                          <a:pt x="84679" y="9786"/>
                        </a:moveTo>
                        <a:lnTo>
                          <a:pt x="5723" y="9786"/>
                        </a:lnTo>
                        <a:cubicBezTo>
                          <a:pt x="3338" y="9928"/>
                          <a:pt x="1288" y="8109"/>
                          <a:pt x="1146" y="5723"/>
                        </a:cubicBezTo>
                        <a:cubicBezTo>
                          <a:pt x="1005" y="3336"/>
                          <a:pt x="2824" y="1288"/>
                          <a:pt x="5211" y="1147"/>
                        </a:cubicBezTo>
                        <a:cubicBezTo>
                          <a:pt x="5381" y="1136"/>
                          <a:pt x="5553" y="1136"/>
                          <a:pt x="5723" y="1147"/>
                        </a:cubicBezTo>
                        <a:lnTo>
                          <a:pt x="84679" y="1147"/>
                        </a:lnTo>
                        <a:cubicBezTo>
                          <a:pt x="87065" y="1006"/>
                          <a:pt x="89114" y="2825"/>
                          <a:pt x="89256" y="5210"/>
                        </a:cubicBezTo>
                        <a:cubicBezTo>
                          <a:pt x="89397" y="7597"/>
                          <a:pt x="87578" y="9645"/>
                          <a:pt x="85191" y="9786"/>
                        </a:cubicBezTo>
                        <a:cubicBezTo>
                          <a:pt x="85021" y="9797"/>
                          <a:pt x="84849" y="9797"/>
                          <a:pt x="84679" y="97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134" name="Freeform 12">
              <a:extLst>
                <a:ext uri="{FF2B5EF4-FFF2-40B4-BE49-F238E27FC236}">
                  <a16:creationId xmlns:a16="http://schemas.microsoft.com/office/drawing/2014/main" id="{82041BA4-7331-432B-B613-ED0B0FE81063}"/>
                </a:ext>
              </a:extLst>
            </p:cNvPr>
            <p:cNvSpPr>
              <a:spLocks noEditPoints="1"/>
            </p:cNvSpPr>
            <p:nvPr/>
          </p:nvSpPr>
          <p:spPr bwMode="auto">
            <a:xfrm rot="10800000">
              <a:off x="5928901" y="3113759"/>
              <a:ext cx="343564" cy="66623"/>
            </a:xfrm>
            <a:custGeom>
              <a:avLst/>
              <a:gdLst>
                <a:gd name="T0" fmla="*/ 97 w 214"/>
                <a:gd name="T1" fmla="*/ 41 h 41"/>
                <a:gd name="T2" fmla="*/ 77 w 214"/>
                <a:gd name="T3" fmla="*/ 39 h 41"/>
                <a:gd name="T4" fmla="*/ 78 w 214"/>
                <a:gd name="T5" fmla="*/ 27 h 41"/>
                <a:gd name="T6" fmla="*/ 98 w 214"/>
                <a:gd name="T7" fmla="*/ 29 h 41"/>
                <a:gd name="T8" fmla="*/ 97 w 214"/>
                <a:gd name="T9" fmla="*/ 41 h 41"/>
                <a:gd name="T10" fmla="*/ 118 w 214"/>
                <a:gd name="T11" fmla="*/ 41 h 41"/>
                <a:gd name="T12" fmla="*/ 117 w 214"/>
                <a:gd name="T13" fmla="*/ 29 h 41"/>
                <a:gd name="T14" fmla="*/ 136 w 214"/>
                <a:gd name="T15" fmla="*/ 26 h 41"/>
                <a:gd name="T16" fmla="*/ 138 w 214"/>
                <a:gd name="T17" fmla="*/ 38 h 41"/>
                <a:gd name="T18" fmla="*/ 118 w 214"/>
                <a:gd name="T19" fmla="*/ 41 h 41"/>
                <a:gd name="T20" fmla="*/ 57 w 214"/>
                <a:gd name="T21" fmla="*/ 36 h 41"/>
                <a:gd name="T22" fmla="*/ 37 w 214"/>
                <a:gd name="T23" fmla="*/ 30 h 41"/>
                <a:gd name="T24" fmla="*/ 41 w 214"/>
                <a:gd name="T25" fmla="*/ 19 h 41"/>
                <a:gd name="T26" fmla="*/ 60 w 214"/>
                <a:gd name="T27" fmla="*/ 24 h 41"/>
                <a:gd name="T28" fmla="*/ 57 w 214"/>
                <a:gd name="T29" fmla="*/ 36 h 41"/>
                <a:gd name="T30" fmla="*/ 158 w 214"/>
                <a:gd name="T31" fmla="*/ 34 h 41"/>
                <a:gd name="T32" fmla="*/ 155 w 214"/>
                <a:gd name="T33" fmla="*/ 22 h 41"/>
                <a:gd name="T34" fmla="*/ 173 w 214"/>
                <a:gd name="T35" fmla="*/ 17 h 41"/>
                <a:gd name="T36" fmla="*/ 177 w 214"/>
                <a:gd name="T37" fmla="*/ 28 h 41"/>
                <a:gd name="T38" fmla="*/ 158 w 214"/>
                <a:gd name="T39" fmla="*/ 34 h 41"/>
                <a:gd name="T40" fmla="*/ 18 w 214"/>
                <a:gd name="T41" fmla="*/ 23 h 41"/>
                <a:gd name="T42" fmla="*/ 0 w 214"/>
                <a:gd name="T43" fmla="*/ 13 h 41"/>
                <a:gd name="T44" fmla="*/ 6 w 214"/>
                <a:gd name="T45" fmla="*/ 3 h 41"/>
                <a:gd name="T46" fmla="*/ 23 w 214"/>
                <a:gd name="T47" fmla="*/ 12 h 41"/>
                <a:gd name="T48" fmla="*/ 18 w 214"/>
                <a:gd name="T49" fmla="*/ 23 h 41"/>
                <a:gd name="T50" fmla="*/ 196 w 214"/>
                <a:gd name="T51" fmla="*/ 20 h 41"/>
                <a:gd name="T52" fmla="*/ 190 w 214"/>
                <a:gd name="T53" fmla="*/ 9 h 41"/>
                <a:gd name="T54" fmla="*/ 207 w 214"/>
                <a:gd name="T55" fmla="*/ 0 h 41"/>
                <a:gd name="T56" fmla="*/ 214 w 214"/>
                <a:gd name="T57" fmla="*/ 10 h 41"/>
                <a:gd name="T58" fmla="*/ 196 w 214"/>
                <a:gd name="T59" fmla="*/ 2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14" h="41">
                  <a:moveTo>
                    <a:pt x="97" y="41"/>
                  </a:moveTo>
                  <a:cubicBezTo>
                    <a:pt x="90" y="41"/>
                    <a:pt x="84" y="40"/>
                    <a:pt x="77" y="39"/>
                  </a:cubicBezTo>
                  <a:cubicBezTo>
                    <a:pt x="78" y="27"/>
                    <a:pt x="78" y="27"/>
                    <a:pt x="78" y="27"/>
                  </a:cubicBezTo>
                  <a:cubicBezTo>
                    <a:pt x="85" y="28"/>
                    <a:pt x="91" y="29"/>
                    <a:pt x="98" y="29"/>
                  </a:cubicBezTo>
                  <a:lnTo>
                    <a:pt x="97" y="41"/>
                  </a:lnTo>
                  <a:close/>
                  <a:moveTo>
                    <a:pt x="118" y="41"/>
                  </a:moveTo>
                  <a:cubicBezTo>
                    <a:pt x="117" y="29"/>
                    <a:pt x="117" y="29"/>
                    <a:pt x="117" y="29"/>
                  </a:cubicBezTo>
                  <a:cubicBezTo>
                    <a:pt x="123" y="28"/>
                    <a:pt x="130" y="27"/>
                    <a:pt x="136" y="26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1" y="39"/>
                    <a:pt x="124" y="40"/>
                    <a:pt x="118" y="41"/>
                  </a:cubicBezTo>
                  <a:close/>
                  <a:moveTo>
                    <a:pt x="57" y="36"/>
                  </a:moveTo>
                  <a:cubicBezTo>
                    <a:pt x="50" y="34"/>
                    <a:pt x="44" y="32"/>
                    <a:pt x="37" y="30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7" y="21"/>
                    <a:pt x="53" y="23"/>
                    <a:pt x="60" y="24"/>
                  </a:cubicBezTo>
                  <a:lnTo>
                    <a:pt x="57" y="36"/>
                  </a:lnTo>
                  <a:close/>
                  <a:moveTo>
                    <a:pt x="158" y="34"/>
                  </a:moveTo>
                  <a:cubicBezTo>
                    <a:pt x="155" y="22"/>
                    <a:pt x="155" y="22"/>
                    <a:pt x="155" y="22"/>
                  </a:cubicBezTo>
                  <a:cubicBezTo>
                    <a:pt x="161" y="21"/>
                    <a:pt x="167" y="19"/>
                    <a:pt x="173" y="17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1" y="30"/>
                    <a:pt x="164" y="32"/>
                    <a:pt x="158" y="34"/>
                  </a:cubicBezTo>
                  <a:close/>
                  <a:moveTo>
                    <a:pt x="18" y="23"/>
                  </a:moveTo>
                  <a:cubicBezTo>
                    <a:pt x="12" y="20"/>
                    <a:pt x="6" y="17"/>
                    <a:pt x="0" y="1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12" y="6"/>
                    <a:pt x="17" y="9"/>
                    <a:pt x="23" y="12"/>
                  </a:cubicBezTo>
                  <a:lnTo>
                    <a:pt x="18" y="23"/>
                  </a:lnTo>
                  <a:close/>
                  <a:moveTo>
                    <a:pt x="196" y="20"/>
                  </a:moveTo>
                  <a:cubicBezTo>
                    <a:pt x="190" y="9"/>
                    <a:pt x="190" y="9"/>
                    <a:pt x="190" y="9"/>
                  </a:cubicBezTo>
                  <a:cubicBezTo>
                    <a:pt x="196" y="6"/>
                    <a:pt x="202" y="3"/>
                    <a:pt x="207" y="0"/>
                  </a:cubicBezTo>
                  <a:cubicBezTo>
                    <a:pt x="214" y="10"/>
                    <a:pt x="214" y="10"/>
                    <a:pt x="214" y="10"/>
                  </a:cubicBezTo>
                  <a:cubicBezTo>
                    <a:pt x="208" y="13"/>
                    <a:pt x="202" y="17"/>
                    <a:pt x="196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7FEE2C93-C33C-44BC-94B9-8787FA2D390E}"/>
              </a:ext>
            </a:extLst>
          </p:cNvPr>
          <p:cNvSpPr/>
          <p:nvPr/>
        </p:nvSpPr>
        <p:spPr bwMode="auto">
          <a:xfrm>
            <a:off x="0" y="5806440"/>
            <a:ext cx="12329160" cy="757873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823A75A-328D-4B0F-B6D1-DD3C499A935A}"/>
              </a:ext>
            </a:extLst>
          </p:cNvPr>
          <p:cNvSpPr txBox="1"/>
          <p:nvPr/>
        </p:nvSpPr>
        <p:spPr>
          <a:xfrm>
            <a:off x="4798369" y="6000710"/>
            <a:ext cx="25952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Coming in H1 2019</a:t>
            </a:r>
          </a:p>
        </p:txBody>
      </p:sp>
    </p:spTree>
    <p:extLst>
      <p:ext uri="{BB962C8B-B14F-4D97-AF65-F5344CB8AC3E}">
        <p14:creationId xmlns:p14="http://schemas.microsoft.com/office/powerpoint/2010/main" val="1710704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2.96296E-6 L -1.45833E-6 0.0590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2.22222E-6 L -1.45833E-6 0.0590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-2.96296E-6 L 2.5E-6 0.0590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2.22222E-6 L -1.45833E-6 0.0590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54167E-6 2.59259E-6 L -3.54167E-6 0.05903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1.45833E-6 2.22222E-6 L -1.45833E-6 0.05903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4.16667E-7 2.59259E-6 L 4.16667E-7 0.05903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1.45833E-6 2.22222E-6 L -1.45833E-6 0.05903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9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  <p:bldP spid="53" grpId="0"/>
      <p:bldP spid="53" grpId="1"/>
      <p:bldP spid="55" grpId="0"/>
      <p:bldP spid="55" grpId="1"/>
      <p:bldP spid="57" grpId="0"/>
      <p:bldP spid="57" grpId="1"/>
      <p:bldP spid="70" grpId="0" animBg="1"/>
      <p:bldP spid="7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88">
            <a:extLst>
              <a:ext uri="{FF2B5EF4-FFF2-40B4-BE49-F238E27FC236}">
                <a16:creationId xmlns:a16="http://schemas.microsoft.com/office/drawing/2014/main" id="{E2CCFCFA-791E-4DC4-84B4-721C8A615F41}"/>
              </a:ext>
            </a:extLst>
          </p:cNvPr>
          <p:cNvSpPr/>
          <p:nvPr/>
        </p:nvSpPr>
        <p:spPr bwMode="auto">
          <a:xfrm>
            <a:off x="9769907" y="4758385"/>
            <a:ext cx="722260" cy="731520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pic>
        <p:nvPicPr>
          <p:cNvPr id="95" name="Graphic 94">
            <a:extLst>
              <a:ext uri="{FF2B5EF4-FFF2-40B4-BE49-F238E27FC236}">
                <a16:creationId xmlns:a16="http://schemas.microsoft.com/office/drawing/2014/main" id="{F6F3D692-C160-46F1-8059-F88A850C69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907" y="4758385"/>
            <a:ext cx="731520" cy="731520"/>
          </a:xfrm>
          <a:prstGeom prst="ellipse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3DC095-9E53-4670-A5C2-CE577990BB55}"/>
              </a:ext>
            </a:extLst>
          </p:cNvPr>
          <p:cNvCxnSpPr>
            <a:cxnSpLocks/>
          </p:cNvCxnSpPr>
          <p:nvPr/>
        </p:nvCxnSpPr>
        <p:spPr>
          <a:xfrm>
            <a:off x="6444986" y="2819400"/>
            <a:ext cx="2342388" cy="133604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54C735A-9650-459A-8F74-672908FAFD86}"/>
              </a:ext>
            </a:extLst>
          </p:cNvPr>
          <p:cNvCxnSpPr>
            <a:cxnSpLocks/>
          </p:cNvCxnSpPr>
          <p:nvPr/>
        </p:nvCxnSpPr>
        <p:spPr>
          <a:xfrm flipH="1">
            <a:off x="8787374" y="2819400"/>
            <a:ext cx="2342388" cy="133604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1ED360-37D0-4527-B874-22E3C2A13190}"/>
              </a:ext>
            </a:extLst>
          </p:cNvPr>
          <p:cNvCxnSpPr>
            <a:cxnSpLocks/>
          </p:cNvCxnSpPr>
          <p:nvPr/>
        </p:nvCxnSpPr>
        <p:spPr>
          <a:xfrm>
            <a:off x="8787374" y="4155440"/>
            <a:ext cx="0" cy="2702560"/>
          </a:xfrm>
          <a:prstGeom prst="line">
            <a:avLst/>
          </a:prstGeom>
          <a:ln w="38100">
            <a:solidFill>
              <a:schemeClr val="bg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19A1BF26-2BD1-4242-AB6F-C6945D36C7D5}"/>
              </a:ext>
            </a:extLst>
          </p:cNvPr>
          <p:cNvSpPr/>
          <p:nvPr/>
        </p:nvSpPr>
        <p:spPr>
          <a:xfrm>
            <a:off x="7841946" y="3209257"/>
            <a:ext cx="1892364" cy="1892366"/>
          </a:xfrm>
          <a:prstGeom prst="ellips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C57F52-251C-4739-A0CF-87875DE2147A}"/>
              </a:ext>
            </a:extLst>
          </p:cNvPr>
          <p:cNvSpPr/>
          <p:nvPr/>
        </p:nvSpPr>
        <p:spPr>
          <a:xfrm>
            <a:off x="8081310" y="3734267"/>
            <a:ext cx="1351187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6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5">
                      <a:srgbClr val="D83B01"/>
                    </a:gs>
                    <a:gs pos="51000">
                      <a:srgbClr val="D83B0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+mn-cs"/>
              </a:rPr>
              <a:t>Windows Admin Center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8FFAD-ED74-4986-88D8-22E39C1E7BD2}"/>
              </a:ext>
            </a:extLst>
          </p:cNvPr>
          <p:cNvSpPr/>
          <p:nvPr/>
        </p:nvSpPr>
        <p:spPr bwMode="auto">
          <a:xfrm>
            <a:off x="9945723" y="5868946"/>
            <a:ext cx="1828836" cy="5910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446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FFFFFF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8">
                      <a:srgbClr val="1A1A1A"/>
                    </a:gs>
                    <a:gs pos="6494">
                      <a:srgbClr val="1A1A1A"/>
                    </a:gs>
                    <a:gs pos="3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+mn-cs"/>
              </a:rPr>
              <a:t>Small deployments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D8A904-3573-4360-BD3A-2B2874840193}"/>
              </a:ext>
            </a:extLst>
          </p:cNvPr>
          <p:cNvSpPr/>
          <p:nvPr/>
        </p:nvSpPr>
        <p:spPr bwMode="auto">
          <a:xfrm>
            <a:off x="7718552" y="2076174"/>
            <a:ext cx="2137642" cy="5910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6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FFFFFF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8">
                      <a:srgbClr val="1A1A1A"/>
                    </a:gs>
                    <a:gs pos="6494">
                      <a:srgbClr val="1A1A1A"/>
                    </a:gs>
                    <a:gs pos="3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+mn-cs"/>
              </a:rPr>
              <a:t>Cloud/hybrid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8">
                      <a:srgbClr val="1A1A1A"/>
                    </a:gs>
                    <a:gs pos="6494">
                      <a:srgbClr val="1A1A1A"/>
                    </a:gs>
                    <a:gs pos="3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+mn-cs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8">
                      <a:srgbClr val="1A1A1A"/>
                    </a:gs>
                    <a:gs pos="6494">
                      <a:srgbClr val="1A1A1A"/>
                    </a:gs>
                    <a:gs pos="3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+mn-cs"/>
              </a:rPr>
              <a:t>deployments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69617-8347-46EB-9760-4640F2AD0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98906" cy="1107996"/>
          </a:xfrm>
        </p:spPr>
        <p:txBody>
          <a:bodyPr/>
          <a:lstStyle/>
          <a:p>
            <a:r>
              <a:rPr lang="en-US"/>
              <a:t>Windows Admin Center complements existing management solutions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7E8A68-EF50-4625-9BDE-B827DD6E3A59}"/>
              </a:ext>
            </a:extLst>
          </p:cNvPr>
          <p:cNvSpPr/>
          <p:nvPr/>
        </p:nvSpPr>
        <p:spPr bwMode="auto">
          <a:xfrm>
            <a:off x="6041485" y="5868946"/>
            <a:ext cx="1990074" cy="591031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84" rIns="0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1" indent="0" algn="ctr" defTabSz="91446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>
                <a:srgbClr val="FFFFFF"/>
              </a:buClr>
              <a:buSzPct val="90000"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4938">
                      <a:srgbClr val="1A1A1A"/>
                    </a:gs>
                    <a:gs pos="6494">
                      <a:srgbClr val="1A1A1A"/>
                    </a:gs>
                    <a:gs pos="34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MS PGothic" panose="020B0600070205080204" pitchFamily="34" charset="-128"/>
                <a:cs typeface="+mn-cs"/>
              </a:rPr>
              <a:t>Large deployments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A61C5502-E952-46E3-A49C-CE7E3497459F}"/>
              </a:ext>
            </a:extLst>
          </p:cNvPr>
          <p:cNvSpPr txBox="1">
            <a:spLocks/>
          </p:cNvSpPr>
          <p:nvPr/>
        </p:nvSpPr>
        <p:spPr>
          <a:xfrm>
            <a:off x="1647004" y="2636446"/>
            <a:ext cx="3491961" cy="4985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Azure security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and management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C1704B8A-65DB-48B2-A3AB-C4EE1BC23B5C}"/>
              </a:ext>
            </a:extLst>
          </p:cNvPr>
          <p:cNvSpPr txBox="1">
            <a:spLocks/>
          </p:cNvSpPr>
          <p:nvPr/>
        </p:nvSpPr>
        <p:spPr>
          <a:xfrm>
            <a:off x="1647004" y="3579868"/>
            <a:ext cx="3491961" cy="4985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System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Center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667D55DF-75D2-4EF0-82AE-7FEE29FDFE12}"/>
              </a:ext>
            </a:extLst>
          </p:cNvPr>
          <p:cNvSpPr txBox="1">
            <a:spLocks/>
          </p:cNvSpPr>
          <p:nvPr/>
        </p:nvSpPr>
        <p:spPr>
          <a:xfrm>
            <a:off x="1641921" y="5533846"/>
            <a:ext cx="3491961" cy="4985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Remote Desktop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+ in-box tools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F7D6DB74-9574-4E58-9C3A-0076DAC2BEC8}"/>
              </a:ext>
            </a:extLst>
          </p:cNvPr>
          <p:cNvSpPr txBox="1">
            <a:spLocks/>
          </p:cNvSpPr>
          <p:nvPr/>
        </p:nvSpPr>
        <p:spPr>
          <a:xfrm>
            <a:off x="1641921" y="4540461"/>
            <a:ext cx="3491961" cy="498598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6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Remote Server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3636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MS PGothic" panose="020B0600070205080204" pitchFamily="34" charset="-128"/>
                <a:cs typeface="Segoe UI Semilight" panose="020B0402040204020203" pitchFamily="34" charset="0"/>
              </a:rPr>
              <a:t>Administration Tools</a:t>
            </a: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9FF3EFB4-58EF-4509-855C-23E50DB29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3035" y="4889381"/>
            <a:ext cx="1347624" cy="93702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0F8E720-41EF-4717-808A-8CFFDAF5C067}"/>
              </a:ext>
            </a:extLst>
          </p:cNvPr>
          <p:cNvGrpSpPr/>
          <p:nvPr/>
        </p:nvGrpSpPr>
        <p:grpSpPr>
          <a:xfrm>
            <a:off x="7799365" y="1147854"/>
            <a:ext cx="1873154" cy="849759"/>
            <a:chOff x="5236306" y="5352125"/>
            <a:chExt cx="2311440" cy="1048588"/>
          </a:xfrm>
          <a:solidFill>
            <a:schemeClr val="bg2">
              <a:lumMod val="90000"/>
            </a:schemeClr>
          </a:solidFill>
        </p:grpSpPr>
        <p:sp>
          <p:nvSpPr>
            <p:cNvPr id="49" name="Freeform 21">
              <a:extLst>
                <a:ext uri="{FF2B5EF4-FFF2-40B4-BE49-F238E27FC236}">
                  <a16:creationId xmlns:a16="http://schemas.microsoft.com/office/drawing/2014/main" id="{D82404D3-E189-4FB8-9656-562165DC2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6306" y="5352125"/>
              <a:ext cx="1719388" cy="1048588"/>
            </a:xfrm>
            <a:custGeom>
              <a:avLst/>
              <a:gdLst>
                <a:gd name="T0" fmla="*/ 181 w 776"/>
                <a:gd name="T1" fmla="*/ 207 h 518"/>
                <a:gd name="T2" fmla="*/ 388 w 776"/>
                <a:gd name="T3" fmla="*/ 0 h 518"/>
                <a:gd name="T4" fmla="*/ 580 w 776"/>
                <a:gd name="T5" fmla="*/ 130 h 518"/>
                <a:gd name="T6" fmla="*/ 582 w 776"/>
                <a:gd name="T7" fmla="*/ 130 h 518"/>
                <a:gd name="T8" fmla="*/ 776 w 776"/>
                <a:gd name="T9" fmla="*/ 324 h 518"/>
                <a:gd name="T10" fmla="*/ 582 w 776"/>
                <a:gd name="T11" fmla="*/ 518 h 518"/>
                <a:gd name="T12" fmla="*/ 155 w 776"/>
                <a:gd name="T13" fmla="*/ 518 h 518"/>
                <a:gd name="T14" fmla="*/ 0 w 776"/>
                <a:gd name="T15" fmla="*/ 362 h 518"/>
                <a:gd name="T16" fmla="*/ 155 w 776"/>
                <a:gd name="T17" fmla="*/ 207 h 518"/>
                <a:gd name="T18" fmla="*/ 181 w 776"/>
                <a:gd name="T19" fmla="*/ 209 h 518"/>
                <a:gd name="T20" fmla="*/ 181 w 776"/>
                <a:gd name="T21" fmla="*/ 20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6" h="518">
                  <a:moveTo>
                    <a:pt x="181" y="207"/>
                  </a:moveTo>
                  <a:cubicBezTo>
                    <a:pt x="181" y="93"/>
                    <a:pt x="274" y="0"/>
                    <a:pt x="388" y="0"/>
                  </a:cubicBezTo>
                  <a:cubicBezTo>
                    <a:pt x="475" y="0"/>
                    <a:pt x="549" y="54"/>
                    <a:pt x="580" y="130"/>
                  </a:cubicBezTo>
                  <a:cubicBezTo>
                    <a:pt x="582" y="130"/>
                    <a:pt x="582" y="130"/>
                    <a:pt x="582" y="130"/>
                  </a:cubicBezTo>
                  <a:cubicBezTo>
                    <a:pt x="689" y="130"/>
                    <a:pt x="776" y="217"/>
                    <a:pt x="776" y="324"/>
                  </a:cubicBezTo>
                  <a:cubicBezTo>
                    <a:pt x="776" y="431"/>
                    <a:pt x="689" y="518"/>
                    <a:pt x="582" y="518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69" y="518"/>
                    <a:pt x="0" y="448"/>
                    <a:pt x="0" y="362"/>
                  </a:cubicBezTo>
                  <a:cubicBezTo>
                    <a:pt x="0" y="277"/>
                    <a:pt x="69" y="207"/>
                    <a:pt x="155" y="207"/>
                  </a:cubicBezTo>
                  <a:cubicBezTo>
                    <a:pt x="164" y="207"/>
                    <a:pt x="173" y="208"/>
                    <a:pt x="181" y="209"/>
                  </a:cubicBezTo>
                  <a:lnTo>
                    <a:pt x="181" y="20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30000">
                      <a:srgbClr val="0078D4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B218FC76-A43D-4471-BD45-8691E144B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326" y="5393111"/>
              <a:ext cx="1085420" cy="661956"/>
            </a:xfrm>
            <a:custGeom>
              <a:avLst/>
              <a:gdLst>
                <a:gd name="T0" fmla="*/ 181 w 776"/>
                <a:gd name="T1" fmla="*/ 207 h 518"/>
                <a:gd name="T2" fmla="*/ 388 w 776"/>
                <a:gd name="T3" fmla="*/ 0 h 518"/>
                <a:gd name="T4" fmla="*/ 580 w 776"/>
                <a:gd name="T5" fmla="*/ 130 h 518"/>
                <a:gd name="T6" fmla="*/ 582 w 776"/>
                <a:gd name="T7" fmla="*/ 130 h 518"/>
                <a:gd name="T8" fmla="*/ 776 w 776"/>
                <a:gd name="T9" fmla="*/ 324 h 518"/>
                <a:gd name="T10" fmla="*/ 582 w 776"/>
                <a:gd name="T11" fmla="*/ 518 h 518"/>
                <a:gd name="T12" fmla="*/ 155 w 776"/>
                <a:gd name="T13" fmla="*/ 518 h 518"/>
                <a:gd name="T14" fmla="*/ 0 w 776"/>
                <a:gd name="T15" fmla="*/ 362 h 518"/>
                <a:gd name="T16" fmla="*/ 155 w 776"/>
                <a:gd name="T17" fmla="*/ 207 h 518"/>
                <a:gd name="T18" fmla="*/ 181 w 776"/>
                <a:gd name="T19" fmla="*/ 209 h 518"/>
                <a:gd name="T20" fmla="*/ 181 w 776"/>
                <a:gd name="T21" fmla="*/ 207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6" h="518">
                  <a:moveTo>
                    <a:pt x="181" y="207"/>
                  </a:moveTo>
                  <a:cubicBezTo>
                    <a:pt x="181" y="93"/>
                    <a:pt x="274" y="0"/>
                    <a:pt x="388" y="0"/>
                  </a:cubicBezTo>
                  <a:cubicBezTo>
                    <a:pt x="475" y="0"/>
                    <a:pt x="549" y="54"/>
                    <a:pt x="580" y="130"/>
                  </a:cubicBezTo>
                  <a:cubicBezTo>
                    <a:pt x="582" y="130"/>
                    <a:pt x="582" y="130"/>
                    <a:pt x="582" y="130"/>
                  </a:cubicBezTo>
                  <a:cubicBezTo>
                    <a:pt x="689" y="130"/>
                    <a:pt x="776" y="217"/>
                    <a:pt x="776" y="324"/>
                  </a:cubicBezTo>
                  <a:cubicBezTo>
                    <a:pt x="776" y="431"/>
                    <a:pt x="689" y="518"/>
                    <a:pt x="582" y="518"/>
                  </a:cubicBezTo>
                  <a:cubicBezTo>
                    <a:pt x="155" y="518"/>
                    <a:pt x="155" y="518"/>
                    <a:pt x="155" y="518"/>
                  </a:cubicBezTo>
                  <a:cubicBezTo>
                    <a:pt x="69" y="518"/>
                    <a:pt x="0" y="448"/>
                    <a:pt x="0" y="362"/>
                  </a:cubicBezTo>
                  <a:cubicBezTo>
                    <a:pt x="0" y="277"/>
                    <a:pt x="69" y="207"/>
                    <a:pt x="155" y="207"/>
                  </a:cubicBezTo>
                  <a:cubicBezTo>
                    <a:pt x="164" y="207"/>
                    <a:pt x="173" y="208"/>
                    <a:pt x="181" y="209"/>
                  </a:cubicBezTo>
                  <a:lnTo>
                    <a:pt x="181" y="207"/>
                  </a:lnTo>
                  <a:close/>
                </a:path>
              </a:pathLst>
            </a:custGeom>
            <a:solidFill>
              <a:srgbClr val="0070C0"/>
            </a:solidFill>
            <a:ln w="10795" cap="flat" cmpd="sng" algn="ctr">
              <a:noFill/>
              <a:prstDash val="solid"/>
            </a:ln>
            <a:effectLst>
              <a:outerShdw blurRad="190500" dist="38100" dir="2700000" algn="tl" rotWithShape="0">
                <a:prstClr val="black">
                  <a:alpha val="15000"/>
                </a:prstClr>
              </a:outerShdw>
            </a:effectLst>
          </p:spPr>
          <p:txBody>
            <a:bodyPr rot="0" spcFirstLastPara="0" vertOverflow="overflow" horzOverflow="overflow" vert="horz" wrap="square" lIns="0" tIns="46637" rIns="0" bIns="4663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30000">
                      <a:srgbClr val="0078D4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7E1C995-99EA-403B-8DFD-16D02A897904}"/>
              </a:ext>
            </a:extLst>
          </p:cNvPr>
          <p:cNvGrpSpPr/>
          <p:nvPr/>
        </p:nvGrpSpPr>
        <p:grpSpPr>
          <a:xfrm>
            <a:off x="6294270" y="3751727"/>
            <a:ext cx="731520" cy="731520"/>
            <a:chOff x="3995503" y="2172217"/>
            <a:chExt cx="1437913" cy="141971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202B2CD-B900-4052-BA35-B6D8A327536C}"/>
                </a:ext>
              </a:extLst>
            </p:cNvPr>
            <p:cNvSpPr/>
            <p:nvPr/>
          </p:nvSpPr>
          <p:spPr bwMode="auto">
            <a:xfrm>
              <a:off x="3995503" y="2172217"/>
              <a:ext cx="1419713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26124D8F-E2DD-44F2-AB59-9772BA975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995503" y="2172217"/>
              <a:ext cx="1437913" cy="1419712"/>
            </a:xfrm>
            <a:prstGeom prst="ellipse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0713922-9569-4E3C-9793-A67693C064C0}"/>
              </a:ext>
            </a:extLst>
          </p:cNvPr>
          <p:cNvGrpSpPr/>
          <p:nvPr/>
        </p:nvGrpSpPr>
        <p:grpSpPr>
          <a:xfrm>
            <a:off x="7089023" y="2214618"/>
            <a:ext cx="731520" cy="731520"/>
            <a:chOff x="3995503" y="2172217"/>
            <a:chExt cx="1419713" cy="141971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A01BD7-BB55-4F61-B211-FF9C74AC2F5E}"/>
                </a:ext>
              </a:extLst>
            </p:cNvPr>
            <p:cNvSpPr/>
            <p:nvPr/>
          </p:nvSpPr>
          <p:spPr bwMode="auto">
            <a:xfrm>
              <a:off x="3995503" y="2172217"/>
              <a:ext cx="1419713" cy="1419712"/>
            </a:xfrm>
            <a:prstGeom prst="ellipse">
              <a:avLst/>
            </a:prstGeom>
            <a:solidFill>
              <a:srgbClr val="D2D2D2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93606B34-2D87-4BAC-B85A-7EFC191E30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651" t="685" r="22425" b="-1"/>
            <a:stretch/>
          </p:blipFill>
          <p:spPr>
            <a:xfrm>
              <a:off x="3995503" y="2316480"/>
              <a:ext cx="1419712" cy="1158240"/>
            </a:xfrm>
            <a:prstGeom prst="ellipse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CA46EF-A895-4341-9D9E-EB06C3DD49BD}"/>
              </a:ext>
            </a:extLst>
          </p:cNvPr>
          <p:cNvGrpSpPr/>
          <p:nvPr/>
        </p:nvGrpSpPr>
        <p:grpSpPr>
          <a:xfrm>
            <a:off x="5789046" y="4424000"/>
            <a:ext cx="731520" cy="731520"/>
            <a:chOff x="3053688" y="3658760"/>
            <a:chExt cx="1437913" cy="1419712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F3E7455-41CE-41FD-813C-8D12B4E3452B}"/>
                </a:ext>
              </a:extLst>
            </p:cNvPr>
            <p:cNvSpPr/>
            <p:nvPr/>
          </p:nvSpPr>
          <p:spPr bwMode="auto">
            <a:xfrm>
              <a:off x="3053688" y="3658760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0FD6D063-44CD-4A10-952F-502215EB2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53688" y="3658760"/>
              <a:ext cx="1437913" cy="1419712"/>
            </a:xfrm>
            <a:prstGeom prst="ellipse">
              <a:avLst/>
            </a:prstGeom>
          </p:spPr>
        </p:pic>
      </p:grpSp>
      <p:pic>
        <p:nvPicPr>
          <p:cNvPr id="91" name="Graphic 90">
            <a:extLst>
              <a:ext uri="{FF2B5EF4-FFF2-40B4-BE49-F238E27FC236}">
                <a16:creationId xmlns:a16="http://schemas.microsoft.com/office/drawing/2014/main" id="{AA142679-4978-4DAC-A836-1D37E95FE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95153" y="4867034"/>
            <a:ext cx="448303" cy="991701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32F026A4-8E85-411A-A211-2F4E355591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709780" y="1730622"/>
            <a:ext cx="731520" cy="731520"/>
          </a:xfrm>
          <a:prstGeom prst="ellipse">
            <a:avLst/>
          </a:prstGeom>
          <a:effectLst>
            <a:outerShdw blurRad="254000" dist="63500" dir="2700000" sx="101000" sy="101000" algn="t" rotWithShape="0">
              <a:prstClr val="black">
                <a:alpha val="35000"/>
              </a:prstClr>
            </a:outerShdw>
          </a:effectLst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D822D600-FA65-42C9-A945-309CEBF440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43277" y="3789680"/>
            <a:ext cx="731520" cy="731520"/>
          </a:xfrm>
          <a:prstGeom prst="ellipse">
            <a:avLst/>
          </a:prstGeom>
          <a:effectLst>
            <a:outerShdw blurRad="254000" dist="63500" dir="2700000" sx="101000" sy="101000" algn="t" rotWithShape="0">
              <a:prstClr val="black">
                <a:alpha val="35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90916B1-4B0B-4EBF-BFB3-0E2371FBAEFF}"/>
              </a:ext>
            </a:extLst>
          </p:cNvPr>
          <p:cNvGrpSpPr/>
          <p:nvPr/>
        </p:nvGrpSpPr>
        <p:grpSpPr>
          <a:xfrm>
            <a:off x="562714" y="2487922"/>
            <a:ext cx="782216" cy="749306"/>
            <a:chOff x="562714" y="2487922"/>
            <a:chExt cx="782216" cy="7493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16341F0-DCFC-4AE5-991D-FEF643D3B7E1}"/>
                </a:ext>
              </a:extLst>
            </p:cNvPr>
            <p:cNvSpPr/>
            <p:nvPr/>
          </p:nvSpPr>
          <p:spPr bwMode="auto">
            <a:xfrm>
              <a:off x="588062" y="2505708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4A527FD-F9A0-4600-916C-40846E6F4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2714" y="2487922"/>
              <a:ext cx="782216" cy="746768"/>
            </a:xfrm>
            <a:prstGeom prst="ellipse">
              <a:avLst/>
            </a:prstGeom>
            <a:ln w="1833" cap="flat">
              <a:noFill/>
              <a:prstDash val="solid"/>
              <a:miter/>
            </a:ln>
          </p:spPr>
        </p:pic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97A12EA9-6F5A-43B2-9489-1CDD6193D956}"/>
              </a:ext>
            </a:extLst>
          </p:cNvPr>
          <p:cNvSpPr/>
          <p:nvPr/>
        </p:nvSpPr>
        <p:spPr bwMode="auto">
          <a:xfrm>
            <a:off x="588062" y="5417385"/>
            <a:ext cx="731520" cy="731520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C812F75-DB61-4095-A5F7-4E4BFC04FAD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087" y="5376976"/>
            <a:ext cx="883469" cy="8426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DBCDF0-C7CF-480B-8D4F-C77BE8A6D7AE}"/>
              </a:ext>
            </a:extLst>
          </p:cNvPr>
          <p:cNvGrpSpPr/>
          <p:nvPr/>
        </p:nvGrpSpPr>
        <p:grpSpPr>
          <a:xfrm>
            <a:off x="588062" y="3480751"/>
            <a:ext cx="731520" cy="731520"/>
            <a:chOff x="588062" y="3480751"/>
            <a:chExt cx="731520" cy="731520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D8531D5-6FBD-41F1-87C7-E7EA113724E0}"/>
                </a:ext>
              </a:extLst>
            </p:cNvPr>
            <p:cNvSpPr/>
            <p:nvPr/>
          </p:nvSpPr>
          <p:spPr bwMode="auto">
            <a:xfrm>
              <a:off x="588062" y="3480751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7D0B6B8-CC86-477E-A4BE-AE7498C9C397}"/>
                </a:ext>
              </a:extLst>
            </p:cNvPr>
            <p:cNvGrpSpPr/>
            <p:nvPr/>
          </p:nvGrpSpPr>
          <p:grpSpPr>
            <a:xfrm>
              <a:off x="714031" y="3589782"/>
              <a:ext cx="479583" cy="513459"/>
              <a:chOff x="6360326" y="3804117"/>
              <a:chExt cx="1025562" cy="1098004"/>
            </a:xfrm>
          </p:grpSpPr>
          <p:pic>
            <p:nvPicPr>
              <p:cNvPr id="55" name="Picture 54" descr="A close up of a sign&#10;&#10;Description generated with very high confidence">
                <a:extLst>
                  <a:ext uri="{FF2B5EF4-FFF2-40B4-BE49-F238E27FC236}">
                    <a16:creationId xmlns:a16="http://schemas.microsoft.com/office/drawing/2014/main" id="{CAA5A56B-9428-4845-8919-9055788A1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10000" r="90000">
                            <a14:foregroundMark x1="74609" y1="39063" x2="74609" y2="39063"/>
                            <a14:foregroundMark x1="67578" y1="36328" x2="67578" y2="36328"/>
                            <a14:foregroundMark x1="46484" y1="26172" x2="46484" y2="26172"/>
                            <a14:foregroundMark x1="47266" y1="17969" x2="47266" y2="17969"/>
                            <a14:backgroundMark x1="22656" y1="47266" x2="23047" y2="81250"/>
                            <a14:backgroundMark x1="80469" y1="73047" x2="72266" y2="80859"/>
                            <a14:backgroundMark x1="75391" y1="58594" x2="75391" y2="58594"/>
                            <a14:backgroundMark x1="75781" y1="53516" x2="75000" y2="61719"/>
                            <a14:backgroundMark x1="63281" y1="41406" x2="60156" y2="44531"/>
                            <a14:backgroundMark x1="46094" y1="46094" x2="46094" y2="4609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6778" y="4163011"/>
                <a:ext cx="739110" cy="739110"/>
              </a:xfrm>
              <a:prstGeom prst="rect">
                <a:avLst/>
              </a:pr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B01BACD-1A8C-45AA-A9A4-7C937E6D42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backgroundRemoval t="10000" b="90000" l="10000" r="90000">
                            <a14:foregroundMark x1="47656" y1="76953" x2="47656" y2="76953"/>
                            <a14:foregroundMark x1="43359" y1="75000" x2="43359" y2="750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0326" y="3804117"/>
                <a:ext cx="739110" cy="73911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5D5D9B-33AD-41DB-9FB1-0591146A86D7}"/>
              </a:ext>
            </a:extLst>
          </p:cNvPr>
          <p:cNvGrpSpPr/>
          <p:nvPr/>
        </p:nvGrpSpPr>
        <p:grpSpPr>
          <a:xfrm>
            <a:off x="571438" y="4449764"/>
            <a:ext cx="769682" cy="744088"/>
            <a:chOff x="571438" y="4449764"/>
            <a:chExt cx="769682" cy="744088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D57B159-3718-4730-AFA8-40A6F13BE766}"/>
                </a:ext>
              </a:extLst>
            </p:cNvPr>
            <p:cNvSpPr/>
            <p:nvPr/>
          </p:nvSpPr>
          <p:spPr bwMode="auto">
            <a:xfrm>
              <a:off x="588062" y="4449764"/>
              <a:ext cx="731520" cy="731520"/>
            </a:xfrm>
            <a:prstGeom prst="ellipse">
              <a:avLst/>
            </a:prstGeom>
            <a:solidFill>
              <a:schemeClr val="accent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2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9C84A44-95BB-430A-9EE3-63F09F834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71438" y="4458463"/>
              <a:ext cx="769682" cy="7353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704340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433E97-9F59-4C92-9830-2F2FFF271468}"/>
              </a:ext>
            </a:extLst>
          </p:cNvPr>
          <p:cNvSpPr/>
          <p:nvPr/>
        </p:nvSpPr>
        <p:spPr bwMode="auto">
          <a:xfrm>
            <a:off x="6809497" y="2369841"/>
            <a:ext cx="3429878" cy="2478384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2D8003-F651-41C0-BD50-2F2345784DA3}"/>
              </a:ext>
            </a:extLst>
          </p:cNvPr>
          <p:cNvCxnSpPr>
            <a:cxnSpLocks/>
          </p:cNvCxnSpPr>
          <p:nvPr/>
        </p:nvCxnSpPr>
        <p:spPr>
          <a:xfrm>
            <a:off x="-25400" y="3752850"/>
            <a:ext cx="12230100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headEnd type="none"/>
            <a:tailEnd type="none"/>
          </a:ln>
          <a:effectLst/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DE0D766A-546B-4326-9261-CEF49A96CD76}"/>
              </a:ext>
            </a:extLst>
          </p:cNvPr>
          <p:cNvSpPr/>
          <p:nvPr/>
        </p:nvSpPr>
        <p:spPr bwMode="auto">
          <a:xfrm>
            <a:off x="3925167" y="3681223"/>
            <a:ext cx="143254" cy="143254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237E7D-657B-4604-8185-A746EFA264FD}"/>
              </a:ext>
            </a:extLst>
          </p:cNvPr>
          <p:cNvSpPr/>
          <p:nvPr/>
        </p:nvSpPr>
        <p:spPr bwMode="auto">
          <a:xfrm>
            <a:off x="5572669" y="3609033"/>
            <a:ext cx="287634" cy="287634"/>
          </a:xfrm>
          <a:prstGeom prst="ellipse">
            <a:avLst/>
          </a:prstGeom>
          <a:solidFill>
            <a:schemeClr val="accent3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D72F1A2-770F-4162-9DC0-9B4EBBBAA5AC}"/>
              </a:ext>
            </a:extLst>
          </p:cNvPr>
          <p:cNvSpPr txBox="1"/>
          <p:nvPr/>
        </p:nvSpPr>
        <p:spPr>
          <a:xfrm>
            <a:off x="1052330" y="3813478"/>
            <a:ext cx="1001163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2017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B264584-6583-44A5-8B13-F7D0BBD25560}"/>
              </a:ext>
            </a:extLst>
          </p:cNvPr>
          <p:cNvSpPr txBox="1"/>
          <p:nvPr/>
        </p:nvSpPr>
        <p:spPr>
          <a:xfrm>
            <a:off x="3490729" y="3813478"/>
            <a:ext cx="1012131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2018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6FC5B2-19C8-4155-B417-4B2F9ADABA74}"/>
              </a:ext>
            </a:extLst>
          </p:cNvPr>
          <p:cNvSpPr txBox="1"/>
          <p:nvPr/>
        </p:nvSpPr>
        <p:spPr>
          <a:xfrm>
            <a:off x="5933219" y="3813478"/>
            <a:ext cx="101669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2019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7DF86A-B13B-4380-ACA0-5D770FDB58A2}"/>
              </a:ext>
            </a:extLst>
          </p:cNvPr>
          <p:cNvSpPr txBox="1"/>
          <p:nvPr/>
        </p:nvSpPr>
        <p:spPr>
          <a:xfrm>
            <a:off x="8334214" y="3813478"/>
            <a:ext cx="1084550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2020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BC01860-19F9-474A-B588-AC07B89204FA}"/>
              </a:ext>
            </a:extLst>
          </p:cNvPr>
          <p:cNvSpPr txBox="1"/>
          <p:nvPr/>
        </p:nvSpPr>
        <p:spPr>
          <a:xfrm>
            <a:off x="4852027" y="3109160"/>
            <a:ext cx="1728917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You are here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60560B7-BCBE-4608-942D-D614F47CFE07}"/>
              </a:ext>
            </a:extLst>
          </p:cNvPr>
          <p:cNvSpPr/>
          <p:nvPr/>
        </p:nvSpPr>
        <p:spPr bwMode="auto">
          <a:xfrm>
            <a:off x="6369938" y="3681223"/>
            <a:ext cx="143254" cy="143254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4A01441-DD8C-4022-AE62-3920C38245B1}"/>
              </a:ext>
            </a:extLst>
          </p:cNvPr>
          <p:cNvSpPr/>
          <p:nvPr/>
        </p:nvSpPr>
        <p:spPr bwMode="auto">
          <a:xfrm>
            <a:off x="8804862" y="3681223"/>
            <a:ext cx="143254" cy="143254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2416245-B042-44A4-8C76-B503AE31EF5E}"/>
              </a:ext>
            </a:extLst>
          </p:cNvPr>
          <p:cNvSpPr/>
          <p:nvPr/>
        </p:nvSpPr>
        <p:spPr bwMode="auto">
          <a:xfrm>
            <a:off x="1481284" y="3681223"/>
            <a:ext cx="143254" cy="143254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3E3A326-67EC-4340-91E6-8E9BAE5E1854}"/>
              </a:ext>
            </a:extLst>
          </p:cNvPr>
          <p:cNvSpPr/>
          <p:nvPr/>
        </p:nvSpPr>
        <p:spPr bwMode="auto">
          <a:xfrm>
            <a:off x="7515210" y="3609033"/>
            <a:ext cx="287634" cy="287634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85C6DD7-3429-4ABA-B73A-B2279C17E76E}"/>
              </a:ext>
            </a:extLst>
          </p:cNvPr>
          <p:cNvSpPr/>
          <p:nvPr/>
        </p:nvSpPr>
        <p:spPr bwMode="auto">
          <a:xfrm>
            <a:off x="8879446" y="3609033"/>
            <a:ext cx="287634" cy="287634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4438D13-B441-46E7-92B0-1CA0DBC23335}"/>
              </a:ext>
            </a:extLst>
          </p:cNvPr>
          <p:cNvSpPr txBox="1"/>
          <p:nvPr/>
        </p:nvSpPr>
        <p:spPr>
          <a:xfrm>
            <a:off x="6795519" y="2782917"/>
            <a:ext cx="1728917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SQL 2008/R2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July 2019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8D530-EB65-4C17-8E0C-95AFC7B27003}"/>
              </a:ext>
            </a:extLst>
          </p:cNvPr>
          <p:cNvSpPr txBox="1"/>
          <p:nvPr/>
        </p:nvSpPr>
        <p:spPr>
          <a:xfrm>
            <a:off x="8093251" y="2533618"/>
            <a:ext cx="2385786" cy="9602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 2008/R2</a:t>
            </a:r>
          </a:p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January 2020</a:t>
            </a:r>
          </a:p>
        </p:txBody>
      </p:sp>
      <p:sp>
        <p:nvSpPr>
          <p:cNvPr id="20" name="Title 5">
            <a:extLst>
              <a:ext uri="{FF2B5EF4-FFF2-40B4-BE49-F238E27FC236}">
                <a16:creationId xmlns:a16="http://schemas.microsoft.com/office/drawing/2014/main" id="{607072EB-B6EF-49D6-BC31-1B463222D9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Time to upgrade the platforms</a:t>
            </a:r>
          </a:p>
        </p:txBody>
      </p:sp>
    </p:spTree>
    <p:extLst>
      <p:ext uri="{BB962C8B-B14F-4D97-AF65-F5344CB8AC3E}">
        <p14:creationId xmlns:p14="http://schemas.microsoft.com/office/powerpoint/2010/main" val="53481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9" grpId="0" animBg="1"/>
      <p:bldP spid="40" grpId="0" animBg="1"/>
      <p:bldP spid="41" grpId="0"/>
      <p:bldP spid="42" grpId="0"/>
      <p:bldP spid="43" grpId="0"/>
      <p:bldP spid="44" grpId="0"/>
      <p:bldP spid="45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/>
      <p:bldP spid="5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C2CE825E-6BA5-4B47-B23D-E90F7F494FED}"/>
              </a:ext>
            </a:extLst>
          </p:cNvPr>
          <p:cNvSpPr txBox="1"/>
          <p:nvPr/>
        </p:nvSpPr>
        <p:spPr>
          <a:xfrm>
            <a:off x="1521923" y="552165"/>
            <a:ext cx="94203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92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0">
                      <a:srgbClr val="1A1A1A"/>
                    </a:gs>
                    <a:gs pos="100000">
                      <a:srgbClr val="1A1A1A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 Light" panose="020B0502040204020203" pitchFamily="34" charset="0"/>
              </a:rPr>
              <a:t>Customer Options for 2008 End of Support</a:t>
            </a:r>
            <a:endParaRPr kumimoji="0" lang="en-US" sz="4000" b="0" i="0" u="none" strike="noStrike" kern="1200" cap="none" spc="-100" normalizeH="0" baseline="0" noProof="0" dirty="0">
              <a:ln w="3175">
                <a:noFill/>
              </a:ln>
              <a:gradFill>
                <a:gsLst>
                  <a:gs pos="0">
                    <a:srgbClr val="1A1A1A"/>
                  </a:gs>
                  <a:gs pos="100000">
                    <a:srgbClr val="1A1A1A"/>
                  </a:gs>
                </a:gsLst>
                <a:lin ang="5400000" scaled="1"/>
              </a:gradFill>
              <a:effectLst/>
              <a:uLnTx/>
              <a:uFillTx/>
              <a:latin typeface="Segoe UI Semibold"/>
              <a:ea typeface="+mn-ea"/>
              <a:cs typeface="Segoe UI Light" panose="020B0502040204020203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1CF35C-B91C-4A95-8227-D721AAC7144E}"/>
              </a:ext>
            </a:extLst>
          </p:cNvPr>
          <p:cNvGrpSpPr/>
          <p:nvPr/>
        </p:nvGrpSpPr>
        <p:grpSpPr>
          <a:xfrm>
            <a:off x="0" y="0"/>
            <a:ext cx="2000250" cy="1838325"/>
            <a:chOff x="0" y="0"/>
            <a:chExt cx="2000250" cy="1838325"/>
          </a:xfrm>
          <a:solidFill>
            <a:srgbClr val="92D050"/>
          </a:solidFill>
        </p:grpSpPr>
        <p:sp>
          <p:nvSpPr>
            <p:cNvPr id="34" name="Diagonal Stripe 33">
              <a:extLst>
                <a:ext uri="{FF2B5EF4-FFF2-40B4-BE49-F238E27FC236}">
                  <a16:creationId xmlns:a16="http://schemas.microsoft.com/office/drawing/2014/main" id="{52BB5D87-4A29-46BA-9004-C2C7D65031DB}"/>
                </a:ext>
              </a:extLst>
            </p:cNvPr>
            <p:cNvSpPr/>
            <p:nvPr/>
          </p:nvSpPr>
          <p:spPr bwMode="auto">
            <a:xfrm>
              <a:off x="0" y="0"/>
              <a:ext cx="2000250" cy="1838325"/>
            </a:xfrm>
            <a:prstGeom prst="diagStripe">
              <a:avLst>
                <a:gd name="adj" fmla="val 62953"/>
              </a:avLst>
            </a:prstGeom>
            <a:grpFill/>
            <a:ln>
              <a:noFill/>
            </a:ln>
            <a:effectLst>
              <a:outerShdw blurRad="1905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9987CCD-72FA-424D-AD0F-9477ADEF0A9B}"/>
                </a:ext>
              </a:extLst>
            </p:cNvPr>
            <p:cNvSpPr/>
            <p:nvPr/>
          </p:nvSpPr>
          <p:spPr>
            <a:xfrm rot="19074741">
              <a:off x="105372" y="590580"/>
              <a:ext cx="1391599" cy="3231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1250">
                        <a:srgbClr val="1A1A1A"/>
                      </a:gs>
                      <a:gs pos="10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Free on Azure</a:t>
              </a: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ED8D69E-333D-4576-93B6-2287402DE49E}"/>
              </a:ext>
            </a:extLst>
          </p:cNvPr>
          <p:cNvSpPr/>
          <p:nvPr/>
        </p:nvSpPr>
        <p:spPr>
          <a:xfrm>
            <a:off x="5554016" y="1646606"/>
            <a:ext cx="2269937" cy="1355674"/>
          </a:xfrm>
          <a:prstGeom prst="rect">
            <a:avLst/>
          </a:prstGeom>
          <a:solidFill>
            <a:srgbClr val="00205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Migrate to Azure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DC63476-5315-438C-8B5E-FF46448E9D0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436360" y="2988193"/>
            <a:ext cx="1677873" cy="557441"/>
          </a:xfrm>
          <a:prstGeom prst="bentConnector2">
            <a:avLst/>
          </a:prstGeom>
          <a:noFill/>
          <a:ln w="9525" cap="flat" cmpd="sng" algn="ctr">
            <a:solidFill>
              <a:srgbClr val="434343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CFFBDB1E-2E57-4581-A77E-5B47F7AC20C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23247" y="3766496"/>
            <a:ext cx="2504098" cy="557442"/>
          </a:xfrm>
          <a:prstGeom prst="bentConnector2">
            <a:avLst/>
          </a:prstGeom>
          <a:noFill/>
          <a:ln w="9525" cap="flat" cmpd="sng" algn="ctr">
            <a:solidFill>
              <a:srgbClr val="434343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39" name="Trapezoid 38">
            <a:extLst>
              <a:ext uri="{FF2B5EF4-FFF2-40B4-BE49-F238E27FC236}">
                <a16:creationId xmlns:a16="http://schemas.microsoft.com/office/drawing/2014/main" id="{1E15B236-AF7D-4CD2-A4EF-898E00A5E3CB}"/>
              </a:ext>
            </a:extLst>
          </p:cNvPr>
          <p:cNvSpPr/>
          <p:nvPr/>
        </p:nvSpPr>
        <p:spPr>
          <a:xfrm rot="16200000">
            <a:off x="7056518" y="2171765"/>
            <a:ext cx="1836714" cy="301835"/>
          </a:xfrm>
          <a:prstGeom prst="trapezoid">
            <a:avLst>
              <a:gd name="adj" fmla="val 78161"/>
            </a:avLst>
          </a:prstGeom>
          <a:solidFill>
            <a:schemeClr val="accent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50CAB2-49E2-421D-A5A5-631D225CF591}"/>
              </a:ext>
            </a:extLst>
          </p:cNvPr>
          <p:cNvSpPr/>
          <p:nvPr/>
        </p:nvSpPr>
        <p:spPr>
          <a:xfrm>
            <a:off x="8125790" y="1404328"/>
            <a:ext cx="2339009" cy="1836713"/>
          </a:xfrm>
          <a:prstGeom prst="rect">
            <a:avLst/>
          </a:prstGeom>
          <a:solidFill>
            <a:srgbClr val="C7DDF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BDF2BF68-38DF-4871-AA89-72856615A0C4}"/>
              </a:ext>
            </a:extLst>
          </p:cNvPr>
          <p:cNvSpPr/>
          <p:nvPr/>
        </p:nvSpPr>
        <p:spPr>
          <a:xfrm rot="16200000">
            <a:off x="7059125" y="5105012"/>
            <a:ext cx="1831493" cy="301836"/>
          </a:xfrm>
          <a:prstGeom prst="trapezoid">
            <a:avLst>
              <a:gd name="adj" fmla="val 78161"/>
            </a:avLst>
          </a:prstGeom>
          <a:solidFill>
            <a:schemeClr val="accent1">
              <a:lumMod val="75000"/>
            </a:schemeClr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3B6D2F8-AFF5-4C44-8DE4-7E576D77A26F}"/>
              </a:ext>
            </a:extLst>
          </p:cNvPr>
          <p:cNvCxnSpPr>
            <a:cxnSpLocks/>
          </p:cNvCxnSpPr>
          <p:nvPr/>
        </p:nvCxnSpPr>
        <p:spPr>
          <a:xfrm>
            <a:off x="4815347" y="3704839"/>
            <a:ext cx="1871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CDD1B2F-0B1A-44D5-AEE0-C3E5BA2D1014}"/>
              </a:ext>
            </a:extLst>
          </p:cNvPr>
          <p:cNvSpPr/>
          <p:nvPr/>
        </p:nvSpPr>
        <p:spPr>
          <a:xfrm>
            <a:off x="8125789" y="4340182"/>
            <a:ext cx="2339009" cy="1831493"/>
          </a:xfrm>
          <a:prstGeom prst="rect">
            <a:avLst/>
          </a:prstGeom>
          <a:solidFill>
            <a:srgbClr val="C7DDF5"/>
          </a:solidFill>
          <a:ln w="1079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DECB015-E2B6-4975-9BE5-BB70CF94BBC1}"/>
              </a:ext>
            </a:extLst>
          </p:cNvPr>
          <p:cNvSpPr/>
          <p:nvPr/>
        </p:nvSpPr>
        <p:spPr>
          <a:xfrm>
            <a:off x="2055354" y="2710301"/>
            <a:ext cx="200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 Server</a:t>
            </a:r>
            <a:b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2008 and 2008 R2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907491-C0B6-4521-81F4-FD1D518A9AD8}"/>
              </a:ext>
            </a:extLst>
          </p:cNvPr>
          <p:cNvSpPr/>
          <p:nvPr/>
        </p:nvSpPr>
        <p:spPr>
          <a:xfrm>
            <a:off x="2014263" y="4487418"/>
            <a:ext cx="64633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2018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AFBEB1D-DD82-4A71-BA77-D5A10C736D1A}"/>
              </a:ext>
            </a:extLst>
          </p:cNvPr>
          <p:cNvSpPr/>
          <p:nvPr/>
        </p:nvSpPr>
        <p:spPr>
          <a:xfrm>
            <a:off x="3191740" y="4487418"/>
            <a:ext cx="64633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2019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628282-E174-4B19-9C4A-6288528E720C}"/>
              </a:ext>
            </a:extLst>
          </p:cNvPr>
          <p:cNvSpPr/>
          <p:nvPr/>
        </p:nvSpPr>
        <p:spPr>
          <a:xfrm>
            <a:off x="4395125" y="4487418"/>
            <a:ext cx="64633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896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2020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66D9557-A6B0-45CC-816C-BA5A009CDDBC}"/>
              </a:ext>
            </a:extLst>
          </p:cNvPr>
          <p:cNvCxnSpPr>
            <a:cxnSpLocks/>
          </p:cNvCxnSpPr>
          <p:nvPr/>
        </p:nvCxnSpPr>
        <p:spPr bwMode="auto">
          <a:xfrm flipH="1">
            <a:off x="3513255" y="3423054"/>
            <a:ext cx="1650" cy="111348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8CFD9C1-DE10-4813-9E49-4C38CB4674C2}"/>
              </a:ext>
            </a:extLst>
          </p:cNvPr>
          <p:cNvCxnSpPr>
            <a:cxnSpLocks/>
          </p:cNvCxnSpPr>
          <p:nvPr/>
        </p:nvCxnSpPr>
        <p:spPr bwMode="auto">
          <a:xfrm>
            <a:off x="4709242" y="3423054"/>
            <a:ext cx="0" cy="111348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812E4DA-969D-4E31-BC7A-556EB7099492}"/>
              </a:ext>
            </a:extLst>
          </p:cNvPr>
          <p:cNvCxnSpPr>
            <a:cxnSpLocks/>
          </p:cNvCxnSpPr>
          <p:nvPr/>
        </p:nvCxnSpPr>
        <p:spPr bwMode="auto">
          <a:xfrm>
            <a:off x="2337428" y="3423054"/>
            <a:ext cx="0" cy="1113480"/>
          </a:xfrm>
          <a:prstGeom prst="line">
            <a:avLst/>
          </a:prstGeom>
          <a:ln w="19050" cmpd="sng">
            <a:solidFill>
              <a:schemeClr val="bg1">
                <a:lumMod val="8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827514F-098C-462A-B610-7DC7197665A7}"/>
              </a:ext>
            </a:extLst>
          </p:cNvPr>
          <p:cNvSpPr/>
          <p:nvPr/>
        </p:nvSpPr>
        <p:spPr bwMode="auto">
          <a:xfrm>
            <a:off x="1614667" y="3423777"/>
            <a:ext cx="3200680" cy="629386"/>
          </a:xfrm>
          <a:prstGeom prst="rect">
            <a:avLst/>
          </a:prstGeom>
          <a:solidFill>
            <a:schemeClr val="tx2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Extended support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Segoe UI" pitchFamily="34" charset="0"/>
              </a:rPr>
              <a:t>ends January 14, 2020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D6626E-F5B1-4896-BC92-27F68EBA6BBC}"/>
              </a:ext>
            </a:extLst>
          </p:cNvPr>
          <p:cNvSpPr/>
          <p:nvPr/>
        </p:nvSpPr>
        <p:spPr>
          <a:xfrm>
            <a:off x="8560399" y="1699847"/>
            <a:ext cx="18353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Get 3 years of free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Extended Security </a:t>
            </a:r>
            <a:r>
              <a:rPr lang="en-US" sz="1400" b="1" ker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pdates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FB59CD-E628-4322-BC45-578CE8406067}"/>
              </a:ext>
            </a:extLst>
          </p:cNvPr>
          <p:cNvSpPr/>
          <p:nvPr/>
        </p:nvSpPr>
        <p:spPr>
          <a:xfrm>
            <a:off x="8558975" y="2514627"/>
            <a:ext cx="18367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Plan upgrade to Windows Server 2019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1D73A9A-EEB3-49E4-8717-206B29A90989}"/>
              </a:ext>
            </a:extLst>
          </p:cNvPr>
          <p:cNvSpPr/>
          <p:nvPr/>
        </p:nvSpPr>
        <p:spPr>
          <a:xfrm>
            <a:off x="8322760" y="2589166"/>
            <a:ext cx="259395" cy="249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237231C-0623-4DFB-AA15-447647EBC491}"/>
              </a:ext>
            </a:extLst>
          </p:cNvPr>
          <p:cNvSpPr/>
          <p:nvPr/>
        </p:nvSpPr>
        <p:spPr>
          <a:xfrm>
            <a:off x="8238453" y="4719093"/>
            <a:ext cx="274502" cy="249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3026BFB-0965-42EA-8697-CF6D2E8E0761}"/>
              </a:ext>
            </a:extLst>
          </p:cNvPr>
          <p:cNvSpPr/>
          <p:nvPr/>
        </p:nvSpPr>
        <p:spPr>
          <a:xfrm>
            <a:off x="8540290" y="4578094"/>
            <a:ext cx="18118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Buy up to 3 years of </a:t>
            </a: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Extended Security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  <a:r>
              <a:rPr lang="en-US" sz="1400" b="1" kern="0">
                <a:solidFill>
                  <a:prstClr val="black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</a:t>
            </a:r>
            <a:r>
              <a:rPr kumimoji="0" lang="en-US" sz="1400" b="1" i="0" u="none" strike="noStrike" kern="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pdates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B80B3BC-EB16-4715-B4A7-4F09384E64EE}"/>
              </a:ext>
            </a:extLst>
          </p:cNvPr>
          <p:cNvSpPr/>
          <p:nvPr/>
        </p:nvSpPr>
        <p:spPr>
          <a:xfrm>
            <a:off x="8540290" y="5465653"/>
            <a:ext cx="18118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Upgrade to Windows Server 2019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836495E-B407-45BA-B197-06CCFFEC636D}"/>
              </a:ext>
            </a:extLst>
          </p:cNvPr>
          <p:cNvSpPr/>
          <p:nvPr/>
        </p:nvSpPr>
        <p:spPr>
          <a:xfrm>
            <a:off x="8253870" y="5540192"/>
            <a:ext cx="274501" cy="249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2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6ABD627-C155-49DA-A8FC-D5E573987167}"/>
              </a:ext>
            </a:extLst>
          </p:cNvPr>
          <p:cNvSpPr/>
          <p:nvPr/>
        </p:nvSpPr>
        <p:spPr>
          <a:xfrm>
            <a:off x="8322760" y="1836661"/>
            <a:ext cx="259395" cy="24959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1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B688B8D-520B-40A7-B7A6-96637B0DFD12}"/>
              </a:ext>
            </a:extLst>
          </p:cNvPr>
          <p:cNvSpPr/>
          <p:nvPr/>
        </p:nvSpPr>
        <p:spPr>
          <a:xfrm>
            <a:off x="5554015" y="4578094"/>
            <a:ext cx="2269937" cy="1355674"/>
          </a:xfrm>
          <a:prstGeom prst="rect">
            <a:avLst/>
          </a:prstGeom>
          <a:solidFill>
            <a:srgbClr val="002050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Stay On</a:t>
            </a:r>
            <a:r>
              <a:rPr lang="en-US" sz="1800" kern="0" dirty="0">
                <a:solidFill>
                  <a:prstClr val="white"/>
                </a:solidFill>
                <a:latin typeface="Segoe UI Light"/>
                <a:cs typeface="Segoe UI Light" panose="020B0502040204020203" pitchFamily="34" charset="0"/>
              </a:rPr>
              <a:t>-</a:t>
            </a:r>
            <a:r>
              <a:rPr kumimoji="0" lang="en-US" sz="1800" b="0" i="0" u="none" strike="noStrike" kern="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Segoe UI Light" panose="020B0502040204020203" pitchFamily="34" charset="0"/>
              </a:rPr>
              <a:t>Premises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6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40" grpId="0" animBg="1"/>
      <p:bldP spid="41" grpId="0" animBg="1"/>
      <p:bldP spid="43" grpId="0" animBg="1"/>
      <p:bldP spid="52" grpId="0"/>
      <p:bldP spid="53" grpId="0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F94698-1746-4339-858E-EFBE6FA8C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0551"/>
            <a:ext cx="12192000" cy="2856897"/>
          </a:xfrm>
          <a:prstGeom prst="rect">
            <a:avLst/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4763B6C1-6442-40AA-90D7-DA0CBDEEBF52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Aft>
                <a:spcPct val="35000"/>
              </a:spcAf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78474-9F2A-43F0-A75F-4085AA7CB34C}"/>
              </a:ext>
            </a:extLst>
          </p:cNvPr>
          <p:cNvSpPr txBox="1"/>
          <p:nvPr/>
        </p:nvSpPr>
        <p:spPr>
          <a:xfrm>
            <a:off x="4723829" y="5385136"/>
            <a:ext cx="274434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Compare to Server 2016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Datacenter = $6,155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Standard = $882</a:t>
            </a:r>
          </a:p>
        </p:txBody>
      </p:sp>
    </p:spTree>
    <p:extLst>
      <p:ext uri="{BB962C8B-B14F-4D97-AF65-F5344CB8AC3E}">
        <p14:creationId xmlns:p14="http://schemas.microsoft.com/office/powerpoint/2010/main" val="60929535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590429-D399-4EF3-A9A9-CE3EB4200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80" y="0"/>
            <a:ext cx="11984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12740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9F324DD-6C34-41A7-9473-3849C6537A19}"/>
              </a:ext>
            </a:extLst>
          </p:cNvPr>
          <p:cNvSpPr/>
          <p:nvPr/>
        </p:nvSpPr>
        <p:spPr bwMode="auto">
          <a:xfrm>
            <a:off x="5964091" y="1349175"/>
            <a:ext cx="5210339" cy="3728421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EC938D-75C4-4DF4-84AA-FB6623DC386C}"/>
              </a:ext>
            </a:extLst>
          </p:cNvPr>
          <p:cNvGrpSpPr/>
          <p:nvPr/>
        </p:nvGrpSpPr>
        <p:grpSpPr>
          <a:xfrm>
            <a:off x="7673289" y="4164458"/>
            <a:ext cx="1457861" cy="8129"/>
            <a:chOff x="7913999" y="5092042"/>
            <a:chExt cx="1457861" cy="8129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092FB75-7E84-4F81-A658-D79B1BB50E9D}"/>
                </a:ext>
              </a:extLst>
            </p:cNvPr>
            <p:cNvCxnSpPr>
              <a:cxnSpLocks/>
            </p:cNvCxnSpPr>
            <p:nvPr/>
          </p:nvCxnSpPr>
          <p:spPr>
            <a:xfrm>
              <a:off x="7913999" y="5092042"/>
              <a:ext cx="262335" cy="78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4608373-C554-4BF8-BCC3-BC93039AA8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1859" y="5098742"/>
              <a:ext cx="330001" cy="1429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58831-B7DB-48F6-9647-D2AD325226AB}"/>
              </a:ext>
            </a:extLst>
          </p:cNvPr>
          <p:cNvSpPr/>
          <p:nvPr/>
        </p:nvSpPr>
        <p:spPr bwMode="auto">
          <a:xfrm>
            <a:off x="9143555" y="2176298"/>
            <a:ext cx="1168384" cy="2417786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939C8F-68E5-4900-BC43-D637E575ED80}"/>
              </a:ext>
            </a:extLst>
          </p:cNvPr>
          <p:cNvCxnSpPr>
            <a:cxnSpLocks/>
          </p:cNvCxnSpPr>
          <p:nvPr/>
        </p:nvCxnSpPr>
        <p:spPr>
          <a:xfrm>
            <a:off x="5960962" y="3838352"/>
            <a:ext cx="5208608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F5CC388-F833-4FDA-AA36-88CC06C4C116}"/>
              </a:ext>
            </a:extLst>
          </p:cNvPr>
          <p:cNvSpPr txBox="1"/>
          <p:nvPr/>
        </p:nvSpPr>
        <p:spPr>
          <a:xfrm>
            <a:off x="8462930" y="4594082"/>
            <a:ext cx="2542032" cy="4835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8671">
                      <a:srgbClr val="1A1A1A"/>
                    </a:gs>
                    <a:gs pos="34615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AWS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94740C-6CD4-40A5-B8A1-0AFE6D98445D}"/>
              </a:ext>
            </a:extLst>
          </p:cNvPr>
          <p:cNvSpPr/>
          <p:nvPr/>
        </p:nvSpPr>
        <p:spPr bwMode="auto">
          <a:xfrm>
            <a:off x="6520614" y="3838352"/>
            <a:ext cx="1168384" cy="75573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222F7E-D0AA-46AC-8229-3A2C54766E4A}"/>
              </a:ext>
            </a:extLst>
          </p:cNvPr>
          <p:cNvSpPr/>
          <p:nvPr/>
        </p:nvSpPr>
        <p:spPr>
          <a:xfrm>
            <a:off x="7966802" y="3949015"/>
            <a:ext cx="876738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+mn-cs"/>
              </a:rPr>
              <a:t>X3 =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D7548016-0F55-4F15-B0CD-0984566BA995}"/>
              </a:ext>
            </a:extLst>
          </p:cNvPr>
          <p:cNvGrpSpPr/>
          <p:nvPr/>
        </p:nvGrpSpPr>
        <p:grpSpPr>
          <a:xfrm>
            <a:off x="9416857" y="2424387"/>
            <a:ext cx="621780" cy="621780"/>
            <a:chOff x="9682480" y="1821165"/>
            <a:chExt cx="584352" cy="584352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77D57EE-A2FF-490D-A931-C91776987EF2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A9C4B3A-01F2-4044-9F2D-E260A529E977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6EE6FC5-BB97-4A55-87B5-8E9B013BEFAF}"/>
              </a:ext>
            </a:extLst>
          </p:cNvPr>
          <p:cNvGrpSpPr/>
          <p:nvPr/>
        </p:nvGrpSpPr>
        <p:grpSpPr>
          <a:xfrm>
            <a:off x="9416857" y="3161569"/>
            <a:ext cx="621780" cy="621780"/>
            <a:chOff x="9682480" y="1821165"/>
            <a:chExt cx="584352" cy="584352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AB6B9FA2-0ED5-48B7-8A89-C6746808633C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51E6828B-D7F6-4066-867A-2FDB4D784C74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7A85413-5FF0-4B36-88C2-C1373A7BF0D1}"/>
              </a:ext>
            </a:extLst>
          </p:cNvPr>
          <p:cNvGrpSpPr/>
          <p:nvPr/>
        </p:nvGrpSpPr>
        <p:grpSpPr>
          <a:xfrm>
            <a:off x="9416857" y="3898752"/>
            <a:ext cx="621780" cy="621780"/>
            <a:chOff x="9682480" y="1821165"/>
            <a:chExt cx="584352" cy="584352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2864977B-1F7C-4D9C-8DD7-C76449F986FA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999EAC65-47D4-4F23-A973-1B3FF3AC4E03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D0D519F-0A42-445B-AF38-C1441AC40526}"/>
              </a:ext>
            </a:extLst>
          </p:cNvPr>
          <p:cNvGrpSpPr/>
          <p:nvPr/>
        </p:nvGrpSpPr>
        <p:grpSpPr>
          <a:xfrm>
            <a:off x="6788258" y="3898752"/>
            <a:ext cx="609960" cy="609960"/>
            <a:chOff x="9682480" y="1821165"/>
            <a:chExt cx="584352" cy="584352"/>
          </a:xfrm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1EE29E7-0AFA-4426-A616-DB4628B61278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3899E1F-92BE-48BB-9FA6-EF13B59BC005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855EEED5-D0E7-4FDC-A3EF-2846365D3C4C}"/>
              </a:ext>
            </a:extLst>
          </p:cNvPr>
          <p:cNvSpPr/>
          <p:nvPr/>
        </p:nvSpPr>
        <p:spPr>
          <a:xfrm>
            <a:off x="4297516" y="5752265"/>
            <a:ext cx="6096000" cy="286232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92247A-39C3-4A5D-A77E-A3470765DA40}"/>
              </a:ext>
            </a:extLst>
          </p:cNvPr>
          <p:cNvSpPr txBox="1"/>
          <p:nvPr/>
        </p:nvSpPr>
        <p:spPr>
          <a:xfrm>
            <a:off x="5845273" y="4594082"/>
            <a:ext cx="2542032" cy="483514"/>
          </a:xfrm>
          <a:prstGeom prst="rect">
            <a:avLst/>
          </a:prstGeom>
          <a:noFill/>
        </p:spPr>
        <p:txBody>
          <a:bodyPr wrap="square" lIns="0" tIns="143407" rIns="0" bIns="143407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8671">
                      <a:srgbClr val="1A1A1A"/>
                    </a:gs>
                    <a:gs pos="34615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719695-6F36-41EF-8474-05D185E92697}"/>
              </a:ext>
            </a:extLst>
          </p:cNvPr>
          <p:cNvSpPr txBox="1"/>
          <p:nvPr/>
        </p:nvSpPr>
        <p:spPr>
          <a:xfrm>
            <a:off x="6992056" y="3201516"/>
            <a:ext cx="248466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$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35EA0D3-A471-4A6C-9D9E-3007C13BBCB5}"/>
              </a:ext>
            </a:extLst>
          </p:cNvPr>
          <p:cNvSpPr txBox="1"/>
          <p:nvPr/>
        </p:nvSpPr>
        <p:spPr>
          <a:xfrm>
            <a:off x="9604330" y="1484424"/>
            <a:ext cx="24765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$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9598E66-F011-437F-A975-6E2D8278782C}"/>
              </a:ext>
            </a:extLst>
          </p:cNvPr>
          <p:cNvSpPr txBox="1">
            <a:spLocks/>
          </p:cNvSpPr>
          <p:nvPr/>
        </p:nvSpPr>
        <p:spPr>
          <a:xfrm>
            <a:off x="584555" y="3259181"/>
            <a:ext cx="5107137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defTabSz="914225" fontAlgn="base">
              <a:lnSpc>
                <a:spcPct val="90000"/>
              </a:lnSpc>
              <a:spcBef>
                <a:spcPts val="1200"/>
              </a:spcBef>
              <a:defRPr sz="4000">
                <a:gradFill>
                  <a:gsLst>
                    <a:gs pos="26804">
                      <a:schemeClr val="tx1"/>
                    </a:gs>
                    <a:gs pos="49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32742" fontAlgn="auto">
              <a:buSzPct val="90000"/>
              <a:defRPr/>
            </a:pPr>
            <a:r>
              <a:rPr lang="en-US" sz="2000" dirty="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+ Azure Reserved Instances</a:t>
            </a:r>
            <a:r>
              <a:rPr lang="en-US" sz="2000" dirty="0">
                <a:ln w="3175">
                  <a:noFill/>
                </a:ln>
                <a:latin typeface="Segoe UI"/>
                <a:cs typeface="Segoe UI Semilight" panose="020B0402040204020203" pitchFamily="34" charset="0"/>
              </a:rPr>
              <a:t>  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9ECA40-AE2C-43AD-8E50-3D0CF1B8CEF2}"/>
              </a:ext>
            </a:extLst>
          </p:cNvPr>
          <p:cNvSpPr/>
          <p:nvPr/>
        </p:nvSpPr>
        <p:spPr>
          <a:xfrm>
            <a:off x="411170" y="2498813"/>
            <a:ext cx="508322" cy="4801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22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0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7E712F7-F79B-404A-9EAE-20F3B6B2D7EF}"/>
              </a:ext>
            </a:extLst>
          </p:cNvPr>
          <p:cNvSpPr txBox="1">
            <a:spLocks/>
          </p:cNvSpPr>
          <p:nvPr/>
        </p:nvSpPr>
        <p:spPr>
          <a:xfrm>
            <a:off x="584555" y="3792621"/>
            <a:ext cx="5116986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defPPr>
              <a:defRPr lang="en-US"/>
            </a:defPPr>
            <a:lvl1pPr defTabSz="914225" fontAlgn="base">
              <a:lnSpc>
                <a:spcPct val="90000"/>
              </a:lnSpc>
              <a:spcBef>
                <a:spcPts val="1200"/>
              </a:spcBef>
              <a:defRPr sz="4000">
                <a:gradFill>
                  <a:gsLst>
                    <a:gs pos="26804">
                      <a:schemeClr val="tx1"/>
                    </a:gs>
                    <a:gs pos="49000">
                      <a:schemeClr val="tx1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932742" fontAlgn="auto">
              <a:buSzPct val="90000"/>
              <a:defRPr/>
            </a:pPr>
            <a:r>
              <a:rPr lang="en-US" sz="2000" dirty="0">
                <a:ln w="3175">
                  <a:noFill/>
                </a:ln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+ Azure Hybrid Benefit</a:t>
            </a:r>
            <a:endParaRPr lang="en-US" dirty="0"/>
          </a:p>
        </p:txBody>
      </p:sp>
      <p:sp>
        <p:nvSpPr>
          <p:cNvPr id="35" name="Title 34">
            <a:extLst>
              <a:ext uri="{FF2B5EF4-FFF2-40B4-BE49-F238E27FC236}">
                <a16:creationId xmlns:a16="http://schemas.microsoft.com/office/drawing/2014/main" id="{4EFBFAC3-750A-4767-8CF9-9205A1C87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349174"/>
            <a:ext cx="4493023" cy="1107996"/>
          </a:xfrm>
        </p:spPr>
        <p:txBody>
          <a:bodyPr/>
          <a:lstStyle/>
          <a:p>
            <a:r>
              <a:rPr lang="en-US" dirty="0"/>
              <a:t>Huge savings for Windows Server and SQL Server on Azure</a:t>
            </a:r>
          </a:p>
        </p:txBody>
      </p:sp>
    </p:spTree>
    <p:extLst>
      <p:ext uri="{BB962C8B-B14F-4D97-AF65-F5344CB8AC3E}">
        <p14:creationId xmlns:p14="http://schemas.microsoft.com/office/powerpoint/2010/main" val="7156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2">
            <a:extLst>
              <a:ext uri="{FF2B5EF4-FFF2-40B4-BE49-F238E27FC236}">
                <a16:creationId xmlns:a16="http://schemas.microsoft.com/office/drawing/2014/main" id="{6E35E4AC-E4BA-42C7-BF10-0BBDF2D3499E}"/>
              </a:ext>
            </a:extLst>
          </p:cNvPr>
          <p:cNvSpPr txBox="1">
            <a:spLocks/>
          </p:cNvSpPr>
          <p:nvPr/>
        </p:nvSpPr>
        <p:spPr>
          <a:xfrm>
            <a:off x="953707" y="4568126"/>
            <a:ext cx="222222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Hybrid </a:t>
            </a:r>
            <a:b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datacenter</a:t>
            </a:r>
          </a:p>
        </p:txBody>
      </p:sp>
      <p:sp>
        <p:nvSpPr>
          <p:cNvPr id="19" name="Title 12">
            <a:extLst>
              <a:ext uri="{FF2B5EF4-FFF2-40B4-BE49-F238E27FC236}">
                <a16:creationId xmlns:a16="http://schemas.microsoft.com/office/drawing/2014/main" id="{26446E86-28EF-4AB3-B118-A1D586154C2A}"/>
              </a:ext>
            </a:extLst>
          </p:cNvPr>
          <p:cNvSpPr txBox="1">
            <a:spLocks/>
          </p:cNvSpPr>
          <p:nvPr/>
        </p:nvSpPr>
        <p:spPr>
          <a:xfrm>
            <a:off x="6298537" y="4558442"/>
            <a:ext cx="222222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Enhanced </a:t>
            </a:r>
            <a:b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</a:b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security</a:t>
            </a:r>
          </a:p>
        </p:txBody>
      </p:sp>
      <p:sp>
        <p:nvSpPr>
          <p:cNvPr id="20" name="Title 12">
            <a:extLst>
              <a:ext uri="{FF2B5EF4-FFF2-40B4-BE49-F238E27FC236}">
                <a16:creationId xmlns:a16="http://schemas.microsoft.com/office/drawing/2014/main" id="{8463863A-7EB9-4D9D-B3D5-25DB172671BF}"/>
              </a:ext>
            </a:extLst>
          </p:cNvPr>
          <p:cNvSpPr txBox="1">
            <a:spLocks/>
          </p:cNvSpPr>
          <p:nvPr/>
        </p:nvSpPr>
        <p:spPr>
          <a:xfrm>
            <a:off x="8968870" y="4516223"/>
            <a:ext cx="222222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Application Innovation</a:t>
            </a:r>
          </a:p>
        </p:txBody>
      </p:sp>
      <p:sp>
        <p:nvSpPr>
          <p:cNvPr id="21" name="Title 12">
            <a:extLst>
              <a:ext uri="{FF2B5EF4-FFF2-40B4-BE49-F238E27FC236}">
                <a16:creationId xmlns:a16="http://schemas.microsoft.com/office/drawing/2014/main" id="{4F33F44C-CB6D-44AC-BE60-D2406783833C}"/>
              </a:ext>
            </a:extLst>
          </p:cNvPr>
          <p:cNvSpPr txBox="1">
            <a:spLocks/>
          </p:cNvSpPr>
          <p:nvPr/>
        </p:nvSpPr>
        <p:spPr>
          <a:xfrm>
            <a:off x="3625222" y="4545706"/>
            <a:ext cx="222222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Aft>
                <a:spcPct val="35000"/>
              </a:spcAft>
              <a:defRPr/>
            </a:pPr>
            <a:r>
              <a:rPr lang="en-US" sz="2000" b="0" spc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"/>
              </a:rPr>
              <a:t>Hyper-converged infrastructure (HCI)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7F9B2B-C1D7-4286-8A45-B86BC716F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16427"/>
            <a:ext cx="11018520" cy="498598"/>
          </a:xfrm>
        </p:spPr>
        <p:txBody>
          <a:bodyPr/>
          <a:lstStyle/>
          <a:p>
            <a:pPr lvl="0" defTabSz="914192" fontAlgn="base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defRPr/>
            </a:pPr>
            <a:r>
              <a:rPr lang="en-US" b="0" spc="-100">
                <a:solidFill>
                  <a:srgbClr val="1A1A1A"/>
                </a:solidFill>
                <a:cs typeface="Segoe UI Light" panose="020B0502040204020203" pitchFamily="34" charset="0"/>
              </a:rPr>
              <a:t>Windows Server 2019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CCDB0D-A1B9-436C-82B2-BC480FE7191C}"/>
              </a:ext>
            </a:extLst>
          </p:cNvPr>
          <p:cNvSpPr/>
          <p:nvPr/>
        </p:nvSpPr>
        <p:spPr bwMode="auto">
          <a:xfrm>
            <a:off x="9370126" y="2809883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26" name="Labs">
            <a:extLst>
              <a:ext uri="{FF2B5EF4-FFF2-40B4-BE49-F238E27FC236}">
                <a16:creationId xmlns:a16="http://schemas.microsoft.com/office/drawing/2014/main" id="{C55220DC-45EA-46DC-8AB4-67DBD7C776F8}"/>
              </a:ext>
            </a:extLst>
          </p:cNvPr>
          <p:cNvGrpSpPr/>
          <p:nvPr/>
        </p:nvGrpSpPr>
        <p:grpSpPr>
          <a:xfrm>
            <a:off x="9851382" y="3150033"/>
            <a:ext cx="457200" cy="628650"/>
            <a:chOff x="9638470" y="1641188"/>
            <a:chExt cx="457200" cy="62865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63A5B5-2168-4E59-AD7B-E9DF754FF8CC}"/>
                </a:ext>
              </a:extLst>
            </p:cNvPr>
            <p:cNvSpPr/>
            <p:nvPr/>
          </p:nvSpPr>
          <p:spPr>
            <a:xfrm>
              <a:off x="9631416" y="1716912"/>
              <a:ext cx="466725" cy="552450"/>
            </a:xfrm>
            <a:custGeom>
              <a:avLst/>
              <a:gdLst/>
              <a:ahLst/>
              <a:cxnLst/>
              <a:rect l="0" t="0" r="0" b="0"/>
              <a:pathLst>
                <a:path w="466725" h="552450">
                  <a:moveTo>
                    <a:pt x="460444" y="517684"/>
                  </a:moveTo>
                  <a:lnTo>
                    <a:pt x="291851" y="233839"/>
                  </a:lnTo>
                  <a:cubicBezTo>
                    <a:pt x="285184" y="221456"/>
                    <a:pt x="282326" y="207169"/>
                    <a:pt x="282326" y="192881"/>
                  </a:cubicBezTo>
                  <a:lnTo>
                    <a:pt x="282326" y="56674"/>
                  </a:lnTo>
                  <a:lnTo>
                    <a:pt x="289946" y="56674"/>
                  </a:lnTo>
                  <a:cubicBezTo>
                    <a:pt x="303281" y="56674"/>
                    <a:pt x="314711" y="45244"/>
                    <a:pt x="314711" y="31909"/>
                  </a:cubicBezTo>
                  <a:cubicBezTo>
                    <a:pt x="314711" y="18574"/>
                    <a:pt x="303281" y="7144"/>
                    <a:pt x="289946" y="7144"/>
                  </a:cubicBezTo>
                  <a:lnTo>
                    <a:pt x="181361" y="7144"/>
                  </a:lnTo>
                  <a:cubicBezTo>
                    <a:pt x="168026" y="7144"/>
                    <a:pt x="156596" y="18574"/>
                    <a:pt x="156596" y="31909"/>
                  </a:cubicBezTo>
                  <a:cubicBezTo>
                    <a:pt x="156596" y="45244"/>
                    <a:pt x="168026" y="56674"/>
                    <a:pt x="181361" y="56674"/>
                  </a:cubicBezTo>
                  <a:lnTo>
                    <a:pt x="188981" y="56674"/>
                  </a:lnTo>
                  <a:lnTo>
                    <a:pt x="188981" y="193834"/>
                  </a:lnTo>
                  <a:cubicBezTo>
                    <a:pt x="188981" y="208121"/>
                    <a:pt x="185171" y="221456"/>
                    <a:pt x="179456" y="234791"/>
                  </a:cubicBezTo>
                  <a:lnTo>
                    <a:pt x="9911" y="517684"/>
                  </a:lnTo>
                  <a:cubicBezTo>
                    <a:pt x="1339" y="534829"/>
                    <a:pt x="13721" y="554831"/>
                    <a:pt x="32771" y="554831"/>
                  </a:cubicBezTo>
                  <a:lnTo>
                    <a:pt x="438536" y="554831"/>
                  </a:lnTo>
                  <a:cubicBezTo>
                    <a:pt x="457586" y="554831"/>
                    <a:pt x="469969" y="534829"/>
                    <a:pt x="460444" y="517684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3C8C834-0E8B-4E15-8E9D-920C09DD1A77}"/>
                </a:ext>
              </a:extLst>
            </p:cNvPr>
            <p:cNvSpPr/>
            <p:nvPr/>
          </p:nvSpPr>
          <p:spPr>
            <a:xfrm>
              <a:off x="9819921" y="1634044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69056" y="7144"/>
                  </a:moveTo>
                  <a:lnTo>
                    <a:pt x="27146" y="7144"/>
                  </a:lnTo>
                  <a:cubicBezTo>
                    <a:pt x="16669" y="7144"/>
                    <a:pt x="7144" y="15716"/>
                    <a:pt x="7144" y="27146"/>
                  </a:cubicBezTo>
                  <a:lnTo>
                    <a:pt x="7144" y="90011"/>
                  </a:lnTo>
                  <a:lnTo>
                    <a:pt x="89059" y="90011"/>
                  </a:lnTo>
                  <a:lnTo>
                    <a:pt x="89059" y="27146"/>
                  </a:lnTo>
                  <a:cubicBezTo>
                    <a:pt x="88106" y="15716"/>
                    <a:pt x="79534" y="7144"/>
                    <a:pt x="69056" y="7144"/>
                  </a:cubicBez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854FF352-9FB7-467C-A247-E620AE6C23DF}"/>
              </a:ext>
            </a:extLst>
          </p:cNvPr>
          <p:cNvSpPr/>
          <p:nvPr/>
        </p:nvSpPr>
        <p:spPr bwMode="auto">
          <a:xfrm>
            <a:off x="6699793" y="2811768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05C192-9FEE-4A87-A294-08D0885D3F69}"/>
              </a:ext>
            </a:extLst>
          </p:cNvPr>
          <p:cNvGrpSpPr/>
          <p:nvPr/>
        </p:nvGrpSpPr>
        <p:grpSpPr>
          <a:xfrm>
            <a:off x="7131043" y="3289310"/>
            <a:ext cx="551498" cy="552450"/>
            <a:chOff x="9592192" y="1744460"/>
            <a:chExt cx="551498" cy="55245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1A51698-DC8B-4FA1-97AB-F86C9EB32A11}"/>
                </a:ext>
              </a:extLst>
            </p:cNvPr>
            <p:cNvSpPr/>
            <p:nvPr/>
          </p:nvSpPr>
          <p:spPr>
            <a:xfrm>
              <a:off x="9848415" y="1744460"/>
              <a:ext cx="295275" cy="552450"/>
            </a:xfrm>
            <a:custGeom>
              <a:avLst/>
              <a:gdLst/>
              <a:ahLst/>
              <a:cxnLst/>
              <a:rect l="0" t="0" r="0" b="0"/>
              <a:pathLst>
                <a:path w="295275" h="552450">
                  <a:moveTo>
                    <a:pt x="19526" y="7144"/>
                  </a:moveTo>
                  <a:lnTo>
                    <a:pt x="7144" y="246221"/>
                  </a:lnTo>
                  <a:lnTo>
                    <a:pt x="19526" y="547211"/>
                  </a:lnTo>
                  <a:lnTo>
                    <a:pt x="42386" y="534829"/>
                  </a:lnTo>
                  <a:cubicBezTo>
                    <a:pt x="194786" y="451009"/>
                    <a:pt x="290036" y="290036"/>
                    <a:pt x="290036" y="115729"/>
                  </a:cubicBezTo>
                  <a:lnTo>
                    <a:pt x="290036" y="7144"/>
                  </a:lnTo>
                  <a:lnTo>
                    <a:pt x="290036" y="7144"/>
                  </a:lnTo>
                  <a:cubicBezTo>
                    <a:pt x="204311" y="50006"/>
                    <a:pt x="104299" y="50006"/>
                    <a:pt x="19526" y="7144"/>
                  </a:cubicBezTo>
                  <a:lnTo>
                    <a:pt x="19526" y="7144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D90AA6F-0161-4B0E-9899-CD5A5BEDB744}"/>
                </a:ext>
              </a:extLst>
            </p:cNvPr>
            <p:cNvSpPr/>
            <p:nvPr/>
          </p:nvSpPr>
          <p:spPr>
            <a:xfrm>
              <a:off x="9592192" y="1744460"/>
              <a:ext cx="485775" cy="552450"/>
            </a:xfrm>
            <a:custGeom>
              <a:avLst/>
              <a:gdLst/>
              <a:ahLst/>
              <a:cxnLst/>
              <a:rect l="0" t="0" r="0" b="0"/>
              <a:pathLst>
                <a:path w="485775" h="552450">
                  <a:moveTo>
                    <a:pt x="481489" y="214789"/>
                  </a:moveTo>
                  <a:lnTo>
                    <a:pt x="442436" y="175736"/>
                  </a:lnTo>
                  <a:lnTo>
                    <a:pt x="277654" y="340519"/>
                  </a:lnTo>
                  <a:lnTo>
                    <a:pt x="277654" y="7144"/>
                  </a:lnTo>
                  <a:cubicBezTo>
                    <a:pt x="192881" y="50006"/>
                    <a:pt x="91916" y="50006"/>
                    <a:pt x="7144" y="7144"/>
                  </a:cubicBezTo>
                  <a:lnTo>
                    <a:pt x="7144" y="115729"/>
                  </a:lnTo>
                  <a:cubicBezTo>
                    <a:pt x="7144" y="290036"/>
                    <a:pt x="101441" y="450056"/>
                    <a:pt x="254794" y="534829"/>
                  </a:cubicBezTo>
                  <a:lnTo>
                    <a:pt x="277654" y="547211"/>
                  </a:lnTo>
                  <a:lnTo>
                    <a:pt x="277654" y="419576"/>
                  </a:lnTo>
                  <a:lnTo>
                    <a:pt x="481489" y="214789"/>
                  </a:ln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2FA18B-1744-4DE1-8305-59FAEA514DD9}"/>
                </a:ext>
              </a:extLst>
            </p:cNvPr>
            <p:cNvSpPr/>
            <p:nvPr/>
          </p:nvSpPr>
          <p:spPr bwMode="auto">
            <a:xfrm rot="18900000">
              <a:off x="9773899" y="1883265"/>
              <a:ext cx="284225" cy="150955"/>
            </a:xfrm>
            <a:custGeom>
              <a:avLst/>
              <a:gdLst>
                <a:gd name="connsiteX0" fmla="*/ 284225 w 284225"/>
                <a:gd name="connsiteY0" fmla="*/ 107849 h 150955"/>
                <a:gd name="connsiteX1" fmla="*/ 284225 w 284225"/>
                <a:gd name="connsiteY1" fmla="*/ 150955 h 150955"/>
                <a:gd name="connsiteX2" fmla="*/ 0 w 284225"/>
                <a:gd name="connsiteY2" fmla="*/ 150955 h 150955"/>
                <a:gd name="connsiteX3" fmla="*/ 0 w 284225"/>
                <a:gd name="connsiteY3" fmla="*/ 0 h 150955"/>
                <a:gd name="connsiteX4" fmla="*/ 43779 w 284225"/>
                <a:gd name="connsiteY4" fmla="*/ 0 h 150955"/>
                <a:gd name="connsiteX5" fmla="*/ 43779 w 284225"/>
                <a:gd name="connsiteY5" fmla="*/ 107176 h 150955"/>
                <a:gd name="connsiteX6" fmla="*/ 284225 w 284225"/>
                <a:gd name="connsiteY6" fmla="*/ 107849 h 1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225" h="150955">
                  <a:moveTo>
                    <a:pt x="284225" y="107849"/>
                  </a:moveTo>
                  <a:lnTo>
                    <a:pt x="284225" y="150955"/>
                  </a:lnTo>
                  <a:lnTo>
                    <a:pt x="0" y="150955"/>
                  </a:lnTo>
                  <a:lnTo>
                    <a:pt x="0" y="0"/>
                  </a:lnTo>
                  <a:lnTo>
                    <a:pt x="43779" y="0"/>
                  </a:lnTo>
                  <a:lnTo>
                    <a:pt x="43779" y="107176"/>
                  </a:lnTo>
                  <a:lnTo>
                    <a:pt x="284225" y="1078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5CF9CB86-C3AE-4143-B787-CC4FB50F12D8}"/>
              </a:ext>
            </a:extLst>
          </p:cNvPr>
          <p:cNvSpPr/>
          <p:nvPr/>
        </p:nvSpPr>
        <p:spPr bwMode="auto">
          <a:xfrm>
            <a:off x="1354963" y="2802083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218779A-EE81-43CD-AFCA-2B27628A98CB}"/>
              </a:ext>
            </a:extLst>
          </p:cNvPr>
          <p:cNvGrpSpPr/>
          <p:nvPr/>
        </p:nvGrpSpPr>
        <p:grpSpPr>
          <a:xfrm>
            <a:off x="1618272" y="3078077"/>
            <a:ext cx="893095" cy="867724"/>
            <a:chOff x="1467595" y="2048641"/>
            <a:chExt cx="893095" cy="867724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7109CA52-6D1A-4F9C-ABC5-37CC79C16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95" y="2048641"/>
              <a:ext cx="893095" cy="426098"/>
            </a:xfrm>
            <a:custGeom>
              <a:avLst/>
              <a:gdLst>
                <a:gd name="T0" fmla="*/ 54 w 724"/>
                <a:gd name="T1" fmla="*/ 191 h 299"/>
                <a:gd name="T2" fmla="*/ 92 w 724"/>
                <a:gd name="T3" fmla="*/ 207 h 299"/>
                <a:gd name="T4" fmla="*/ 92 w 724"/>
                <a:gd name="T5" fmla="*/ 200 h 299"/>
                <a:gd name="T6" fmla="*/ 191 w 724"/>
                <a:gd name="T7" fmla="*/ 100 h 299"/>
                <a:gd name="T8" fmla="*/ 277 w 724"/>
                <a:gd name="T9" fmla="*/ 150 h 299"/>
                <a:gd name="T10" fmla="*/ 277 w 724"/>
                <a:gd name="T11" fmla="*/ 149 h 299"/>
                <a:gd name="T12" fmla="*/ 427 w 724"/>
                <a:gd name="T13" fmla="*/ 0 h 299"/>
                <a:gd name="T14" fmla="*/ 577 w 724"/>
                <a:gd name="T15" fmla="*/ 149 h 299"/>
                <a:gd name="T16" fmla="*/ 574 w 724"/>
                <a:gd name="T17" fmla="*/ 180 h 299"/>
                <a:gd name="T18" fmla="*/ 644 w 724"/>
                <a:gd name="T19" fmla="*/ 138 h 299"/>
                <a:gd name="T20" fmla="*/ 724 w 724"/>
                <a:gd name="T21" fmla="*/ 219 h 299"/>
                <a:gd name="T22" fmla="*/ 644 w 724"/>
                <a:gd name="T23" fmla="*/ 299 h 299"/>
                <a:gd name="T24" fmla="*/ 427 w 724"/>
                <a:gd name="T25" fmla="*/ 299 h 299"/>
                <a:gd name="T26" fmla="*/ 191 w 724"/>
                <a:gd name="T27" fmla="*/ 299 h 299"/>
                <a:gd name="T28" fmla="*/ 54 w 724"/>
                <a:gd name="T29" fmla="*/ 299 h 299"/>
                <a:gd name="T30" fmla="*/ 0 w 724"/>
                <a:gd name="T31" fmla="*/ 245 h 299"/>
                <a:gd name="T32" fmla="*/ 54 w 724"/>
                <a:gd name="T33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4" h="299">
                  <a:moveTo>
                    <a:pt x="54" y="191"/>
                  </a:moveTo>
                  <a:cubicBezTo>
                    <a:pt x="69" y="191"/>
                    <a:pt x="83" y="197"/>
                    <a:pt x="92" y="207"/>
                  </a:cubicBezTo>
                  <a:cubicBezTo>
                    <a:pt x="92" y="205"/>
                    <a:pt x="92" y="202"/>
                    <a:pt x="92" y="200"/>
                  </a:cubicBezTo>
                  <a:cubicBezTo>
                    <a:pt x="92" y="145"/>
                    <a:pt x="137" y="100"/>
                    <a:pt x="191" y="100"/>
                  </a:cubicBezTo>
                  <a:cubicBezTo>
                    <a:pt x="228" y="100"/>
                    <a:pt x="260" y="120"/>
                    <a:pt x="277" y="150"/>
                  </a:cubicBezTo>
                  <a:cubicBezTo>
                    <a:pt x="277" y="150"/>
                    <a:pt x="277" y="150"/>
                    <a:pt x="277" y="149"/>
                  </a:cubicBezTo>
                  <a:cubicBezTo>
                    <a:pt x="277" y="67"/>
                    <a:pt x="344" y="0"/>
                    <a:pt x="427" y="0"/>
                  </a:cubicBezTo>
                  <a:cubicBezTo>
                    <a:pt x="510" y="0"/>
                    <a:pt x="577" y="67"/>
                    <a:pt x="577" y="149"/>
                  </a:cubicBezTo>
                  <a:cubicBezTo>
                    <a:pt x="577" y="160"/>
                    <a:pt x="576" y="170"/>
                    <a:pt x="574" y="180"/>
                  </a:cubicBezTo>
                  <a:cubicBezTo>
                    <a:pt x="587" y="155"/>
                    <a:pt x="614" y="138"/>
                    <a:pt x="644" y="138"/>
                  </a:cubicBezTo>
                  <a:cubicBezTo>
                    <a:pt x="688" y="138"/>
                    <a:pt x="724" y="174"/>
                    <a:pt x="724" y="219"/>
                  </a:cubicBezTo>
                  <a:cubicBezTo>
                    <a:pt x="724" y="263"/>
                    <a:pt x="688" y="299"/>
                    <a:pt x="644" y="299"/>
                  </a:cubicBezTo>
                  <a:cubicBezTo>
                    <a:pt x="599" y="299"/>
                    <a:pt x="488" y="299"/>
                    <a:pt x="427" y="299"/>
                  </a:cubicBezTo>
                  <a:cubicBezTo>
                    <a:pt x="366" y="299"/>
                    <a:pt x="243" y="299"/>
                    <a:pt x="191" y="299"/>
                  </a:cubicBezTo>
                  <a:cubicBezTo>
                    <a:pt x="156" y="299"/>
                    <a:pt x="81" y="299"/>
                    <a:pt x="54" y="299"/>
                  </a:cubicBezTo>
                  <a:cubicBezTo>
                    <a:pt x="24" y="299"/>
                    <a:pt x="0" y="275"/>
                    <a:pt x="0" y="245"/>
                  </a:cubicBezTo>
                  <a:cubicBezTo>
                    <a:pt x="0" y="215"/>
                    <a:pt x="24" y="191"/>
                    <a:pt x="54" y="191"/>
                  </a:cubicBezTo>
                  <a:close/>
                </a:path>
              </a:pathLst>
            </a:custGeom>
            <a:solidFill>
              <a:srgbClr val="163E6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3518C26-2692-4C54-ABEE-518C2690A5B4}"/>
                </a:ext>
              </a:extLst>
            </p:cNvPr>
            <p:cNvSpPr/>
            <p:nvPr/>
          </p:nvSpPr>
          <p:spPr bwMode="auto">
            <a:xfrm>
              <a:off x="1675746" y="2344876"/>
              <a:ext cx="476794" cy="571489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9FD9DF0-C49B-4522-A4E6-3FE82034E816}"/>
                </a:ext>
              </a:extLst>
            </p:cNvPr>
            <p:cNvGrpSpPr/>
            <p:nvPr/>
          </p:nvGrpSpPr>
          <p:grpSpPr>
            <a:xfrm>
              <a:off x="1761743" y="2408114"/>
              <a:ext cx="331470" cy="464719"/>
              <a:chOff x="1746503" y="2397954"/>
              <a:chExt cx="331470" cy="464719"/>
            </a:xfrm>
            <a:solidFill>
              <a:srgbClr val="163E6A"/>
            </a:solidFill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A2820AB-2D50-4FF7-8E21-E425E836C7D4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47C856DE-AF45-4C58-AF11-EB1DEAA038D3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F3F7D72-67A6-43FC-9F41-F979FC751FF3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FFBA63FF-231F-44E8-823B-248A8B7C1BAD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724C7B30-E8D1-4E3D-AF7C-878ED77C6014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6CA4C88-F859-4966-AE5A-F18451AB66AE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B2B01397-8A6F-4444-98A8-34B9B7A48E5B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2919F27-D410-43F0-8193-D8AE29116D4C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FBE259BC-79F6-4EC0-BC3E-C8997214EAC5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92FF611-11C9-4C05-97E1-0BCA1919CC82}"/>
                </a:ext>
              </a:extLst>
            </p:cNvPr>
            <p:cNvGrpSpPr/>
            <p:nvPr/>
          </p:nvGrpSpPr>
          <p:grpSpPr>
            <a:xfrm>
              <a:off x="1746503" y="2397954"/>
              <a:ext cx="331470" cy="464719"/>
              <a:chOff x="1746503" y="2397954"/>
              <a:chExt cx="331470" cy="464719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02F99C9E-991C-4BB4-80C6-13AEEB3437B7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F685BE5-2F62-4E8A-A118-4094C9EF71BB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636D411-D509-46BB-923E-CDB5A0B89145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EA9C0B7-824D-4761-9A97-31B0D1166091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149F2E2-9044-44A2-A600-BE1DAD649708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6A955A8-F659-4511-B429-17528493AE0C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356B050-E31F-4F90-A9D7-822CA714AE1D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97AF411-3BA2-4726-B967-3A7B1C3C8825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729414D-ACD8-4C75-8FBD-6060FF7DB690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35AB453-C6A3-46B1-B380-99BD30E7BE17}"/>
              </a:ext>
            </a:extLst>
          </p:cNvPr>
          <p:cNvSpPr/>
          <p:nvPr/>
        </p:nvSpPr>
        <p:spPr bwMode="auto">
          <a:xfrm>
            <a:off x="4026478" y="2798280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1E2FABF-2E40-462B-BD14-A787DEB022AA}"/>
              </a:ext>
            </a:extLst>
          </p:cNvPr>
          <p:cNvGrpSpPr/>
          <p:nvPr/>
        </p:nvGrpSpPr>
        <p:grpSpPr>
          <a:xfrm>
            <a:off x="4424850" y="3257369"/>
            <a:ext cx="622968" cy="501534"/>
            <a:chOff x="4498340" y="2156970"/>
            <a:chExt cx="525780" cy="423290"/>
          </a:xfrm>
        </p:grpSpPr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68F801E4-7BC2-4396-BADE-A0C3FADBDD38}"/>
                </a:ext>
              </a:extLst>
            </p:cNvPr>
            <p:cNvSpPr/>
            <p:nvPr/>
          </p:nvSpPr>
          <p:spPr bwMode="auto">
            <a:xfrm>
              <a:off x="4498340" y="2158442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8" name="Cylinder 67">
              <a:extLst>
                <a:ext uri="{FF2B5EF4-FFF2-40B4-BE49-F238E27FC236}">
                  <a16:creationId xmlns:a16="http://schemas.microsoft.com/office/drawing/2014/main" id="{5E34ED50-2DF4-492E-8EB0-C65EC90E8CC5}"/>
                </a:ext>
              </a:extLst>
            </p:cNvPr>
            <p:cNvSpPr/>
            <p:nvPr/>
          </p:nvSpPr>
          <p:spPr bwMode="auto">
            <a:xfrm>
              <a:off x="4498340" y="2307987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69" name="Cylinder 68">
              <a:extLst>
                <a:ext uri="{FF2B5EF4-FFF2-40B4-BE49-F238E27FC236}">
                  <a16:creationId xmlns:a16="http://schemas.microsoft.com/office/drawing/2014/main" id="{A21BA1EC-6F55-4D2B-88D9-EAC042D5AFED}"/>
                </a:ext>
              </a:extLst>
            </p:cNvPr>
            <p:cNvSpPr/>
            <p:nvPr/>
          </p:nvSpPr>
          <p:spPr bwMode="auto">
            <a:xfrm>
              <a:off x="4498340" y="2452974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79A7AFE-EE12-443F-90D5-CBCC46192495}"/>
                </a:ext>
              </a:extLst>
            </p:cNvPr>
            <p:cNvSpPr/>
            <p:nvPr/>
          </p:nvSpPr>
          <p:spPr bwMode="auto">
            <a:xfrm>
              <a:off x="4498340" y="215697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B9BAF24-586D-4E81-8E3C-B8ECE3088FBE}"/>
                </a:ext>
              </a:extLst>
            </p:cNvPr>
            <p:cNvSpPr/>
            <p:nvPr/>
          </p:nvSpPr>
          <p:spPr bwMode="auto">
            <a:xfrm>
              <a:off x="4498340" y="230175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5F3E652-950B-4CE2-8213-0B42080EAC3E}"/>
                </a:ext>
              </a:extLst>
            </p:cNvPr>
            <p:cNvSpPr/>
            <p:nvPr/>
          </p:nvSpPr>
          <p:spPr bwMode="auto">
            <a:xfrm>
              <a:off x="4498340" y="244653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21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55EEED5-D0E7-4FDC-A3EF-2846365D3C4C}"/>
              </a:ext>
            </a:extLst>
          </p:cNvPr>
          <p:cNvSpPr/>
          <p:nvPr/>
        </p:nvSpPr>
        <p:spPr>
          <a:xfrm>
            <a:off x="4297516" y="5553884"/>
            <a:ext cx="6096000" cy="286232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9ECA40-AE2C-43AD-8E50-3D0CF1B8CEF2}"/>
              </a:ext>
            </a:extLst>
          </p:cNvPr>
          <p:cNvSpPr/>
          <p:nvPr/>
        </p:nvSpPr>
        <p:spPr>
          <a:xfrm>
            <a:off x="411170" y="2501097"/>
            <a:ext cx="3886346" cy="480131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l" defTabSz="91422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-10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/>
              <a:ea typeface="+mn-ea"/>
              <a:cs typeface="Segoe UI Semibol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65E64D-588E-4BF8-9F96-F4A7ACCE871B}"/>
              </a:ext>
            </a:extLst>
          </p:cNvPr>
          <p:cNvSpPr txBox="1"/>
          <p:nvPr/>
        </p:nvSpPr>
        <p:spPr>
          <a:xfrm>
            <a:off x="630590" y="3329923"/>
            <a:ext cx="4140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+ Azure Hybrid Benefit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71B442-6411-40F6-8054-B2DE20C9E8F8}"/>
              </a:ext>
            </a:extLst>
          </p:cNvPr>
          <p:cNvSpPr txBox="1"/>
          <p:nvPr/>
        </p:nvSpPr>
        <p:spPr>
          <a:xfrm>
            <a:off x="623390" y="2709590"/>
            <a:ext cx="4140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+ Azure Reserved Instances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3DA8D45-0A20-42CB-B575-5B34901C490D}"/>
              </a:ext>
            </a:extLst>
          </p:cNvPr>
          <p:cNvSpPr txBox="1"/>
          <p:nvPr/>
        </p:nvSpPr>
        <p:spPr>
          <a:xfrm>
            <a:off x="660737" y="3950255"/>
            <a:ext cx="41402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 Semilight" panose="020B0402040204020203" pitchFamily="34" charset="0"/>
              </a:rPr>
              <a:t>+ Free Extended Security Updates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BCDDA2-2388-43BC-84AD-47224D69D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52880"/>
            <a:ext cx="4959097" cy="997196"/>
          </a:xfrm>
        </p:spPr>
        <p:txBody>
          <a:bodyPr/>
          <a:lstStyle/>
          <a:p>
            <a:pPr defTabSz="914192" fontAlgn="base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defRPr/>
            </a:pPr>
            <a:r>
              <a:rPr lang="en-US" b="0" spc="-100" dirty="0">
                <a:solidFill>
                  <a:srgbClr val="1A1A1A"/>
                </a:solidFill>
                <a:cs typeface="Segoe UI Light" panose="020B0502040204020203" pitchFamily="34" charset="0"/>
              </a:rPr>
              <a:t>Save MORE for Windows Server and SQL Server 2008/R2 on Azure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0357F3B-AEA1-4BF4-9907-D3180F1EE50C}"/>
              </a:ext>
            </a:extLst>
          </p:cNvPr>
          <p:cNvSpPr/>
          <p:nvPr/>
        </p:nvSpPr>
        <p:spPr bwMode="auto">
          <a:xfrm>
            <a:off x="5964091" y="952880"/>
            <a:ext cx="5210339" cy="4961065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5DF2F02-1E8E-4E98-B376-295AE526A052}"/>
              </a:ext>
            </a:extLst>
          </p:cNvPr>
          <p:cNvGrpSpPr/>
          <p:nvPr/>
        </p:nvGrpSpPr>
        <p:grpSpPr>
          <a:xfrm>
            <a:off x="7673289" y="5000806"/>
            <a:ext cx="1457861" cy="8129"/>
            <a:chOff x="7913999" y="5092042"/>
            <a:chExt cx="1457861" cy="812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D7D4695E-5E1B-49AE-A8FC-6CD5948A4D9B}"/>
                </a:ext>
              </a:extLst>
            </p:cNvPr>
            <p:cNvCxnSpPr>
              <a:cxnSpLocks/>
            </p:cNvCxnSpPr>
            <p:nvPr/>
          </p:nvCxnSpPr>
          <p:spPr>
            <a:xfrm>
              <a:off x="7913999" y="5092042"/>
              <a:ext cx="262335" cy="781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60B26A9-7D26-4121-8B9C-D2289F49B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1859" y="5098742"/>
              <a:ext cx="330001" cy="1429"/>
            </a:xfrm>
            <a:prstGeom prst="line">
              <a:avLst/>
            </a:prstGeom>
            <a:ln w="19050" cap="rnd">
              <a:solidFill>
                <a:schemeClr val="bg1">
                  <a:lumMod val="85000"/>
                </a:scheme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7C5FD975-5222-43D4-BA1B-1405F451B9CA}"/>
              </a:ext>
            </a:extLst>
          </p:cNvPr>
          <p:cNvSpPr txBox="1"/>
          <p:nvPr/>
        </p:nvSpPr>
        <p:spPr>
          <a:xfrm>
            <a:off x="8462930" y="5430430"/>
            <a:ext cx="2542032" cy="483514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8671">
                      <a:srgbClr val="1A1A1A"/>
                    </a:gs>
                    <a:gs pos="34615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AWS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8197AC-9B01-4EDD-ABFA-E9AB6CB6E9F1}"/>
              </a:ext>
            </a:extLst>
          </p:cNvPr>
          <p:cNvSpPr/>
          <p:nvPr/>
        </p:nvSpPr>
        <p:spPr bwMode="auto">
          <a:xfrm>
            <a:off x="6520614" y="4676050"/>
            <a:ext cx="1168384" cy="75438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F44024-003E-4A1E-AB8D-12CA5D17CE98}"/>
              </a:ext>
            </a:extLst>
          </p:cNvPr>
          <p:cNvSpPr/>
          <p:nvPr/>
        </p:nvSpPr>
        <p:spPr>
          <a:xfrm>
            <a:off x="7966802" y="4785363"/>
            <a:ext cx="876738" cy="43088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 Black" panose="020B0A02040204020203" pitchFamily="34" charset="0"/>
                <a:cs typeface="+mn-cs"/>
              </a:rPr>
              <a:t>X5 =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0F75E16-A24C-4349-ADB1-A60699AF8563}"/>
              </a:ext>
            </a:extLst>
          </p:cNvPr>
          <p:cNvGrpSpPr/>
          <p:nvPr/>
        </p:nvGrpSpPr>
        <p:grpSpPr>
          <a:xfrm>
            <a:off x="6788258" y="4726983"/>
            <a:ext cx="609960" cy="609960"/>
            <a:chOff x="9682480" y="1821165"/>
            <a:chExt cx="584352" cy="584352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3BE2007-F1AB-43B3-8166-05CBBC96EF17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37E8D56-C4EE-40E7-97CF-46A30C216A1A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chemeClr val="accent1">
                <a:alpha val="47000"/>
              </a:scheme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8123573-05A1-4E26-AF13-02A6E5255941}"/>
              </a:ext>
            </a:extLst>
          </p:cNvPr>
          <p:cNvSpPr txBox="1"/>
          <p:nvPr/>
        </p:nvSpPr>
        <p:spPr>
          <a:xfrm>
            <a:off x="5845273" y="5430430"/>
            <a:ext cx="2542032" cy="483514"/>
          </a:xfrm>
          <a:prstGeom prst="rect">
            <a:avLst/>
          </a:prstGeom>
          <a:noFill/>
        </p:spPr>
        <p:txBody>
          <a:bodyPr wrap="square" lIns="0" tIns="143407" rIns="0" bIns="143407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8671">
                      <a:srgbClr val="1A1A1A"/>
                    </a:gs>
                    <a:gs pos="34615">
                      <a:srgbClr val="1A1A1A"/>
                    </a:gs>
                  </a:gsLst>
                  <a:lin ang="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Azure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85A9E2-808F-44D1-A8ED-C50072E73A09}"/>
              </a:ext>
            </a:extLst>
          </p:cNvPr>
          <p:cNvSpPr txBox="1"/>
          <p:nvPr/>
        </p:nvSpPr>
        <p:spPr>
          <a:xfrm>
            <a:off x="6992056" y="4037864"/>
            <a:ext cx="248466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$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8C2FEFF-682C-452F-BDB4-D35B8531B32A}"/>
              </a:ext>
            </a:extLst>
          </p:cNvPr>
          <p:cNvSpPr txBox="1"/>
          <p:nvPr/>
        </p:nvSpPr>
        <p:spPr>
          <a:xfrm>
            <a:off x="9604330" y="1012109"/>
            <a:ext cx="247650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5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1A1A1A"/>
                    </a:gs>
                    <a:gs pos="3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$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C83B70B-AD8B-41E9-849E-C27C3F4A7013}"/>
              </a:ext>
            </a:extLst>
          </p:cNvPr>
          <p:cNvSpPr/>
          <p:nvPr/>
        </p:nvSpPr>
        <p:spPr bwMode="auto">
          <a:xfrm>
            <a:off x="9143555" y="1634215"/>
            <a:ext cx="1168384" cy="3796217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6E6B9977-34C6-47D4-8440-76139AEE24C8}"/>
              </a:ext>
            </a:extLst>
          </p:cNvPr>
          <p:cNvGrpSpPr/>
          <p:nvPr/>
        </p:nvGrpSpPr>
        <p:grpSpPr>
          <a:xfrm>
            <a:off x="9416857" y="1786371"/>
            <a:ext cx="621780" cy="621780"/>
            <a:chOff x="9682480" y="1821165"/>
            <a:chExt cx="584352" cy="584352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EF057E61-0447-43E2-BC4A-E6790B675701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8417D9F-EFD2-46E5-B13D-DF8784F723C4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CE2845F-60EA-46BD-9CF0-089425A2A3B0}"/>
              </a:ext>
            </a:extLst>
          </p:cNvPr>
          <p:cNvGrpSpPr/>
          <p:nvPr/>
        </p:nvGrpSpPr>
        <p:grpSpPr>
          <a:xfrm>
            <a:off x="9416857" y="2523553"/>
            <a:ext cx="621780" cy="621780"/>
            <a:chOff x="9682480" y="1821165"/>
            <a:chExt cx="584352" cy="584352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2478B596-A310-49BF-BF31-6B1208B63A53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1F1A1D5-4677-4F84-81B2-9E217F03062C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C9B9C4A6-D96F-4C39-85F5-91F8DED19E21}"/>
              </a:ext>
            </a:extLst>
          </p:cNvPr>
          <p:cNvGrpSpPr/>
          <p:nvPr/>
        </p:nvGrpSpPr>
        <p:grpSpPr>
          <a:xfrm>
            <a:off x="9416857" y="3260735"/>
            <a:ext cx="621780" cy="621780"/>
            <a:chOff x="9682480" y="1821165"/>
            <a:chExt cx="584352" cy="584352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80ECEED8-05DF-446F-A062-DD9B42B0DF45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F205398D-C184-4EB4-8AA4-5385EAC2AC06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8D094D-B59E-4CBE-B3C6-5B08711AFD39}"/>
              </a:ext>
            </a:extLst>
          </p:cNvPr>
          <p:cNvGrpSpPr/>
          <p:nvPr/>
        </p:nvGrpSpPr>
        <p:grpSpPr>
          <a:xfrm>
            <a:off x="9416857" y="3997917"/>
            <a:ext cx="621780" cy="621780"/>
            <a:chOff x="9682480" y="1821165"/>
            <a:chExt cx="584352" cy="584352"/>
          </a:xfrm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0045C65-FDFA-414F-973D-EEF2713549E3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1449DA9B-AE59-46EC-BB45-160CB236CFDD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2110B97-0791-4669-AB51-9431A7307C2F}"/>
              </a:ext>
            </a:extLst>
          </p:cNvPr>
          <p:cNvGrpSpPr/>
          <p:nvPr/>
        </p:nvGrpSpPr>
        <p:grpSpPr>
          <a:xfrm>
            <a:off x="9416857" y="4735100"/>
            <a:ext cx="621780" cy="621780"/>
            <a:chOff x="9682480" y="1821165"/>
            <a:chExt cx="584352" cy="584352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0362D57A-035C-4AB6-BA06-3F0F1C6BD063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035FE348-CB90-42FC-B886-1E4923FF9794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2302A7C3-B3E1-4F7F-9D86-2E3A208C4641}"/>
              </a:ext>
            </a:extLst>
          </p:cNvPr>
          <p:cNvGrpSpPr/>
          <p:nvPr/>
        </p:nvGrpSpPr>
        <p:grpSpPr>
          <a:xfrm>
            <a:off x="9416857" y="4726983"/>
            <a:ext cx="621780" cy="621780"/>
            <a:chOff x="9682480" y="1821165"/>
            <a:chExt cx="584352" cy="584352"/>
          </a:xfrm>
        </p:grpSpPr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C89E42A-A290-41B2-AD1B-EEB02816A100}"/>
                </a:ext>
              </a:extLst>
            </p:cNvPr>
            <p:cNvSpPr/>
            <p:nvPr/>
          </p:nvSpPr>
          <p:spPr bwMode="auto">
            <a:xfrm>
              <a:off x="9682480" y="1821165"/>
              <a:ext cx="584352" cy="584352"/>
            </a:xfrm>
            <a:prstGeom prst="ellipse">
              <a:avLst/>
            </a:prstGeom>
            <a:solidFill>
              <a:schemeClr val="bg1">
                <a:alpha val="46000"/>
              </a:schemeClr>
            </a:solidFill>
            <a:ln w="1905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34850AB-6590-41DD-A267-B5C58B0CF7FA}"/>
                </a:ext>
              </a:extLst>
            </p:cNvPr>
            <p:cNvSpPr/>
            <p:nvPr/>
          </p:nvSpPr>
          <p:spPr bwMode="auto">
            <a:xfrm>
              <a:off x="9752481" y="1891166"/>
              <a:ext cx="444351" cy="444351"/>
            </a:xfrm>
            <a:prstGeom prst="ellipse">
              <a:avLst/>
            </a:prstGeom>
            <a:solidFill>
              <a:srgbClr val="E79439">
                <a:alpha val="47000"/>
              </a:srgbClr>
            </a:solidFill>
            <a:ln w="15875">
              <a:solidFill>
                <a:schemeClr val="bg1">
                  <a:alpha val="46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alpha val="82000"/>
                    </a:srgbClr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$</a:t>
              </a:r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C1BE7C-8DEC-456A-805A-A86E0140B54A}"/>
              </a:ext>
            </a:extLst>
          </p:cNvPr>
          <p:cNvCxnSpPr>
            <a:cxnSpLocks/>
          </p:cNvCxnSpPr>
          <p:nvPr/>
        </p:nvCxnSpPr>
        <p:spPr>
          <a:xfrm>
            <a:off x="5943600" y="4676050"/>
            <a:ext cx="522597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4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FF34E-5BE6-4D1C-A3C9-DAD4D748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17161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Freeform 348">
            <a:extLst>
              <a:ext uri="{FF2B5EF4-FFF2-40B4-BE49-F238E27FC236}">
                <a16:creationId xmlns:a16="http://schemas.microsoft.com/office/drawing/2014/main" id="{9E586022-5C5F-46F1-ACA2-1466636483A5}"/>
              </a:ext>
            </a:extLst>
          </p:cNvPr>
          <p:cNvSpPr>
            <a:spLocks noEditPoints="1"/>
          </p:cNvSpPr>
          <p:nvPr/>
        </p:nvSpPr>
        <p:spPr bwMode="auto">
          <a:xfrm>
            <a:off x="9774826" y="1916487"/>
            <a:ext cx="357417" cy="355463"/>
          </a:xfrm>
          <a:custGeom>
            <a:avLst/>
            <a:gdLst>
              <a:gd name="T0" fmla="*/ 82 w 85"/>
              <a:gd name="T1" fmla="*/ 52 h 85"/>
              <a:gd name="T2" fmla="*/ 71 w 85"/>
              <a:gd name="T3" fmla="*/ 45 h 85"/>
              <a:gd name="T4" fmla="*/ 71 w 85"/>
              <a:gd name="T5" fmla="*/ 45 h 85"/>
              <a:gd name="T6" fmla="*/ 70 w 85"/>
              <a:gd name="T7" fmla="*/ 37 h 85"/>
              <a:gd name="T8" fmla="*/ 70 w 85"/>
              <a:gd name="T9" fmla="*/ 37 h 85"/>
              <a:gd name="T10" fmla="*/ 81 w 85"/>
              <a:gd name="T11" fmla="*/ 29 h 85"/>
              <a:gd name="T12" fmla="*/ 82 w 85"/>
              <a:gd name="T13" fmla="*/ 23 h 85"/>
              <a:gd name="T14" fmla="*/ 77 w 85"/>
              <a:gd name="T15" fmla="*/ 21 h 85"/>
              <a:gd name="T16" fmla="*/ 64 w 85"/>
              <a:gd name="T17" fmla="*/ 24 h 85"/>
              <a:gd name="T18" fmla="*/ 64 w 85"/>
              <a:gd name="T19" fmla="*/ 24 h 85"/>
              <a:gd name="T20" fmla="*/ 58 w 85"/>
              <a:gd name="T21" fmla="*/ 19 h 85"/>
              <a:gd name="T22" fmla="*/ 58 w 85"/>
              <a:gd name="T23" fmla="*/ 19 h 85"/>
              <a:gd name="T24" fmla="*/ 60 w 85"/>
              <a:gd name="T25" fmla="*/ 6 h 85"/>
              <a:gd name="T26" fmla="*/ 57 w 85"/>
              <a:gd name="T27" fmla="*/ 1 h 85"/>
              <a:gd name="T28" fmla="*/ 51 w 85"/>
              <a:gd name="T29" fmla="*/ 3 h 85"/>
              <a:gd name="T30" fmla="*/ 44 w 85"/>
              <a:gd name="T31" fmla="*/ 14 h 85"/>
              <a:gd name="T32" fmla="*/ 44 w 85"/>
              <a:gd name="T33" fmla="*/ 14 h 85"/>
              <a:gd name="T34" fmla="*/ 37 w 85"/>
              <a:gd name="T35" fmla="*/ 15 h 85"/>
              <a:gd name="T36" fmla="*/ 37 w 85"/>
              <a:gd name="T37" fmla="*/ 15 h 85"/>
              <a:gd name="T38" fmla="*/ 28 w 85"/>
              <a:gd name="T39" fmla="*/ 4 h 85"/>
              <a:gd name="T40" fmla="*/ 23 w 85"/>
              <a:gd name="T41" fmla="*/ 3 h 85"/>
              <a:gd name="T42" fmla="*/ 20 w 85"/>
              <a:gd name="T43" fmla="*/ 8 h 85"/>
              <a:gd name="T44" fmla="*/ 23 w 85"/>
              <a:gd name="T45" fmla="*/ 21 h 85"/>
              <a:gd name="T46" fmla="*/ 23 w 85"/>
              <a:gd name="T47" fmla="*/ 21 h 85"/>
              <a:gd name="T48" fmla="*/ 18 w 85"/>
              <a:gd name="T49" fmla="*/ 27 h 85"/>
              <a:gd name="T50" fmla="*/ 18 w 85"/>
              <a:gd name="T51" fmla="*/ 27 h 85"/>
              <a:gd name="T52" fmla="*/ 5 w 85"/>
              <a:gd name="T53" fmla="*/ 25 h 85"/>
              <a:gd name="T54" fmla="*/ 0 w 85"/>
              <a:gd name="T55" fmla="*/ 28 h 85"/>
              <a:gd name="T56" fmla="*/ 2 w 85"/>
              <a:gd name="T57" fmla="*/ 34 h 85"/>
              <a:gd name="T58" fmla="*/ 13 w 85"/>
              <a:gd name="T59" fmla="*/ 41 h 85"/>
              <a:gd name="T60" fmla="*/ 14 w 85"/>
              <a:gd name="T61" fmla="*/ 48 h 85"/>
              <a:gd name="T62" fmla="*/ 4 w 85"/>
              <a:gd name="T63" fmla="*/ 57 h 85"/>
              <a:gd name="T64" fmla="*/ 2 w 85"/>
              <a:gd name="T65" fmla="*/ 62 h 85"/>
              <a:gd name="T66" fmla="*/ 7 w 85"/>
              <a:gd name="T67" fmla="*/ 65 h 85"/>
              <a:gd name="T68" fmla="*/ 20 w 85"/>
              <a:gd name="T69" fmla="*/ 62 h 85"/>
              <a:gd name="T70" fmla="*/ 26 w 85"/>
              <a:gd name="T71" fmla="*/ 67 h 85"/>
              <a:gd name="T72" fmla="*/ 25 w 85"/>
              <a:gd name="T73" fmla="*/ 80 h 85"/>
              <a:gd name="T74" fmla="*/ 28 w 85"/>
              <a:gd name="T75" fmla="*/ 85 h 85"/>
              <a:gd name="T76" fmla="*/ 33 w 85"/>
              <a:gd name="T77" fmla="*/ 83 h 85"/>
              <a:gd name="T78" fmla="*/ 40 w 85"/>
              <a:gd name="T79" fmla="*/ 72 h 85"/>
              <a:gd name="T80" fmla="*/ 48 w 85"/>
              <a:gd name="T81" fmla="*/ 71 h 85"/>
              <a:gd name="T82" fmla="*/ 56 w 85"/>
              <a:gd name="T83" fmla="*/ 81 h 85"/>
              <a:gd name="T84" fmla="*/ 62 w 85"/>
              <a:gd name="T85" fmla="*/ 83 h 85"/>
              <a:gd name="T86" fmla="*/ 64 w 85"/>
              <a:gd name="T87" fmla="*/ 78 h 85"/>
              <a:gd name="T88" fmla="*/ 61 w 85"/>
              <a:gd name="T89" fmla="*/ 65 h 85"/>
              <a:gd name="T90" fmla="*/ 66 w 85"/>
              <a:gd name="T91" fmla="*/ 59 h 85"/>
              <a:gd name="T92" fmla="*/ 79 w 85"/>
              <a:gd name="T93" fmla="*/ 60 h 85"/>
              <a:gd name="T94" fmla="*/ 84 w 85"/>
              <a:gd name="T95" fmla="*/ 57 h 85"/>
              <a:gd name="T96" fmla="*/ 82 w 85"/>
              <a:gd name="T97" fmla="*/ 52 h 85"/>
              <a:gd name="T98" fmla="*/ 36 w 85"/>
              <a:gd name="T99" fmla="*/ 61 h 85"/>
              <a:gd name="T100" fmla="*/ 25 w 85"/>
              <a:gd name="T101" fmla="*/ 37 h 85"/>
              <a:gd name="T102" fmla="*/ 48 w 85"/>
              <a:gd name="T103" fmla="*/ 26 h 85"/>
              <a:gd name="T104" fmla="*/ 59 w 85"/>
              <a:gd name="T105" fmla="*/ 49 h 85"/>
              <a:gd name="T106" fmla="*/ 36 w 85"/>
              <a:gd name="T107" fmla="*/ 6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" h="85">
                <a:moveTo>
                  <a:pt x="82" y="52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2"/>
                  <a:pt x="71" y="40"/>
                  <a:pt x="70" y="37"/>
                </a:cubicBezTo>
                <a:cubicBezTo>
                  <a:pt x="70" y="37"/>
                  <a:pt x="70" y="37"/>
                  <a:pt x="70" y="37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8"/>
                  <a:pt x="83" y="25"/>
                  <a:pt x="82" y="23"/>
                </a:cubicBezTo>
                <a:cubicBezTo>
                  <a:pt x="81" y="22"/>
                  <a:pt x="79" y="21"/>
                  <a:pt x="77" y="21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2" y="22"/>
                  <a:pt x="60" y="21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4"/>
                  <a:pt x="59" y="2"/>
                  <a:pt x="57" y="1"/>
                </a:cubicBezTo>
                <a:cubicBezTo>
                  <a:pt x="55" y="0"/>
                  <a:pt x="52" y="1"/>
                  <a:pt x="51" y="3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4"/>
                  <a:pt x="39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3"/>
                  <a:pt x="25" y="2"/>
                  <a:pt x="23" y="3"/>
                </a:cubicBezTo>
                <a:cubicBezTo>
                  <a:pt x="21" y="4"/>
                  <a:pt x="20" y="6"/>
                  <a:pt x="20" y="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2" y="23"/>
                  <a:pt x="20" y="25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5"/>
                  <a:pt x="1" y="26"/>
                  <a:pt x="0" y="28"/>
                </a:cubicBezTo>
                <a:cubicBezTo>
                  <a:pt x="0" y="30"/>
                  <a:pt x="0" y="33"/>
                  <a:pt x="2" y="34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3"/>
                  <a:pt x="13" y="46"/>
                  <a:pt x="14" y="48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8"/>
                  <a:pt x="1" y="60"/>
                  <a:pt x="2" y="62"/>
                </a:cubicBezTo>
                <a:cubicBezTo>
                  <a:pt x="3" y="64"/>
                  <a:pt x="5" y="65"/>
                  <a:pt x="7" y="65"/>
                </a:cubicBezTo>
                <a:cubicBezTo>
                  <a:pt x="20" y="62"/>
                  <a:pt x="20" y="62"/>
                  <a:pt x="20" y="62"/>
                </a:cubicBezTo>
                <a:cubicBezTo>
                  <a:pt x="22" y="64"/>
                  <a:pt x="24" y="65"/>
                  <a:pt x="26" y="67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2"/>
                  <a:pt x="26" y="84"/>
                  <a:pt x="28" y="85"/>
                </a:cubicBezTo>
                <a:cubicBezTo>
                  <a:pt x="30" y="85"/>
                  <a:pt x="32" y="84"/>
                  <a:pt x="33" y="83"/>
                </a:cubicBezTo>
                <a:cubicBezTo>
                  <a:pt x="40" y="72"/>
                  <a:pt x="40" y="72"/>
                  <a:pt x="40" y="72"/>
                </a:cubicBezTo>
                <a:cubicBezTo>
                  <a:pt x="43" y="72"/>
                  <a:pt x="45" y="72"/>
                  <a:pt x="48" y="71"/>
                </a:cubicBezTo>
                <a:cubicBezTo>
                  <a:pt x="56" y="81"/>
                  <a:pt x="56" y="81"/>
                  <a:pt x="56" y="81"/>
                </a:cubicBezTo>
                <a:cubicBezTo>
                  <a:pt x="57" y="83"/>
                  <a:pt x="60" y="84"/>
                  <a:pt x="62" y="83"/>
                </a:cubicBezTo>
                <a:cubicBezTo>
                  <a:pt x="63" y="82"/>
                  <a:pt x="64" y="79"/>
                  <a:pt x="64" y="78"/>
                </a:cubicBezTo>
                <a:cubicBezTo>
                  <a:pt x="61" y="65"/>
                  <a:pt x="61" y="65"/>
                  <a:pt x="61" y="65"/>
                </a:cubicBezTo>
                <a:cubicBezTo>
                  <a:pt x="63" y="63"/>
                  <a:pt x="65" y="61"/>
                  <a:pt x="66" y="59"/>
                </a:cubicBezTo>
                <a:cubicBezTo>
                  <a:pt x="79" y="60"/>
                  <a:pt x="79" y="60"/>
                  <a:pt x="79" y="60"/>
                </a:cubicBezTo>
                <a:cubicBezTo>
                  <a:pt x="81" y="61"/>
                  <a:pt x="83" y="59"/>
                  <a:pt x="84" y="57"/>
                </a:cubicBezTo>
                <a:cubicBezTo>
                  <a:pt x="85" y="55"/>
                  <a:pt x="84" y="53"/>
                  <a:pt x="82" y="52"/>
                </a:cubicBezTo>
                <a:close/>
                <a:moveTo>
                  <a:pt x="36" y="61"/>
                </a:moveTo>
                <a:cubicBezTo>
                  <a:pt x="26" y="57"/>
                  <a:pt x="21" y="47"/>
                  <a:pt x="25" y="37"/>
                </a:cubicBezTo>
                <a:cubicBezTo>
                  <a:pt x="28" y="27"/>
                  <a:pt x="38" y="22"/>
                  <a:pt x="48" y="26"/>
                </a:cubicBezTo>
                <a:cubicBezTo>
                  <a:pt x="58" y="29"/>
                  <a:pt x="63" y="39"/>
                  <a:pt x="59" y="49"/>
                </a:cubicBezTo>
                <a:cubicBezTo>
                  <a:pt x="56" y="59"/>
                  <a:pt x="46" y="64"/>
                  <a:pt x="36" y="61"/>
                </a:cubicBezTo>
                <a:close/>
              </a:path>
            </a:pathLst>
          </a:custGeom>
          <a:solidFill>
            <a:srgbClr val="B400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206" name="Freeform 347">
            <a:extLst>
              <a:ext uri="{FF2B5EF4-FFF2-40B4-BE49-F238E27FC236}">
                <a16:creationId xmlns:a16="http://schemas.microsoft.com/office/drawing/2014/main" id="{62F6C326-D8E3-4A07-A916-2142C3640D7C}"/>
              </a:ext>
            </a:extLst>
          </p:cNvPr>
          <p:cNvSpPr>
            <a:spLocks noEditPoints="1"/>
          </p:cNvSpPr>
          <p:nvPr/>
        </p:nvSpPr>
        <p:spPr bwMode="auto">
          <a:xfrm>
            <a:off x="9435165" y="2271949"/>
            <a:ext cx="783191" cy="779285"/>
          </a:xfrm>
          <a:custGeom>
            <a:avLst/>
            <a:gdLst>
              <a:gd name="T0" fmla="*/ 167 w 186"/>
              <a:gd name="T1" fmla="*/ 74 h 186"/>
              <a:gd name="T2" fmla="*/ 177 w 186"/>
              <a:gd name="T3" fmla="*/ 54 h 186"/>
              <a:gd name="T4" fmla="*/ 154 w 186"/>
              <a:gd name="T5" fmla="*/ 47 h 186"/>
              <a:gd name="T6" fmla="*/ 155 w 186"/>
              <a:gd name="T7" fmla="*/ 24 h 186"/>
              <a:gd name="T8" fmla="*/ 132 w 186"/>
              <a:gd name="T9" fmla="*/ 27 h 186"/>
              <a:gd name="T10" fmla="*/ 125 w 186"/>
              <a:gd name="T11" fmla="*/ 6 h 186"/>
              <a:gd name="T12" fmla="*/ 103 w 186"/>
              <a:gd name="T13" fmla="*/ 17 h 186"/>
              <a:gd name="T14" fmla="*/ 88 w 186"/>
              <a:gd name="T15" fmla="*/ 0 h 186"/>
              <a:gd name="T16" fmla="*/ 74 w 186"/>
              <a:gd name="T17" fmla="*/ 19 h 186"/>
              <a:gd name="T18" fmla="*/ 53 w 186"/>
              <a:gd name="T19" fmla="*/ 9 h 186"/>
              <a:gd name="T20" fmla="*/ 47 w 186"/>
              <a:gd name="T21" fmla="*/ 32 h 186"/>
              <a:gd name="T22" fmla="*/ 24 w 186"/>
              <a:gd name="T23" fmla="*/ 31 h 186"/>
              <a:gd name="T24" fmla="*/ 27 w 186"/>
              <a:gd name="T25" fmla="*/ 54 h 186"/>
              <a:gd name="T26" fmla="*/ 5 w 186"/>
              <a:gd name="T27" fmla="*/ 61 h 186"/>
              <a:gd name="T28" fmla="*/ 17 w 186"/>
              <a:gd name="T29" fmla="*/ 83 h 186"/>
              <a:gd name="T30" fmla="*/ 0 w 186"/>
              <a:gd name="T31" fmla="*/ 98 h 186"/>
              <a:gd name="T32" fmla="*/ 19 w 186"/>
              <a:gd name="T33" fmla="*/ 112 h 186"/>
              <a:gd name="T34" fmla="*/ 9 w 186"/>
              <a:gd name="T35" fmla="*/ 133 h 186"/>
              <a:gd name="T36" fmla="*/ 32 w 186"/>
              <a:gd name="T37" fmla="*/ 139 h 186"/>
              <a:gd name="T38" fmla="*/ 31 w 186"/>
              <a:gd name="T39" fmla="*/ 162 h 186"/>
              <a:gd name="T40" fmla="*/ 54 w 186"/>
              <a:gd name="T41" fmla="*/ 159 h 186"/>
              <a:gd name="T42" fmla="*/ 61 w 186"/>
              <a:gd name="T43" fmla="*/ 181 h 186"/>
              <a:gd name="T44" fmla="*/ 83 w 186"/>
              <a:gd name="T45" fmla="*/ 169 h 186"/>
              <a:gd name="T46" fmla="*/ 98 w 186"/>
              <a:gd name="T47" fmla="*/ 186 h 186"/>
              <a:gd name="T48" fmla="*/ 112 w 186"/>
              <a:gd name="T49" fmla="*/ 167 h 186"/>
              <a:gd name="T50" fmla="*/ 133 w 186"/>
              <a:gd name="T51" fmla="*/ 177 h 186"/>
              <a:gd name="T52" fmla="*/ 139 w 186"/>
              <a:gd name="T53" fmla="*/ 154 h 186"/>
              <a:gd name="T54" fmla="*/ 162 w 186"/>
              <a:gd name="T55" fmla="*/ 156 h 186"/>
              <a:gd name="T56" fmla="*/ 159 w 186"/>
              <a:gd name="T57" fmla="*/ 132 h 186"/>
              <a:gd name="T58" fmla="*/ 181 w 186"/>
              <a:gd name="T59" fmla="*/ 125 h 186"/>
              <a:gd name="T60" fmla="*/ 169 w 186"/>
              <a:gd name="T61" fmla="*/ 103 h 186"/>
              <a:gd name="T62" fmla="*/ 186 w 186"/>
              <a:gd name="T63" fmla="*/ 88 h 186"/>
              <a:gd name="T64" fmla="*/ 143 w 186"/>
              <a:gd name="T65" fmla="*/ 111 h 186"/>
              <a:gd name="T66" fmla="*/ 143 w 186"/>
              <a:gd name="T67" fmla="*/ 75 h 186"/>
              <a:gd name="T68" fmla="*/ 150 w 186"/>
              <a:gd name="T69" fmla="*/ 108 h 186"/>
              <a:gd name="T70" fmla="*/ 114 w 186"/>
              <a:gd name="T71" fmla="*/ 76 h 186"/>
              <a:gd name="T72" fmla="*/ 123 w 186"/>
              <a:gd name="T73" fmla="*/ 42 h 186"/>
              <a:gd name="T74" fmla="*/ 78 w 186"/>
              <a:gd name="T75" fmla="*/ 35 h 186"/>
              <a:gd name="T76" fmla="*/ 111 w 186"/>
              <a:gd name="T77" fmla="*/ 42 h 186"/>
              <a:gd name="T78" fmla="*/ 75 w 186"/>
              <a:gd name="T79" fmla="*/ 42 h 186"/>
              <a:gd name="T80" fmla="*/ 93 w 186"/>
              <a:gd name="T81" fmla="*/ 108 h 186"/>
              <a:gd name="T82" fmla="*/ 108 w 186"/>
              <a:gd name="T83" fmla="*/ 93 h 186"/>
              <a:gd name="T84" fmla="*/ 76 w 186"/>
              <a:gd name="T85" fmla="*/ 71 h 186"/>
              <a:gd name="T86" fmla="*/ 42 w 186"/>
              <a:gd name="T87" fmla="*/ 62 h 186"/>
              <a:gd name="T88" fmla="*/ 35 w 186"/>
              <a:gd name="T89" fmla="*/ 107 h 186"/>
              <a:gd name="T90" fmla="*/ 42 w 186"/>
              <a:gd name="T91" fmla="*/ 75 h 186"/>
              <a:gd name="T92" fmla="*/ 42 w 186"/>
              <a:gd name="T93" fmla="*/ 110 h 186"/>
              <a:gd name="T94" fmla="*/ 44 w 186"/>
              <a:gd name="T95" fmla="*/ 116 h 186"/>
              <a:gd name="T96" fmla="*/ 69 w 186"/>
              <a:gd name="T97" fmla="*/ 141 h 186"/>
              <a:gd name="T98" fmla="*/ 41 w 186"/>
              <a:gd name="T99" fmla="*/ 123 h 186"/>
              <a:gd name="T100" fmla="*/ 77 w 186"/>
              <a:gd name="T101" fmla="*/ 150 h 186"/>
              <a:gd name="T102" fmla="*/ 95 w 186"/>
              <a:gd name="T103" fmla="*/ 120 h 186"/>
              <a:gd name="T104" fmla="*/ 122 w 186"/>
              <a:gd name="T105" fmla="*/ 144 h 186"/>
              <a:gd name="T106" fmla="*/ 114 w 186"/>
              <a:gd name="T107" fmla="*/ 110 h 186"/>
              <a:gd name="T108" fmla="*/ 135 w 186"/>
              <a:gd name="T109" fmla="*/ 13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6" h="186">
                <a:moveTo>
                  <a:pt x="183" y="85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0"/>
                  <a:pt x="168" y="77"/>
                  <a:pt x="167" y="74"/>
                </a:cubicBezTo>
                <a:cubicBezTo>
                  <a:pt x="179" y="67"/>
                  <a:pt x="179" y="67"/>
                  <a:pt x="179" y="67"/>
                </a:cubicBezTo>
                <a:cubicBezTo>
                  <a:pt x="181" y="66"/>
                  <a:pt x="182" y="64"/>
                  <a:pt x="181" y="62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77" y="52"/>
                  <a:pt x="175" y="51"/>
                  <a:pt x="173" y="51"/>
                </a:cubicBezTo>
                <a:cubicBezTo>
                  <a:pt x="159" y="55"/>
                  <a:pt x="159" y="55"/>
                  <a:pt x="159" y="55"/>
                </a:cubicBezTo>
                <a:cubicBezTo>
                  <a:pt x="158" y="52"/>
                  <a:pt x="156" y="49"/>
                  <a:pt x="154" y="47"/>
                </a:cubicBezTo>
                <a:cubicBezTo>
                  <a:pt x="162" y="35"/>
                  <a:pt x="162" y="35"/>
                  <a:pt x="162" y="35"/>
                </a:cubicBezTo>
                <a:cubicBezTo>
                  <a:pt x="163" y="34"/>
                  <a:pt x="163" y="32"/>
                  <a:pt x="162" y="31"/>
                </a:cubicBezTo>
                <a:cubicBezTo>
                  <a:pt x="155" y="24"/>
                  <a:pt x="155" y="24"/>
                  <a:pt x="155" y="24"/>
                </a:cubicBezTo>
                <a:cubicBezTo>
                  <a:pt x="154" y="23"/>
                  <a:pt x="152" y="23"/>
                  <a:pt x="151" y="24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7" y="30"/>
                  <a:pt x="134" y="29"/>
                  <a:pt x="132" y="27"/>
                </a:cubicBezTo>
                <a:cubicBezTo>
                  <a:pt x="135" y="13"/>
                  <a:pt x="135" y="13"/>
                  <a:pt x="135" y="13"/>
                </a:cubicBezTo>
                <a:cubicBezTo>
                  <a:pt x="136" y="12"/>
                  <a:pt x="135" y="10"/>
                  <a:pt x="133" y="9"/>
                </a:cubicBezTo>
                <a:cubicBezTo>
                  <a:pt x="125" y="6"/>
                  <a:pt x="125" y="6"/>
                  <a:pt x="125" y="6"/>
                </a:cubicBezTo>
                <a:cubicBezTo>
                  <a:pt x="123" y="5"/>
                  <a:pt x="121" y="6"/>
                  <a:pt x="120" y="7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0" y="18"/>
                  <a:pt x="107" y="18"/>
                  <a:pt x="103" y="17"/>
                </a:cubicBezTo>
                <a:cubicBezTo>
                  <a:pt x="101" y="3"/>
                  <a:pt x="101" y="3"/>
                  <a:pt x="101" y="3"/>
                </a:cubicBezTo>
                <a:cubicBezTo>
                  <a:pt x="101" y="1"/>
                  <a:pt x="99" y="0"/>
                  <a:pt x="9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7" y="0"/>
                  <a:pt x="85" y="1"/>
                  <a:pt x="85" y="3"/>
                </a:cubicBezTo>
                <a:cubicBezTo>
                  <a:pt x="83" y="17"/>
                  <a:pt x="83" y="17"/>
                  <a:pt x="83" y="17"/>
                </a:cubicBezTo>
                <a:cubicBezTo>
                  <a:pt x="80" y="18"/>
                  <a:pt x="77" y="18"/>
                  <a:pt x="74" y="19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5"/>
                  <a:pt x="64" y="5"/>
                  <a:pt x="62" y="5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1" y="11"/>
                  <a:pt x="51" y="13"/>
                </a:cubicBezTo>
                <a:cubicBezTo>
                  <a:pt x="55" y="27"/>
                  <a:pt x="55" y="27"/>
                  <a:pt x="55" y="27"/>
                </a:cubicBezTo>
                <a:cubicBezTo>
                  <a:pt x="52" y="28"/>
                  <a:pt x="49" y="30"/>
                  <a:pt x="47" y="32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3"/>
                  <a:pt x="32" y="23"/>
                  <a:pt x="31" y="24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2"/>
                  <a:pt x="23" y="34"/>
                  <a:pt x="24" y="35"/>
                </a:cubicBezTo>
                <a:cubicBezTo>
                  <a:pt x="32" y="47"/>
                  <a:pt x="32" y="47"/>
                  <a:pt x="32" y="47"/>
                </a:cubicBezTo>
                <a:cubicBezTo>
                  <a:pt x="30" y="49"/>
                  <a:pt x="29" y="52"/>
                  <a:pt x="27" y="54"/>
                </a:cubicBezTo>
                <a:cubicBezTo>
                  <a:pt x="13" y="51"/>
                  <a:pt x="13" y="51"/>
                  <a:pt x="13" y="51"/>
                </a:cubicBezTo>
                <a:cubicBezTo>
                  <a:pt x="12" y="50"/>
                  <a:pt x="10" y="51"/>
                  <a:pt x="9" y="53"/>
                </a:cubicBezTo>
                <a:cubicBezTo>
                  <a:pt x="5" y="61"/>
                  <a:pt x="5" y="61"/>
                  <a:pt x="5" y="61"/>
                </a:cubicBezTo>
                <a:cubicBezTo>
                  <a:pt x="5" y="63"/>
                  <a:pt x="5" y="65"/>
                  <a:pt x="7" y="66"/>
                </a:cubicBezTo>
                <a:cubicBezTo>
                  <a:pt x="19" y="73"/>
                  <a:pt x="19" y="73"/>
                  <a:pt x="19" y="73"/>
                </a:cubicBezTo>
                <a:cubicBezTo>
                  <a:pt x="18" y="76"/>
                  <a:pt x="18" y="80"/>
                  <a:pt x="17" y="83"/>
                </a:cubicBezTo>
                <a:cubicBezTo>
                  <a:pt x="3" y="85"/>
                  <a:pt x="3" y="85"/>
                  <a:pt x="3" y="85"/>
                </a:cubicBezTo>
                <a:cubicBezTo>
                  <a:pt x="1" y="85"/>
                  <a:pt x="0" y="87"/>
                  <a:pt x="0" y="8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00"/>
                  <a:pt x="1" y="101"/>
                  <a:pt x="3" y="101"/>
                </a:cubicBezTo>
                <a:cubicBezTo>
                  <a:pt x="17" y="103"/>
                  <a:pt x="17" y="103"/>
                  <a:pt x="17" y="103"/>
                </a:cubicBezTo>
                <a:cubicBezTo>
                  <a:pt x="17" y="106"/>
                  <a:pt x="18" y="109"/>
                  <a:pt x="19" y="112"/>
                </a:cubicBezTo>
                <a:cubicBezTo>
                  <a:pt x="7" y="119"/>
                  <a:pt x="7" y="119"/>
                  <a:pt x="7" y="119"/>
                </a:cubicBezTo>
                <a:cubicBezTo>
                  <a:pt x="5" y="120"/>
                  <a:pt x="4" y="122"/>
                  <a:pt x="5" y="124"/>
                </a:cubicBezTo>
                <a:cubicBezTo>
                  <a:pt x="9" y="133"/>
                  <a:pt x="9" y="133"/>
                  <a:pt x="9" y="133"/>
                </a:cubicBezTo>
                <a:cubicBezTo>
                  <a:pt x="9" y="134"/>
                  <a:pt x="11" y="135"/>
                  <a:pt x="13" y="135"/>
                </a:cubicBezTo>
                <a:cubicBezTo>
                  <a:pt x="27" y="131"/>
                  <a:pt x="27" y="131"/>
                  <a:pt x="27" y="131"/>
                </a:cubicBezTo>
                <a:cubicBezTo>
                  <a:pt x="28" y="134"/>
                  <a:pt x="30" y="137"/>
                  <a:pt x="32" y="139"/>
                </a:cubicBezTo>
                <a:cubicBezTo>
                  <a:pt x="24" y="151"/>
                  <a:pt x="24" y="151"/>
                  <a:pt x="24" y="151"/>
                </a:cubicBezTo>
                <a:cubicBezTo>
                  <a:pt x="23" y="152"/>
                  <a:pt x="23" y="154"/>
                  <a:pt x="24" y="156"/>
                </a:cubicBezTo>
                <a:cubicBezTo>
                  <a:pt x="31" y="162"/>
                  <a:pt x="31" y="162"/>
                  <a:pt x="31" y="162"/>
                </a:cubicBezTo>
                <a:cubicBezTo>
                  <a:pt x="32" y="163"/>
                  <a:pt x="34" y="164"/>
                  <a:pt x="35" y="163"/>
                </a:cubicBezTo>
                <a:cubicBezTo>
                  <a:pt x="47" y="154"/>
                  <a:pt x="47" y="154"/>
                  <a:pt x="47" y="154"/>
                </a:cubicBezTo>
                <a:cubicBezTo>
                  <a:pt x="49" y="156"/>
                  <a:pt x="51" y="158"/>
                  <a:pt x="54" y="159"/>
                </a:cubicBezTo>
                <a:cubicBezTo>
                  <a:pt x="51" y="173"/>
                  <a:pt x="51" y="173"/>
                  <a:pt x="51" y="173"/>
                </a:cubicBezTo>
                <a:cubicBezTo>
                  <a:pt x="50" y="174"/>
                  <a:pt x="51" y="176"/>
                  <a:pt x="53" y="177"/>
                </a:cubicBezTo>
                <a:cubicBezTo>
                  <a:pt x="61" y="181"/>
                  <a:pt x="61" y="181"/>
                  <a:pt x="61" y="181"/>
                </a:cubicBezTo>
                <a:cubicBezTo>
                  <a:pt x="63" y="181"/>
                  <a:pt x="65" y="181"/>
                  <a:pt x="66" y="179"/>
                </a:cubicBezTo>
                <a:cubicBezTo>
                  <a:pt x="73" y="167"/>
                  <a:pt x="73" y="167"/>
                  <a:pt x="73" y="167"/>
                </a:cubicBezTo>
                <a:cubicBezTo>
                  <a:pt x="76" y="168"/>
                  <a:pt x="79" y="169"/>
                  <a:pt x="83" y="169"/>
                </a:cubicBezTo>
                <a:cubicBezTo>
                  <a:pt x="85" y="183"/>
                  <a:pt x="85" y="183"/>
                  <a:pt x="85" y="183"/>
                </a:cubicBezTo>
                <a:cubicBezTo>
                  <a:pt x="85" y="185"/>
                  <a:pt x="87" y="186"/>
                  <a:pt x="88" y="186"/>
                </a:cubicBezTo>
                <a:cubicBezTo>
                  <a:pt x="98" y="186"/>
                  <a:pt x="98" y="186"/>
                  <a:pt x="98" y="186"/>
                </a:cubicBezTo>
                <a:cubicBezTo>
                  <a:pt x="99" y="186"/>
                  <a:pt x="101" y="185"/>
                  <a:pt x="101" y="183"/>
                </a:cubicBezTo>
                <a:cubicBezTo>
                  <a:pt x="103" y="169"/>
                  <a:pt x="103" y="169"/>
                  <a:pt x="103" y="169"/>
                </a:cubicBezTo>
                <a:cubicBezTo>
                  <a:pt x="106" y="169"/>
                  <a:pt x="109" y="168"/>
                  <a:pt x="112" y="167"/>
                </a:cubicBezTo>
                <a:cubicBezTo>
                  <a:pt x="119" y="179"/>
                  <a:pt x="119" y="179"/>
                  <a:pt x="119" y="179"/>
                </a:cubicBezTo>
                <a:cubicBezTo>
                  <a:pt x="120" y="181"/>
                  <a:pt x="122" y="182"/>
                  <a:pt x="124" y="181"/>
                </a:cubicBezTo>
                <a:cubicBezTo>
                  <a:pt x="133" y="177"/>
                  <a:pt x="133" y="177"/>
                  <a:pt x="133" y="177"/>
                </a:cubicBezTo>
                <a:cubicBezTo>
                  <a:pt x="134" y="177"/>
                  <a:pt x="135" y="175"/>
                  <a:pt x="135" y="173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34" y="158"/>
                  <a:pt x="137" y="156"/>
                  <a:pt x="139" y="154"/>
                </a:cubicBezTo>
                <a:cubicBezTo>
                  <a:pt x="151" y="163"/>
                  <a:pt x="151" y="163"/>
                  <a:pt x="151" y="163"/>
                </a:cubicBezTo>
                <a:cubicBezTo>
                  <a:pt x="152" y="164"/>
                  <a:pt x="154" y="163"/>
                  <a:pt x="155" y="162"/>
                </a:cubicBezTo>
                <a:cubicBezTo>
                  <a:pt x="162" y="156"/>
                  <a:pt x="162" y="156"/>
                  <a:pt x="162" y="156"/>
                </a:cubicBezTo>
                <a:cubicBezTo>
                  <a:pt x="163" y="154"/>
                  <a:pt x="163" y="152"/>
                  <a:pt x="162" y="151"/>
                </a:cubicBezTo>
                <a:cubicBezTo>
                  <a:pt x="154" y="139"/>
                  <a:pt x="154" y="139"/>
                  <a:pt x="154" y="139"/>
                </a:cubicBezTo>
                <a:cubicBezTo>
                  <a:pt x="156" y="137"/>
                  <a:pt x="157" y="135"/>
                  <a:pt x="159" y="132"/>
                </a:cubicBezTo>
                <a:cubicBezTo>
                  <a:pt x="173" y="136"/>
                  <a:pt x="173" y="136"/>
                  <a:pt x="173" y="136"/>
                </a:cubicBezTo>
                <a:cubicBezTo>
                  <a:pt x="174" y="136"/>
                  <a:pt x="176" y="135"/>
                  <a:pt x="177" y="133"/>
                </a:cubicBezTo>
                <a:cubicBezTo>
                  <a:pt x="181" y="125"/>
                  <a:pt x="181" y="125"/>
                  <a:pt x="181" y="125"/>
                </a:cubicBezTo>
                <a:cubicBezTo>
                  <a:pt x="181" y="123"/>
                  <a:pt x="181" y="121"/>
                  <a:pt x="179" y="120"/>
                </a:cubicBezTo>
                <a:cubicBezTo>
                  <a:pt x="167" y="113"/>
                  <a:pt x="167" y="113"/>
                  <a:pt x="167" y="113"/>
                </a:cubicBezTo>
                <a:cubicBezTo>
                  <a:pt x="168" y="110"/>
                  <a:pt x="168" y="107"/>
                  <a:pt x="169" y="103"/>
                </a:cubicBezTo>
                <a:cubicBezTo>
                  <a:pt x="183" y="101"/>
                  <a:pt x="183" y="101"/>
                  <a:pt x="183" y="101"/>
                </a:cubicBezTo>
                <a:cubicBezTo>
                  <a:pt x="185" y="101"/>
                  <a:pt x="186" y="100"/>
                  <a:pt x="186" y="98"/>
                </a:cubicBezTo>
                <a:cubicBezTo>
                  <a:pt x="186" y="88"/>
                  <a:pt x="186" y="88"/>
                  <a:pt x="186" y="88"/>
                </a:cubicBezTo>
                <a:cubicBezTo>
                  <a:pt x="186" y="87"/>
                  <a:pt x="185" y="85"/>
                  <a:pt x="183" y="85"/>
                </a:cubicBezTo>
                <a:close/>
                <a:moveTo>
                  <a:pt x="150" y="108"/>
                </a:moveTo>
                <a:cubicBezTo>
                  <a:pt x="149" y="111"/>
                  <a:pt x="146" y="113"/>
                  <a:pt x="143" y="111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17" y="95"/>
                  <a:pt x="117" y="92"/>
                  <a:pt x="120" y="90"/>
                </a:cubicBezTo>
                <a:cubicBezTo>
                  <a:pt x="143" y="75"/>
                  <a:pt x="143" y="75"/>
                  <a:pt x="143" y="75"/>
                </a:cubicBezTo>
                <a:cubicBezTo>
                  <a:pt x="146" y="74"/>
                  <a:pt x="149" y="75"/>
                  <a:pt x="150" y="78"/>
                </a:cubicBezTo>
                <a:cubicBezTo>
                  <a:pt x="150" y="78"/>
                  <a:pt x="152" y="86"/>
                  <a:pt x="152" y="93"/>
                </a:cubicBezTo>
                <a:cubicBezTo>
                  <a:pt x="152" y="101"/>
                  <a:pt x="150" y="108"/>
                  <a:pt x="150" y="108"/>
                </a:cubicBezTo>
                <a:close/>
                <a:moveTo>
                  <a:pt x="144" y="63"/>
                </a:moveTo>
                <a:cubicBezTo>
                  <a:pt x="146" y="66"/>
                  <a:pt x="144" y="69"/>
                  <a:pt x="141" y="70"/>
                </a:cubicBezTo>
                <a:cubicBezTo>
                  <a:pt x="114" y="76"/>
                  <a:pt x="114" y="76"/>
                  <a:pt x="114" y="76"/>
                </a:cubicBezTo>
                <a:cubicBezTo>
                  <a:pt x="111" y="77"/>
                  <a:pt x="109" y="75"/>
                  <a:pt x="110" y="72"/>
                </a:cubicBezTo>
                <a:cubicBezTo>
                  <a:pt x="116" y="45"/>
                  <a:pt x="116" y="45"/>
                  <a:pt x="116" y="45"/>
                </a:cubicBezTo>
                <a:cubicBezTo>
                  <a:pt x="117" y="41"/>
                  <a:pt x="120" y="40"/>
                  <a:pt x="123" y="42"/>
                </a:cubicBezTo>
                <a:cubicBezTo>
                  <a:pt x="123" y="42"/>
                  <a:pt x="130" y="46"/>
                  <a:pt x="135" y="51"/>
                </a:cubicBezTo>
                <a:cubicBezTo>
                  <a:pt x="140" y="56"/>
                  <a:pt x="144" y="63"/>
                  <a:pt x="144" y="63"/>
                </a:cubicBezTo>
                <a:close/>
                <a:moveTo>
                  <a:pt x="78" y="35"/>
                </a:moveTo>
                <a:cubicBezTo>
                  <a:pt x="78" y="35"/>
                  <a:pt x="86" y="33"/>
                  <a:pt x="93" y="33"/>
                </a:cubicBezTo>
                <a:cubicBezTo>
                  <a:pt x="100" y="33"/>
                  <a:pt x="108" y="35"/>
                  <a:pt x="108" y="35"/>
                </a:cubicBezTo>
                <a:cubicBezTo>
                  <a:pt x="111" y="36"/>
                  <a:pt x="113" y="39"/>
                  <a:pt x="111" y="42"/>
                </a:cubicBezTo>
                <a:cubicBezTo>
                  <a:pt x="96" y="66"/>
                  <a:pt x="96" y="66"/>
                  <a:pt x="96" y="66"/>
                </a:cubicBezTo>
                <a:cubicBezTo>
                  <a:pt x="94" y="69"/>
                  <a:pt x="91" y="69"/>
                  <a:pt x="90" y="66"/>
                </a:cubicBezTo>
                <a:cubicBezTo>
                  <a:pt x="75" y="42"/>
                  <a:pt x="75" y="42"/>
                  <a:pt x="75" y="42"/>
                </a:cubicBezTo>
                <a:cubicBezTo>
                  <a:pt x="73" y="39"/>
                  <a:pt x="75" y="36"/>
                  <a:pt x="78" y="35"/>
                </a:cubicBezTo>
                <a:close/>
                <a:moveTo>
                  <a:pt x="108" y="93"/>
                </a:moveTo>
                <a:cubicBezTo>
                  <a:pt x="108" y="101"/>
                  <a:pt x="101" y="108"/>
                  <a:pt x="93" y="108"/>
                </a:cubicBezTo>
                <a:cubicBezTo>
                  <a:pt x="85" y="108"/>
                  <a:pt x="78" y="101"/>
                  <a:pt x="78" y="93"/>
                </a:cubicBezTo>
                <a:cubicBezTo>
                  <a:pt x="78" y="85"/>
                  <a:pt x="85" y="79"/>
                  <a:pt x="93" y="79"/>
                </a:cubicBezTo>
                <a:cubicBezTo>
                  <a:pt x="101" y="79"/>
                  <a:pt x="108" y="85"/>
                  <a:pt x="108" y="93"/>
                </a:cubicBezTo>
                <a:close/>
                <a:moveTo>
                  <a:pt x="63" y="41"/>
                </a:moveTo>
                <a:cubicBezTo>
                  <a:pt x="66" y="39"/>
                  <a:pt x="69" y="41"/>
                  <a:pt x="70" y="44"/>
                </a:cubicBezTo>
                <a:cubicBezTo>
                  <a:pt x="76" y="71"/>
                  <a:pt x="76" y="71"/>
                  <a:pt x="76" y="71"/>
                </a:cubicBezTo>
                <a:cubicBezTo>
                  <a:pt x="77" y="74"/>
                  <a:pt x="75" y="76"/>
                  <a:pt x="71" y="76"/>
                </a:cubicBezTo>
                <a:cubicBezTo>
                  <a:pt x="45" y="69"/>
                  <a:pt x="45" y="69"/>
                  <a:pt x="45" y="69"/>
                </a:cubicBezTo>
                <a:cubicBezTo>
                  <a:pt x="41" y="68"/>
                  <a:pt x="40" y="65"/>
                  <a:pt x="42" y="62"/>
                </a:cubicBezTo>
                <a:cubicBezTo>
                  <a:pt x="42" y="62"/>
                  <a:pt x="45" y="55"/>
                  <a:pt x="51" y="50"/>
                </a:cubicBezTo>
                <a:cubicBezTo>
                  <a:pt x="56" y="45"/>
                  <a:pt x="63" y="41"/>
                  <a:pt x="63" y="41"/>
                </a:cubicBezTo>
                <a:close/>
                <a:moveTo>
                  <a:pt x="35" y="107"/>
                </a:moveTo>
                <a:cubicBezTo>
                  <a:pt x="35" y="107"/>
                  <a:pt x="33" y="100"/>
                  <a:pt x="33" y="92"/>
                </a:cubicBezTo>
                <a:cubicBezTo>
                  <a:pt x="33" y="85"/>
                  <a:pt x="35" y="77"/>
                  <a:pt x="35" y="77"/>
                </a:cubicBezTo>
                <a:cubicBezTo>
                  <a:pt x="36" y="74"/>
                  <a:pt x="39" y="73"/>
                  <a:pt x="42" y="75"/>
                </a:cubicBezTo>
                <a:cubicBezTo>
                  <a:pt x="66" y="89"/>
                  <a:pt x="66" y="89"/>
                  <a:pt x="66" y="89"/>
                </a:cubicBezTo>
                <a:cubicBezTo>
                  <a:pt x="69" y="91"/>
                  <a:pt x="69" y="94"/>
                  <a:pt x="66" y="96"/>
                </a:cubicBezTo>
                <a:cubicBezTo>
                  <a:pt x="42" y="110"/>
                  <a:pt x="42" y="110"/>
                  <a:pt x="42" y="110"/>
                </a:cubicBezTo>
                <a:cubicBezTo>
                  <a:pt x="39" y="112"/>
                  <a:pt x="36" y="111"/>
                  <a:pt x="35" y="107"/>
                </a:cubicBezTo>
                <a:close/>
                <a:moveTo>
                  <a:pt x="41" y="123"/>
                </a:moveTo>
                <a:cubicBezTo>
                  <a:pt x="39" y="120"/>
                  <a:pt x="41" y="116"/>
                  <a:pt x="44" y="116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4" y="108"/>
                  <a:pt x="76" y="110"/>
                  <a:pt x="76" y="114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8" y="144"/>
                  <a:pt x="65" y="145"/>
                  <a:pt x="62" y="144"/>
                </a:cubicBezTo>
                <a:cubicBezTo>
                  <a:pt x="62" y="144"/>
                  <a:pt x="55" y="140"/>
                  <a:pt x="50" y="135"/>
                </a:cubicBezTo>
                <a:cubicBezTo>
                  <a:pt x="45" y="129"/>
                  <a:pt x="41" y="123"/>
                  <a:pt x="41" y="123"/>
                </a:cubicBezTo>
                <a:close/>
                <a:moveTo>
                  <a:pt x="107" y="150"/>
                </a:moveTo>
                <a:cubicBezTo>
                  <a:pt x="107" y="150"/>
                  <a:pt x="100" y="152"/>
                  <a:pt x="92" y="152"/>
                </a:cubicBezTo>
                <a:cubicBezTo>
                  <a:pt x="85" y="152"/>
                  <a:pt x="77" y="150"/>
                  <a:pt x="77" y="150"/>
                </a:cubicBezTo>
                <a:cubicBezTo>
                  <a:pt x="74" y="149"/>
                  <a:pt x="73" y="146"/>
                  <a:pt x="74" y="143"/>
                </a:cubicBezTo>
                <a:cubicBezTo>
                  <a:pt x="89" y="120"/>
                  <a:pt x="89" y="120"/>
                  <a:pt x="89" y="120"/>
                </a:cubicBezTo>
                <a:cubicBezTo>
                  <a:pt x="91" y="117"/>
                  <a:pt x="94" y="117"/>
                  <a:pt x="95" y="120"/>
                </a:cubicBezTo>
                <a:cubicBezTo>
                  <a:pt x="110" y="143"/>
                  <a:pt x="110" y="143"/>
                  <a:pt x="110" y="143"/>
                </a:cubicBezTo>
                <a:cubicBezTo>
                  <a:pt x="112" y="146"/>
                  <a:pt x="111" y="149"/>
                  <a:pt x="107" y="150"/>
                </a:cubicBezTo>
                <a:close/>
                <a:moveTo>
                  <a:pt x="122" y="144"/>
                </a:moveTo>
                <a:cubicBezTo>
                  <a:pt x="119" y="146"/>
                  <a:pt x="116" y="145"/>
                  <a:pt x="115" y="141"/>
                </a:cubicBezTo>
                <a:cubicBezTo>
                  <a:pt x="109" y="114"/>
                  <a:pt x="109" y="114"/>
                  <a:pt x="109" y="114"/>
                </a:cubicBezTo>
                <a:cubicBezTo>
                  <a:pt x="108" y="111"/>
                  <a:pt x="110" y="109"/>
                  <a:pt x="114" y="110"/>
                </a:cubicBezTo>
                <a:cubicBezTo>
                  <a:pt x="141" y="116"/>
                  <a:pt x="141" y="116"/>
                  <a:pt x="141" y="116"/>
                </a:cubicBezTo>
                <a:cubicBezTo>
                  <a:pt x="144" y="117"/>
                  <a:pt x="145" y="120"/>
                  <a:pt x="144" y="123"/>
                </a:cubicBezTo>
                <a:cubicBezTo>
                  <a:pt x="144" y="123"/>
                  <a:pt x="140" y="130"/>
                  <a:pt x="135" y="135"/>
                </a:cubicBezTo>
                <a:cubicBezTo>
                  <a:pt x="129" y="140"/>
                  <a:pt x="122" y="144"/>
                  <a:pt x="122" y="144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C9B4663-C7CF-427A-B761-74D0BDCC44B6}"/>
              </a:ext>
            </a:extLst>
          </p:cNvPr>
          <p:cNvGrpSpPr/>
          <p:nvPr/>
        </p:nvGrpSpPr>
        <p:grpSpPr>
          <a:xfrm>
            <a:off x="57500" y="1140170"/>
            <a:ext cx="2636677" cy="947252"/>
            <a:chOff x="2222503" y="1431928"/>
            <a:chExt cx="2143126" cy="769938"/>
          </a:xfrm>
        </p:grpSpPr>
        <p:sp>
          <p:nvSpPr>
            <p:cNvPr id="208" name="Freeform 345">
              <a:extLst>
                <a:ext uri="{FF2B5EF4-FFF2-40B4-BE49-F238E27FC236}">
                  <a16:creationId xmlns:a16="http://schemas.microsoft.com/office/drawing/2014/main" id="{EF23D295-40AC-4ED2-9143-3DC9CDB687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47941" y="1851028"/>
              <a:ext cx="317500" cy="317500"/>
            </a:xfrm>
            <a:custGeom>
              <a:avLst/>
              <a:gdLst>
                <a:gd name="T0" fmla="*/ 20 w 93"/>
                <a:gd name="T1" fmla="*/ 23 h 93"/>
                <a:gd name="T2" fmla="*/ 20 w 93"/>
                <a:gd name="T3" fmla="*/ 29 h 93"/>
                <a:gd name="T4" fmla="*/ 13 w 93"/>
                <a:gd name="T5" fmla="*/ 35 h 93"/>
                <a:gd name="T6" fmla="*/ 1 w 93"/>
                <a:gd name="T7" fmla="*/ 37 h 93"/>
                <a:gd name="T8" fmla="*/ 3 w 93"/>
                <a:gd name="T9" fmla="*/ 47 h 93"/>
                <a:gd name="T10" fmla="*/ 15 w 93"/>
                <a:gd name="T11" fmla="*/ 53 h 93"/>
                <a:gd name="T12" fmla="*/ 15 w 93"/>
                <a:gd name="T13" fmla="*/ 63 h 93"/>
                <a:gd name="T14" fmla="*/ 8 w 93"/>
                <a:gd name="T15" fmla="*/ 72 h 93"/>
                <a:gd name="T16" fmla="*/ 16 w 93"/>
                <a:gd name="T17" fmla="*/ 78 h 93"/>
                <a:gd name="T18" fmla="*/ 29 w 93"/>
                <a:gd name="T19" fmla="*/ 74 h 93"/>
                <a:gd name="T20" fmla="*/ 35 w 93"/>
                <a:gd name="T21" fmla="*/ 81 h 93"/>
                <a:gd name="T22" fmla="*/ 37 w 93"/>
                <a:gd name="T23" fmla="*/ 92 h 93"/>
                <a:gd name="T24" fmla="*/ 47 w 93"/>
                <a:gd name="T25" fmla="*/ 90 h 93"/>
                <a:gd name="T26" fmla="*/ 53 w 93"/>
                <a:gd name="T27" fmla="*/ 78 h 93"/>
                <a:gd name="T28" fmla="*/ 57 w 93"/>
                <a:gd name="T29" fmla="*/ 77 h 93"/>
                <a:gd name="T30" fmla="*/ 63 w 93"/>
                <a:gd name="T31" fmla="*/ 79 h 93"/>
                <a:gd name="T32" fmla="*/ 72 w 93"/>
                <a:gd name="T33" fmla="*/ 85 h 93"/>
                <a:gd name="T34" fmla="*/ 78 w 93"/>
                <a:gd name="T35" fmla="*/ 77 h 93"/>
                <a:gd name="T36" fmla="*/ 74 w 93"/>
                <a:gd name="T37" fmla="*/ 65 h 93"/>
                <a:gd name="T38" fmla="*/ 76 w 93"/>
                <a:gd name="T39" fmla="*/ 61 h 93"/>
                <a:gd name="T40" fmla="*/ 81 w 93"/>
                <a:gd name="T41" fmla="*/ 58 h 93"/>
                <a:gd name="T42" fmla="*/ 92 w 93"/>
                <a:gd name="T43" fmla="*/ 56 h 93"/>
                <a:gd name="T44" fmla="*/ 91 w 93"/>
                <a:gd name="T45" fmla="*/ 46 h 93"/>
                <a:gd name="T46" fmla="*/ 79 w 93"/>
                <a:gd name="T47" fmla="*/ 40 h 93"/>
                <a:gd name="T48" fmla="*/ 77 w 93"/>
                <a:gd name="T49" fmla="*/ 36 h 93"/>
                <a:gd name="T50" fmla="*/ 79 w 93"/>
                <a:gd name="T51" fmla="*/ 31 h 93"/>
                <a:gd name="T52" fmla="*/ 85 w 93"/>
                <a:gd name="T53" fmla="*/ 21 h 93"/>
                <a:gd name="T54" fmla="*/ 77 w 93"/>
                <a:gd name="T55" fmla="*/ 15 h 93"/>
                <a:gd name="T56" fmla="*/ 65 w 93"/>
                <a:gd name="T57" fmla="*/ 20 h 93"/>
                <a:gd name="T58" fmla="*/ 61 w 93"/>
                <a:gd name="T59" fmla="*/ 18 h 93"/>
                <a:gd name="T60" fmla="*/ 58 w 93"/>
                <a:gd name="T61" fmla="*/ 13 h 93"/>
                <a:gd name="T62" fmla="*/ 56 w 93"/>
                <a:gd name="T63" fmla="*/ 1 h 93"/>
                <a:gd name="T64" fmla="*/ 46 w 93"/>
                <a:gd name="T65" fmla="*/ 3 h 93"/>
                <a:gd name="T66" fmla="*/ 40 w 93"/>
                <a:gd name="T67" fmla="*/ 15 h 93"/>
                <a:gd name="T68" fmla="*/ 36 w 93"/>
                <a:gd name="T69" fmla="*/ 16 h 93"/>
                <a:gd name="T70" fmla="*/ 31 w 93"/>
                <a:gd name="T71" fmla="*/ 14 h 93"/>
                <a:gd name="T72" fmla="*/ 21 w 93"/>
                <a:gd name="T73" fmla="*/ 8 h 93"/>
                <a:gd name="T74" fmla="*/ 15 w 93"/>
                <a:gd name="T75" fmla="*/ 16 h 93"/>
                <a:gd name="T76" fmla="*/ 57 w 93"/>
                <a:gd name="T77" fmla="*/ 60 h 93"/>
                <a:gd name="T78" fmla="*/ 36 w 93"/>
                <a:gd name="T79" fmla="*/ 3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3" h="93">
                  <a:moveTo>
                    <a:pt x="15" y="16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1" y="26"/>
                    <a:pt x="21" y="27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30"/>
                    <a:pt x="18" y="31"/>
                    <a:pt x="18" y="32"/>
                  </a:cubicBezTo>
                  <a:cubicBezTo>
                    <a:pt x="17" y="34"/>
                    <a:pt x="16" y="35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2" y="36"/>
                    <a:pt x="1" y="37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5"/>
                    <a:pt x="1" y="47"/>
                    <a:pt x="3" y="47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4" y="50"/>
                    <a:pt x="15" y="51"/>
                    <a:pt x="15" y="53"/>
                  </a:cubicBezTo>
                  <a:cubicBezTo>
                    <a:pt x="15" y="54"/>
                    <a:pt x="16" y="56"/>
                    <a:pt x="16" y="58"/>
                  </a:cubicBezTo>
                  <a:cubicBezTo>
                    <a:pt x="17" y="59"/>
                    <a:pt x="16" y="61"/>
                    <a:pt x="15" y="63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7" y="69"/>
                    <a:pt x="7" y="71"/>
                    <a:pt x="8" y="72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3" y="78"/>
                    <a:pt x="15" y="79"/>
                    <a:pt x="16" y="78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6" y="72"/>
                    <a:pt x="27" y="73"/>
                    <a:pt x="29" y="74"/>
                  </a:cubicBezTo>
                  <a:cubicBezTo>
                    <a:pt x="30" y="74"/>
                    <a:pt x="31" y="75"/>
                    <a:pt x="33" y="76"/>
                  </a:cubicBezTo>
                  <a:cubicBezTo>
                    <a:pt x="34" y="76"/>
                    <a:pt x="35" y="78"/>
                    <a:pt x="35" y="81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91"/>
                    <a:pt x="36" y="92"/>
                    <a:pt x="37" y="92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5" y="93"/>
                    <a:pt x="47" y="92"/>
                    <a:pt x="47" y="90"/>
                  </a:cubicBezTo>
                  <a:cubicBezTo>
                    <a:pt x="49" y="83"/>
                    <a:pt x="49" y="83"/>
                    <a:pt x="49" y="83"/>
                  </a:cubicBezTo>
                  <a:cubicBezTo>
                    <a:pt x="50" y="80"/>
                    <a:pt x="51" y="79"/>
                    <a:pt x="53" y="78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5" y="78"/>
                    <a:pt x="56" y="78"/>
                    <a:pt x="57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9" y="77"/>
                    <a:pt x="61" y="77"/>
                    <a:pt x="63" y="79"/>
                  </a:cubicBezTo>
                  <a:cubicBezTo>
                    <a:pt x="68" y="85"/>
                    <a:pt x="68" y="85"/>
                    <a:pt x="68" y="85"/>
                  </a:cubicBezTo>
                  <a:cubicBezTo>
                    <a:pt x="70" y="86"/>
                    <a:pt x="71" y="86"/>
                    <a:pt x="72" y="85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78" y="80"/>
                    <a:pt x="79" y="79"/>
                    <a:pt x="78" y="77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2" y="68"/>
                    <a:pt x="73" y="66"/>
                    <a:pt x="74" y="65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5" y="63"/>
                    <a:pt x="75" y="62"/>
                    <a:pt x="76" y="61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59"/>
                    <a:pt x="78" y="58"/>
                    <a:pt x="81" y="58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1" y="58"/>
                    <a:pt x="92" y="57"/>
                    <a:pt x="92" y="56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48"/>
                    <a:pt x="92" y="47"/>
                    <a:pt x="91" y="46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0" y="43"/>
                    <a:pt x="79" y="42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8" y="39"/>
                    <a:pt x="78" y="38"/>
                    <a:pt x="77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34"/>
                    <a:pt x="77" y="33"/>
                    <a:pt x="79" y="31"/>
                  </a:cubicBezTo>
                  <a:cubicBezTo>
                    <a:pt x="85" y="25"/>
                    <a:pt x="85" y="25"/>
                    <a:pt x="85" y="25"/>
                  </a:cubicBezTo>
                  <a:cubicBezTo>
                    <a:pt x="86" y="24"/>
                    <a:pt x="86" y="22"/>
                    <a:pt x="85" y="21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5"/>
                    <a:pt x="79" y="14"/>
                    <a:pt x="77" y="15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68" y="21"/>
                    <a:pt x="66" y="21"/>
                    <a:pt x="65" y="20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3" y="19"/>
                    <a:pt x="62" y="18"/>
                    <a:pt x="61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59" y="17"/>
                    <a:pt x="58" y="16"/>
                    <a:pt x="58" y="13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3"/>
                    <a:pt x="57" y="1"/>
                    <a:pt x="56" y="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8" y="0"/>
                    <a:pt x="47" y="1"/>
                    <a:pt x="46" y="3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4"/>
                    <a:pt x="42" y="15"/>
                    <a:pt x="40" y="15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5"/>
                    <a:pt x="38" y="15"/>
                    <a:pt x="36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5" y="17"/>
                    <a:pt x="33" y="17"/>
                    <a:pt x="31" y="14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7"/>
                    <a:pt x="22" y="7"/>
                    <a:pt x="21" y="8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5"/>
                    <a:pt x="15" y="16"/>
                  </a:cubicBezTo>
                  <a:close/>
                  <a:moveTo>
                    <a:pt x="60" y="36"/>
                  </a:moveTo>
                  <a:cubicBezTo>
                    <a:pt x="66" y="44"/>
                    <a:pt x="65" y="54"/>
                    <a:pt x="57" y="60"/>
                  </a:cubicBezTo>
                  <a:cubicBezTo>
                    <a:pt x="50" y="66"/>
                    <a:pt x="39" y="64"/>
                    <a:pt x="33" y="57"/>
                  </a:cubicBezTo>
                  <a:cubicBezTo>
                    <a:pt x="28" y="50"/>
                    <a:pt x="29" y="39"/>
                    <a:pt x="36" y="33"/>
                  </a:cubicBezTo>
                  <a:cubicBezTo>
                    <a:pt x="44" y="27"/>
                    <a:pt x="54" y="29"/>
                    <a:pt x="6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09" name="Freeform 346">
              <a:extLst>
                <a:ext uri="{FF2B5EF4-FFF2-40B4-BE49-F238E27FC236}">
                  <a16:creationId xmlns:a16="http://schemas.microsoft.com/office/drawing/2014/main" id="{4374D78A-8FD7-479F-BDC9-FD586C7B32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2503" y="1820866"/>
              <a:ext cx="331788" cy="330201"/>
            </a:xfrm>
            <a:custGeom>
              <a:avLst/>
              <a:gdLst>
                <a:gd name="T0" fmla="*/ 95 w 97"/>
                <a:gd name="T1" fmla="*/ 58 h 97"/>
                <a:gd name="T2" fmla="*/ 89 w 97"/>
                <a:gd name="T3" fmla="*/ 50 h 97"/>
                <a:gd name="T4" fmla="*/ 96 w 97"/>
                <a:gd name="T5" fmla="*/ 42 h 97"/>
                <a:gd name="T6" fmla="*/ 89 w 97"/>
                <a:gd name="T7" fmla="*/ 37 h 97"/>
                <a:gd name="T8" fmla="*/ 87 w 97"/>
                <a:gd name="T9" fmla="*/ 30 h 97"/>
                <a:gd name="T10" fmla="*/ 88 w 97"/>
                <a:gd name="T11" fmla="*/ 22 h 97"/>
                <a:gd name="T12" fmla="*/ 78 w 97"/>
                <a:gd name="T13" fmla="*/ 21 h 97"/>
                <a:gd name="T14" fmla="*/ 78 w 97"/>
                <a:gd name="T15" fmla="*/ 11 h 97"/>
                <a:gd name="T16" fmla="*/ 69 w 97"/>
                <a:gd name="T17" fmla="*/ 11 h 97"/>
                <a:gd name="T18" fmla="*/ 63 w 97"/>
                <a:gd name="T19" fmla="*/ 8 h 97"/>
                <a:gd name="T20" fmla="*/ 58 w 97"/>
                <a:gd name="T21" fmla="*/ 1 h 97"/>
                <a:gd name="T22" fmla="*/ 50 w 97"/>
                <a:gd name="T23" fmla="*/ 8 h 97"/>
                <a:gd name="T24" fmla="*/ 43 w 97"/>
                <a:gd name="T25" fmla="*/ 1 h 97"/>
                <a:gd name="T26" fmla="*/ 37 w 97"/>
                <a:gd name="T27" fmla="*/ 7 h 97"/>
                <a:gd name="T28" fmla="*/ 31 w 97"/>
                <a:gd name="T29" fmla="*/ 10 h 97"/>
                <a:gd name="T30" fmla="*/ 22 w 97"/>
                <a:gd name="T31" fmla="*/ 9 h 97"/>
                <a:gd name="T32" fmla="*/ 22 w 97"/>
                <a:gd name="T33" fmla="*/ 19 h 97"/>
                <a:gd name="T34" fmla="*/ 11 w 97"/>
                <a:gd name="T35" fmla="*/ 19 h 97"/>
                <a:gd name="T36" fmla="*/ 11 w 97"/>
                <a:gd name="T37" fmla="*/ 28 h 97"/>
                <a:gd name="T38" fmla="*/ 9 w 97"/>
                <a:gd name="T39" fmla="*/ 34 h 97"/>
                <a:gd name="T40" fmla="*/ 2 w 97"/>
                <a:gd name="T41" fmla="*/ 39 h 97"/>
                <a:gd name="T42" fmla="*/ 9 w 97"/>
                <a:gd name="T43" fmla="*/ 46 h 97"/>
                <a:gd name="T44" fmla="*/ 1 w 97"/>
                <a:gd name="T45" fmla="*/ 54 h 97"/>
                <a:gd name="T46" fmla="*/ 8 w 97"/>
                <a:gd name="T47" fmla="*/ 60 h 97"/>
                <a:gd name="T48" fmla="*/ 10 w 97"/>
                <a:gd name="T49" fmla="*/ 66 h 97"/>
                <a:gd name="T50" fmla="*/ 9 w 97"/>
                <a:gd name="T51" fmla="*/ 75 h 97"/>
                <a:gd name="T52" fmla="*/ 19 w 97"/>
                <a:gd name="T53" fmla="*/ 75 h 97"/>
                <a:gd name="T54" fmla="*/ 19 w 97"/>
                <a:gd name="T55" fmla="*/ 86 h 97"/>
                <a:gd name="T56" fmla="*/ 28 w 97"/>
                <a:gd name="T57" fmla="*/ 86 h 97"/>
                <a:gd name="T58" fmla="*/ 34 w 97"/>
                <a:gd name="T59" fmla="*/ 88 h 97"/>
                <a:gd name="T60" fmla="*/ 39 w 97"/>
                <a:gd name="T61" fmla="*/ 95 h 97"/>
                <a:gd name="T62" fmla="*/ 47 w 97"/>
                <a:gd name="T63" fmla="*/ 88 h 97"/>
                <a:gd name="T64" fmla="*/ 55 w 97"/>
                <a:gd name="T65" fmla="*/ 96 h 97"/>
                <a:gd name="T66" fmla="*/ 60 w 97"/>
                <a:gd name="T67" fmla="*/ 89 h 97"/>
                <a:gd name="T68" fmla="*/ 66 w 97"/>
                <a:gd name="T69" fmla="*/ 87 h 97"/>
                <a:gd name="T70" fmla="*/ 75 w 97"/>
                <a:gd name="T71" fmla="*/ 88 h 97"/>
                <a:gd name="T72" fmla="*/ 76 w 97"/>
                <a:gd name="T73" fmla="*/ 78 h 97"/>
                <a:gd name="T74" fmla="*/ 86 w 97"/>
                <a:gd name="T75" fmla="*/ 78 h 97"/>
                <a:gd name="T76" fmla="*/ 86 w 97"/>
                <a:gd name="T77" fmla="*/ 69 h 97"/>
                <a:gd name="T78" fmla="*/ 89 w 97"/>
                <a:gd name="T79" fmla="*/ 63 h 97"/>
                <a:gd name="T80" fmla="*/ 57 w 97"/>
                <a:gd name="T81" fmla="*/ 47 h 97"/>
                <a:gd name="T82" fmla="*/ 40 w 97"/>
                <a:gd name="T83" fmla="*/ 50 h 97"/>
                <a:gd name="T84" fmla="*/ 57 w 97"/>
                <a:gd name="T85" fmla="*/ 4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7" h="97">
                  <a:moveTo>
                    <a:pt x="95" y="61"/>
                  </a:moveTo>
                  <a:cubicBezTo>
                    <a:pt x="96" y="60"/>
                    <a:pt x="97" y="59"/>
                    <a:pt x="95" y="58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0" y="52"/>
                    <a:pt x="89" y="51"/>
                    <a:pt x="89" y="50"/>
                  </a:cubicBezTo>
                  <a:cubicBezTo>
                    <a:pt x="89" y="50"/>
                    <a:pt x="90" y="48"/>
                    <a:pt x="91" y="47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1"/>
                    <a:pt x="97" y="40"/>
                    <a:pt x="95" y="39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8" y="36"/>
                    <a:pt x="86" y="35"/>
                    <a:pt x="86" y="35"/>
                  </a:cubicBezTo>
                  <a:cubicBezTo>
                    <a:pt x="86" y="34"/>
                    <a:pt x="86" y="32"/>
                    <a:pt x="87" y="30"/>
                  </a:cubicBezTo>
                  <a:cubicBezTo>
                    <a:pt x="90" y="25"/>
                    <a:pt x="90" y="25"/>
                    <a:pt x="90" y="25"/>
                  </a:cubicBezTo>
                  <a:cubicBezTo>
                    <a:pt x="91" y="23"/>
                    <a:pt x="90" y="22"/>
                    <a:pt x="88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0" y="22"/>
                    <a:pt x="78" y="22"/>
                    <a:pt x="78" y="21"/>
                  </a:cubicBezTo>
                  <a:cubicBezTo>
                    <a:pt x="78" y="21"/>
                    <a:pt x="77" y="19"/>
                    <a:pt x="77" y="17"/>
                  </a:cubicBezTo>
                  <a:cubicBezTo>
                    <a:pt x="78" y="11"/>
                    <a:pt x="78" y="11"/>
                    <a:pt x="78" y="11"/>
                  </a:cubicBezTo>
                  <a:cubicBezTo>
                    <a:pt x="78" y="9"/>
                    <a:pt x="77" y="8"/>
                    <a:pt x="75" y="9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8" y="12"/>
                    <a:pt x="66" y="12"/>
                    <a:pt x="66" y="12"/>
                  </a:cubicBezTo>
                  <a:cubicBezTo>
                    <a:pt x="65" y="12"/>
                    <a:pt x="64" y="10"/>
                    <a:pt x="63" y="8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1" y="1"/>
                    <a:pt x="59" y="0"/>
                    <a:pt x="58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2" y="7"/>
                    <a:pt x="51" y="8"/>
                    <a:pt x="50" y="8"/>
                  </a:cubicBezTo>
                  <a:cubicBezTo>
                    <a:pt x="50" y="8"/>
                    <a:pt x="48" y="7"/>
                    <a:pt x="47" y="6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0"/>
                    <a:pt x="40" y="0"/>
                    <a:pt x="39" y="1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6" y="9"/>
                    <a:pt x="35" y="11"/>
                    <a:pt x="35" y="11"/>
                  </a:cubicBezTo>
                  <a:cubicBezTo>
                    <a:pt x="35" y="11"/>
                    <a:pt x="32" y="10"/>
                    <a:pt x="31" y="10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3" y="6"/>
                    <a:pt x="22" y="7"/>
                    <a:pt x="22" y="9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1" y="19"/>
                    <a:pt x="19" y="20"/>
                    <a:pt x="17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9" y="19"/>
                    <a:pt x="8" y="20"/>
                    <a:pt x="9" y="22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2" y="31"/>
                    <a:pt x="12" y="31"/>
                  </a:cubicBezTo>
                  <a:cubicBezTo>
                    <a:pt x="12" y="32"/>
                    <a:pt x="10" y="33"/>
                    <a:pt x="9" y="34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1" y="36"/>
                    <a:pt x="0" y="38"/>
                    <a:pt x="2" y="39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8" y="45"/>
                    <a:pt x="9" y="46"/>
                    <a:pt x="9" y="46"/>
                  </a:cubicBezTo>
                  <a:cubicBezTo>
                    <a:pt x="9" y="47"/>
                    <a:pt x="7" y="49"/>
                    <a:pt x="6" y="50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1"/>
                    <a:pt x="11" y="62"/>
                    <a:pt x="11" y="62"/>
                  </a:cubicBezTo>
                  <a:cubicBezTo>
                    <a:pt x="11" y="62"/>
                    <a:pt x="11" y="65"/>
                    <a:pt x="10" y="66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6" y="73"/>
                    <a:pt x="7" y="75"/>
                    <a:pt x="9" y="75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7" y="75"/>
                    <a:pt x="19" y="75"/>
                    <a:pt x="19" y="75"/>
                  </a:cubicBezTo>
                  <a:cubicBezTo>
                    <a:pt x="19" y="76"/>
                    <a:pt x="20" y="78"/>
                    <a:pt x="20" y="80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8"/>
                    <a:pt x="20" y="89"/>
                    <a:pt x="22" y="88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5"/>
                    <a:pt x="31" y="84"/>
                    <a:pt x="32" y="85"/>
                  </a:cubicBezTo>
                  <a:cubicBezTo>
                    <a:pt x="32" y="85"/>
                    <a:pt x="33" y="87"/>
                    <a:pt x="34" y="88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6" y="96"/>
                    <a:pt x="38" y="96"/>
                    <a:pt x="39" y="95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89"/>
                    <a:pt x="46" y="88"/>
                    <a:pt x="47" y="88"/>
                  </a:cubicBezTo>
                  <a:cubicBezTo>
                    <a:pt x="47" y="88"/>
                    <a:pt x="49" y="89"/>
                    <a:pt x="50" y="91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6" y="97"/>
                    <a:pt x="57" y="97"/>
                    <a:pt x="58" y="95"/>
                  </a:cubicBezTo>
                  <a:cubicBezTo>
                    <a:pt x="60" y="89"/>
                    <a:pt x="60" y="89"/>
                    <a:pt x="60" y="89"/>
                  </a:cubicBezTo>
                  <a:cubicBezTo>
                    <a:pt x="61" y="88"/>
                    <a:pt x="62" y="86"/>
                    <a:pt x="62" y="86"/>
                  </a:cubicBezTo>
                  <a:cubicBezTo>
                    <a:pt x="63" y="86"/>
                    <a:pt x="65" y="86"/>
                    <a:pt x="66" y="87"/>
                  </a:cubicBezTo>
                  <a:cubicBezTo>
                    <a:pt x="72" y="90"/>
                    <a:pt x="72" y="90"/>
                    <a:pt x="72" y="90"/>
                  </a:cubicBezTo>
                  <a:cubicBezTo>
                    <a:pt x="74" y="91"/>
                    <a:pt x="75" y="90"/>
                    <a:pt x="75" y="88"/>
                  </a:cubicBezTo>
                  <a:cubicBezTo>
                    <a:pt x="75" y="82"/>
                    <a:pt x="75" y="82"/>
                    <a:pt x="75" y="82"/>
                  </a:cubicBezTo>
                  <a:cubicBezTo>
                    <a:pt x="75" y="80"/>
                    <a:pt x="75" y="78"/>
                    <a:pt x="76" y="78"/>
                  </a:cubicBezTo>
                  <a:cubicBezTo>
                    <a:pt x="76" y="78"/>
                    <a:pt x="78" y="77"/>
                    <a:pt x="80" y="77"/>
                  </a:cubicBezTo>
                  <a:cubicBezTo>
                    <a:pt x="86" y="78"/>
                    <a:pt x="86" y="78"/>
                    <a:pt x="86" y="78"/>
                  </a:cubicBezTo>
                  <a:cubicBezTo>
                    <a:pt x="88" y="78"/>
                    <a:pt x="89" y="77"/>
                    <a:pt x="88" y="75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7"/>
                    <a:pt x="85" y="66"/>
                    <a:pt x="85" y="65"/>
                  </a:cubicBezTo>
                  <a:cubicBezTo>
                    <a:pt x="85" y="65"/>
                    <a:pt x="87" y="64"/>
                    <a:pt x="89" y="63"/>
                  </a:cubicBezTo>
                  <a:lnTo>
                    <a:pt x="95" y="61"/>
                  </a:lnTo>
                  <a:close/>
                  <a:moveTo>
                    <a:pt x="57" y="47"/>
                  </a:moveTo>
                  <a:cubicBezTo>
                    <a:pt x="58" y="52"/>
                    <a:pt x="55" y="56"/>
                    <a:pt x="50" y="57"/>
                  </a:cubicBezTo>
                  <a:cubicBezTo>
                    <a:pt x="45" y="57"/>
                    <a:pt x="41" y="54"/>
                    <a:pt x="40" y="50"/>
                  </a:cubicBezTo>
                  <a:cubicBezTo>
                    <a:pt x="40" y="45"/>
                    <a:pt x="43" y="41"/>
                    <a:pt x="47" y="40"/>
                  </a:cubicBezTo>
                  <a:cubicBezTo>
                    <a:pt x="52" y="39"/>
                    <a:pt x="56" y="42"/>
                    <a:pt x="57" y="47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0" name="Freeform 347">
              <a:extLst>
                <a:ext uri="{FF2B5EF4-FFF2-40B4-BE49-F238E27FC236}">
                  <a16:creationId xmlns:a16="http://schemas.microsoft.com/office/drawing/2014/main" id="{23D37458-635C-4154-947E-F587285651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63841" y="1431928"/>
              <a:ext cx="636588" cy="633413"/>
            </a:xfrm>
            <a:custGeom>
              <a:avLst/>
              <a:gdLst>
                <a:gd name="T0" fmla="*/ 167 w 186"/>
                <a:gd name="T1" fmla="*/ 74 h 186"/>
                <a:gd name="T2" fmla="*/ 177 w 186"/>
                <a:gd name="T3" fmla="*/ 54 h 186"/>
                <a:gd name="T4" fmla="*/ 154 w 186"/>
                <a:gd name="T5" fmla="*/ 47 h 186"/>
                <a:gd name="T6" fmla="*/ 155 w 186"/>
                <a:gd name="T7" fmla="*/ 24 h 186"/>
                <a:gd name="T8" fmla="*/ 132 w 186"/>
                <a:gd name="T9" fmla="*/ 27 h 186"/>
                <a:gd name="T10" fmla="*/ 125 w 186"/>
                <a:gd name="T11" fmla="*/ 6 h 186"/>
                <a:gd name="T12" fmla="*/ 103 w 186"/>
                <a:gd name="T13" fmla="*/ 17 h 186"/>
                <a:gd name="T14" fmla="*/ 88 w 186"/>
                <a:gd name="T15" fmla="*/ 0 h 186"/>
                <a:gd name="T16" fmla="*/ 74 w 186"/>
                <a:gd name="T17" fmla="*/ 19 h 186"/>
                <a:gd name="T18" fmla="*/ 53 w 186"/>
                <a:gd name="T19" fmla="*/ 9 h 186"/>
                <a:gd name="T20" fmla="*/ 47 w 186"/>
                <a:gd name="T21" fmla="*/ 32 h 186"/>
                <a:gd name="T22" fmla="*/ 24 w 186"/>
                <a:gd name="T23" fmla="*/ 31 h 186"/>
                <a:gd name="T24" fmla="*/ 27 w 186"/>
                <a:gd name="T25" fmla="*/ 54 h 186"/>
                <a:gd name="T26" fmla="*/ 5 w 186"/>
                <a:gd name="T27" fmla="*/ 61 h 186"/>
                <a:gd name="T28" fmla="*/ 17 w 186"/>
                <a:gd name="T29" fmla="*/ 83 h 186"/>
                <a:gd name="T30" fmla="*/ 0 w 186"/>
                <a:gd name="T31" fmla="*/ 98 h 186"/>
                <a:gd name="T32" fmla="*/ 19 w 186"/>
                <a:gd name="T33" fmla="*/ 112 h 186"/>
                <a:gd name="T34" fmla="*/ 9 w 186"/>
                <a:gd name="T35" fmla="*/ 133 h 186"/>
                <a:gd name="T36" fmla="*/ 32 w 186"/>
                <a:gd name="T37" fmla="*/ 139 h 186"/>
                <a:gd name="T38" fmla="*/ 31 w 186"/>
                <a:gd name="T39" fmla="*/ 162 h 186"/>
                <a:gd name="T40" fmla="*/ 54 w 186"/>
                <a:gd name="T41" fmla="*/ 159 h 186"/>
                <a:gd name="T42" fmla="*/ 61 w 186"/>
                <a:gd name="T43" fmla="*/ 181 h 186"/>
                <a:gd name="T44" fmla="*/ 83 w 186"/>
                <a:gd name="T45" fmla="*/ 169 h 186"/>
                <a:gd name="T46" fmla="*/ 98 w 186"/>
                <a:gd name="T47" fmla="*/ 186 h 186"/>
                <a:gd name="T48" fmla="*/ 112 w 186"/>
                <a:gd name="T49" fmla="*/ 167 h 186"/>
                <a:gd name="T50" fmla="*/ 133 w 186"/>
                <a:gd name="T51" fmla="*/ 177 h 186"/>
                <a:gd name="T52" fmla="*/ 139 w 186"/>
                <a:gd name="T53" fmla="*/ 154 h 186"/>
                <a:gd name="T54" fmla="*/ 162 w 186"/>
                <a:gd name="T55" fmla="*/ 156 h 186"/>
                <a:gd name="T56" fmla="*/ 159 w 186"/>
                <a:gd name="T57" fmla="*/ 132 h 186"/>
                <a:gd name="T58" fmla="*/ 181 w 186"/>
                <a:gd name="T59" fmla="*/ 125 h 186"/>
                <a:gd name="T60" fmla="*/ 169 w 186"/>
                <a:gd name="T61" fmla="*/ 103 h 186"/>
                <a:gd name="T62" fmla="*/ 186 w 186"/>
                <a:gd name="T63" fmla="*/ 88 h 186"/>
                <a:gd name="T64" fmla="*/ 143 w 186"/>
                <a:gd name="T65" fmla="*/ 111 h 186"/>
                <a:gd name="T66" fmla="*/ 143 w 186"/>
                <a:gd name="T67" fmla="*/ 75 h 186"/>
                <a:gd name="T68" fmla="*/ 150 w 186"/>
                <a:gd name="T69" fmla="*/ 108 h 186"/>
                <a:gd name="T70" fmla="*/ 114 w 186"/>
                <a:gd name="T71" fmla="*/ 76 h 186"/>
                <a:gd name="T72" fmla="*/ 123 w 186"/>
                <a:gd name="T73" fmla="*/ 42 h 186"/>
                <a:gd name="T74" fmla="*/ 78 w 186"/>
                <a:gd name="T75" fmla="*/ 35 h 186"/>
                <a:gd name="T76" fmla="*/ 111 w 186"/>
                <a:gd name="T77" fmla="*/ 42 h 186"/>
                <a:gd name="T78" fmla="*/ 75 w 186"/>
                <a:gd name="T79" fmla="*/ 42 h 186"/>
                <a:gd name="T80" fmla="*/ 93 w 186"/>
                <a:gd name="T81" fmla="*/ 108 h 186"/>
                <a:gd name="T82" fmla="*/ 108 w 186"/>
                <a:gd name="T83" fmla="*/ 93 h 186"/>
                <a:gd name="T84" fmla="*/ 76 w 186"/>
                <a:gd name="T85" fmla="*/ 71 h 186"/>
                <a:gd name="T86" fmla="*/ 42 w 186"/>
                <a:gd name="T87" fmla="*/ 62 h 186"/>
                <a:gd name="T88" fmla="*/ 35 w 186"/>
                <a:gd name="T89" fmla="*/ 107 h 186"/>
                <a:gd name="T90" fmla="*/ 42 w 186"/>
                <a:gd name="T91" fmla="*/ 75 h 186"/>
                <a:gd name="T92" fmla="*/ 42 w 186"/>
                <a:gd name="T93" fmla="*/ 110 h 186"/>
                <a:gd name="T94" fmla="*/ 44 w 186"/>
                <a:gd name="T95" fmla="*/ 116 h 186"/>
                <a:gd name="T96" fmla="*/ 69 w 186"/>
                <a:gd name="T97" fmla="*/ 141 h 186"/>
                <a:gd name="T98" fmla="*/ 41 w 186"/>
                <a:gd name="T99" fmla="*/ 123 h 186"/>
                <a:gd name="T100" fmla="*/ 77 w 186"/>
                <a:gd name="T101" fmla="*/ 150 h 186"/>
                <a:gd name="T102" fmla="*/ 95 w 186"/>
                <a:gd name="T103" fmla="*/ 120 h 186"/>
                <a:gd name="T104" fmla="*/ 122 w 186"/>
                <a:gd name="T105" fmla="*/ 144 h 186"/>
                <a:gd name="T106" fmla="*/ 114 w 186"/>
                <a:gd name="T107" fmla="*/ 110 h 186"/>
                <a:gd name="T108" fmla="*/ 135 w 186"/>
                <a:gd name="T109" fmla="*/ 13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86" h="186">
                  <a:moveTo>
                    <a:pt x="183" y="85"/>
                  </a:moveTo>
                  <a:cubicBezTo>
                    <a:pt x="169" y="83"/>
                    <a:pt x="169" y="83"/>
                    <a:pt x="169" y="83"/>
                  </a:cubicBezTo>
                  <a:cubicBezTo>
                    <a:pt x="168" y="80"/>
                    <a:pt x="168" y="77"/>
                    <a:pt x="167" y="74"/>
                  </a:cubicBezTo>
                  <a:cubicBezTo>
                    <a:pt x="179" y="67"/>
                    <a:pt x="179" y="67"/>
                    <a:pt x="179" y="67"/>
                  </a:cubicBezTo>
                  <a:cubicBezTo>
                    <a:pt x="181" y="66"/>
                    <a:pt x="182" y="64"/>
                    <a:pt x="181" y="62"/>
                  </a:cubicBezTo>
                  <a:cubicBezTo>
                    <a:pt x="177" y="54"/>
                    <a:pt x="177" y="54"/>
                    <a:pt x="177" y="54"/>
                  </a:cubicBezTo>
                  <a:cubicBezTo>
                    <a:pt x="177" y="52"/>
                    <a:pt x="175" y="51"/>
                    <a:pt x="173" y="51"/>
                  </a:cubicBezTo>
                  <a:cubicBezTo>
                    <a:pt x="159" y="55"/>
                    <a:pt x="159" y="55"/>
                    <a:pt x="159" y="55"/>
                  </a:cubicBezTo>
                  <a:cubicBezTo>
                    <a:pt x="158" y="52"/>
                    <a:pt x="156" y="49"/>
                    <a:pt x="154" y="47"/>
                  </a:cubicBezTo>
                  <a:cubicBezTo>
                    <a:pt x="162" y="35"/>
                    <a:pt x="162" y="35"/>
                    <a:pt x="162" y="35"/>
                  </a:cubicBezTo>
                  <a:cubicBezTo>
                    <a:pt x="163" y="34"/>
                    <a:pt x="163" y="32"/>
                    <a:pt x="162" y="31"/>
                  </a:cubicBezTo>
                  <a:cubicBezTo>
                    <a:pt x="155" y="24"/>
                    <a:pt x="155" y="24"/>
                    <a:pt x="155" y="24"/>
                  </a:cubicBezTo>
                  <a:cubicBezTo>
                    <a:pt x="154" y="23"/>
                    <a:pt x="152" y="23"/>
                    <a:pt x="151" y="24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7" y="30"/>
                    <a:pt x="134" y="29"/>
                    <a:pt x="132" y="27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2"/>
                    <a:pt x="135" y="10"/>
                    <a:pt x="133" y="9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3" y="5"/>
                    <a:pt x="121" y="6"/>
                    <a:pt x="120" y="7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0" y="18"/>
                    <a:pt x="107" y="18"/>
                    <a:pt x="103" y="17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99" y="0"/>
                    <a:pt x="9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7" y="0"/>
                    <a:pt x="85" y="1"/>
                    <a:pt x="85" y="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80" y="18"/>
                    <a:pt x="77" y="18"/>
                    <a:pt x="74" y="1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6" y="5"/>
                    <a:pt x="64" y="5"/>
                    <a:pt x="62" y="5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11"/>
                    <a:pt x="51" y="13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2" y="28"/>
                    <a:pt x="49" y="30"/>
                    <a:pt x="47" y="32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2" y="23"/>
                    <a:pt x="31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4"/>
                    <a:pt x="24" y="35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9"/>
                    <a:pt x="29" y="52"/>
                    <a:pt x="27" y="54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0"/>
                    <a:pt x="10" y="51"/>
                    <a:pt x="9" y="53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5" y="63"/>
                    <a:pt x="5" y="65"/>
                    <a:pt x="7" y="66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8" y="76"/>
                    <a:pt x="18" y="80"/>
                    <a:pt x="17" y="83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1" y="85"/>
                    <a:pt x="0" y="87"/>
                    <a:pt x="0" y="8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00"/>
                    <a:pt x="1" y="101"/>
                    <a:pt x="3" y="101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7" y="106"/>
                    <a:pt x="18" y="109"/>
                    <a:pt x="19" y="11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5" y="120"/>
                    <a:pt x="4" y="122"/>
                    <a:pt x="5" y="124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4"/>
                    <a:pt x="11" y="135"/>
                    <a:pt x="13" y="135"/>
                  </a:cubicBezTo>
                  <a:cubicBezTo>
                    <a:pt x="27" y="131"/>
                    <a:pt x="27" y="131"/>
                    <a:pt x="27" y="131"/>
                  </a:cubicBezTo>
                  <a:cubicBezTo>
                    <a:pt x="28" y="134"/>
                    <a:pt x="30" y="137"/>
                    <a:pt x="32" y="139"/>
                  </a:cubicBezTo>
                  <a:cubicBezTo>
                    <a:pt x="24" y="151"/>
                    <a:pt x="24" y="151"/>
                    <a:pt x="24" y="151"/>
                  </a:cubicBezTo>
                  <a:cubicBezTo>
                    <a:pt x="23" y="152"/>
                    <a:pt x="23" y="154"/>
                    <a:pt x="24" y="156"/>
                  </a:cubicBezTo>
                  <a:cubicBezTo>
                    <a:pt x="31" y="162"/>
                    <a:pt x="31" y="162"/>
                    <a:pt x="31" y="162"/>
                  </a:cubicBezTo>
                  <a:cubicBezTo>
                    <a:pt x="32" y="163"/>
                    <a:pt x="34" y="164"/>
                    <a:pt x="35" y="163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49" y="156"/>
                    <a:pt x="51" y="158"/>
                    <a:pt x="54" y="159"/>
                  </a:cubicBezTo>
                  <a:cubicBezTo>
                    <a:pt x="51" y="173"/>
                    <a:pt x="51" y="173"/>
                    <a:pt x="51" y="173"/>
                  </a:cubicBezTo>
                  <a:cubicBezTo>
                    <a:pt x="50" y="174"/>
                    <a:pt x="51" y="176"/>
                    <a:pt x="53" y="177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3" y="181"/>
                    <a:pt x="65" y="181"/>
                    <a:pt x="66" y="179"/>
                  </a:cubicBezTo>
                  <a:cubicBezTo>
                    <a:pt x="73" y="167"/>
                    <a:pt x="73" y="167"/>
                    <a:pt x="73" y="167"/>
                  </a:cubicBezTo>
                  <a:cubicBezTo>
                    <a:pt x="76" y="168"/>
                    <a:pt x="79" y="169"/>
                    <a:pt x="83" y="169"/>
                  </a:cubicBezTo>
                  <a:cubicBezTo>
                    <a:pt x="85" y="183"/>
                    <a:pt x="85" y="183"/>
                    <a:pt x="85" y="183"/>
                  </a:cubicBezTo>
                  <a:cubicBezTo>
                    <a:pt x="85" y="185"/>
                    <a:pt x="87" y="186"/>
                    <a:pt x="88" y="186"/>
                  </a:cubicBezTo>
                  <a:cubicBezTo>
                    <a:pt x="98" y="186"/>
                    <a:pt x="98" y="186"/>
                    <a:pt x="98" y="186"/>
                  </a:cubicBezTo>
                  <a:cubicBezTo>
                    <a:pt x="99" y="186"/>
                    <a:pt x="101" y="185"/>
                    <a:pt x="101" y="183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6" y="169"/>
                    <a:pt x="109" y="168"/>
                    <a:pt x="112" y="167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0" y="181"/>
                    <a:pt x="122" y="182"/>
                    <a:pt x="124" y="181"/>
                  </a:cubicBezTo>
                  <a:cubicBezTo>
                    <a:pt x="133" y="177"/>
                    <a:pt x="133" y="177"/>
                    <a:pt x="133" y="177"/>
                  </a:cubicBezTo>
                  <a:cubicBezTo>
                    <a:pt x="134" y="177"/>
                    <a:pt x="135" y="175"/>
                    <a:pt x="135" y="173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4" y="158"/>
                    <a:pt x="137" y="156"/>
                    <a:pt x="139" y="154"/>
                  </a:cubicBezTo>
                  <a:cubicBezTo>
                    <a:pt x="151" y="163"/>
                    <a:pt x="151" y="163"/>
                    <a:pt x="151" y="163"/>
                  </a:cubicBezTo>
                  <a:cubicBezTo>
                    <a:pt x="152" y="164"/>
                    <a:pt x="154" y="163"/>
                    <a:pt x="155" y="162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3" y="154"/>
                    <a:pt x="163" y="152"/>
                    <a:pt x="162" y="151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6" y="137"/>
                    <a:pt x="157" y="135"/>
                    <a:pt x="159" y="132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6" y="135"/>
                    <a:pt x="177" y="133"/>
                  </a:cubicBezTo>
                  <a:cubicBezTo>
                    <a:pt x="181" y="125"/>
                    <a:pt x="181" y="125"/>
                    <a:pt x="181" y="125"/>
                  </a:cubicBezTo>
                  <a:cubicBezTo>
                    <a:pt x="181" y="123"/>
                    <a:pt x="181" y="121"/>
                    <a:pt x="179" y="120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8" y="110"/>
                    <a:pt x="168" y="107"/>
                    <a:pt x="169" y="103"/>
                  </a:cubicBezTo>
                  <a:cubicBezTo>
                    <a:pt x="183" y="101"/>
                    <a:pt x="183" y="101"/>
                    <a:pt x="183" y="101"/>
                  </a:cubicBezTo>
                  <a:cubicBezTo>
                    <a:pt x="185" y="101"/>
                    <a:pt x="186" y="100"/>
                    <a:pt x="186" y="98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6" y="87"/>
                    <a:pt x="185" y="85"/>
                    <a:pt x="183" y="85"/>
                  </a:cubicBezTo>
                  <a:close/>
                  <a:moveTo>
                    <a:pt x="150" y="108"/>
                  </a:moveTo>
                  <a:cubicBezTo>
                    <a:pt x="149" y="111"/>
                    <a:pt x="146" y="113"/>
                    <a:pt x="143" y="111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17" y="95"/>
                    <a:pt x="117" y="92"/>
                    <a:pt x="120" y="90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6" y="74"/>
                    <a:pt x="149" y="75"/>
                    <a:pt x="150" y="78"/>
                  </a:cubicBezTo>
                  <a:cubicBezTo>
                    <a:pt x="150" y="78"/>
                    <a:pt x="152" y="86"/>
                    <a:pt x="152" y="93"/>
                  </a:cubicBezTo>
                  <a:cubicBezTo>
                    <a:pt x="152" y="101"/>
                    <a:pt x="150" y="108"/>
                    <a:pt x="150" y="108"/>
                  </a:cubicBezTo>
                  <a:close/>
                  <a:moveTo>
                    <a:pt x="144" y="63"/>
                  </a:moveTo>
                  <a:cubicBezTo>
                    <a:pt x="146" y="66"/>
                    <a:pt x="144" y="69"/>
                    <a:pt x="141" y="70"/>
                  </a:cubicBezTo>
                  <a:cubicBezTo>
                    <a:pt x="114" y="76"/>
                    <a:pt x="114" y="76"/>
                    <a:pt x="114" y="76"/>
                  </a:cubicBezTo>
                  <a:cubicBezTo>
                    <a:pt x="111" y="77"/>
                    <a:pt x="109" y="75"/>
                    <a:pt x="110" y="72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7" y="41"/>
                    <a:pt x="120" y="40"/>
                    <a:pt x="123" y="42"/>
                  </a:cubicBezTo>
                  <a:cubicBezTo>
                    <a:pt x="123" y="42"/>
                    <a:pt x="130" y="46"/>
                    <a:pt x="135" y="51"/>
                  </a:cubicBezTo>
                  <a:cubicBezTo>
                    <a:pt x="140" y="56"/>
                    <a:pt x="144" y="63"/>
                    <a:pt x="144" y="63"/>
                  </a:cubicBezTo>
                  <a:close/>
                  <a:moveTo>
                    <a:pt x="78" y="35"/>
                  </a:moveTo>
                  <a:cubicBezTo>
                    <a:pt x="78" y="35"/>
                    <a:pt x="86" y="33"/>
                    <a:pt x="93" y="33"/>
                  </a:cubicBezTo>
                  <a:cubicBezTo>
                    <a:pt x="100" y="33"/>
                    <a:pt x="108" y="35"/>
                    <a:pt x="108" y="35"/>
                  </a:cubicBezTo>
                  <a:cubicBezTo>
                    <a:pt x="111" y="36"/>
                    <a:pt x="113" y="39"/>
                    <a:pt x="111" y="4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4" y="69"/>
                    <a:pt x="91" y="69"/>
                    <a:pt x="90" y="66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3" y="39"/>
                    <a:pt x="75" y="36"/>
                    <a:pt x="78" y="35"/>
                  </a:cubicBezTo>
                  <a:close/>
                  <a:moveTo>
                    <a:pt x="108" y="93"/>
                  </a:moveTo>
                  <a:cubicBezTo>
                    <a:pt x="108" y="101"/>
                    <a:pt x="101" y="108"/>
                    <a:pt x="93" y="108"/>
                  </a:cubicBezTo>
                  <a:cubicBezTo>
                    <a:pt x="85" y="108"/>
                    <a:pt x="78" y="101"/>
                    <a:pt x="78" y="93"/>
                  </a:cubicBezTo>
                  <a:cubicBezTo>
                    <a:pt x="78" y="85"/>
                    <a:pt x="85" y="79"/>
                    <a:pt x="93" y="79"/>
                  </a:cubicBezTo>
                  <a:cubicBezTo>
                    <a:pt x="101" y="79"/>
                    <a:pt x="108" y="85"/>
                    <a:pt x="108" y="93"/>
                  </a:cubicBezTo>
                  <a:close/>
                  <a:moveTo>
                    <a:pt x="63" y="41"/>
                  </a:moveTo>
                  <a:cubicBezTo>
                    <a:pt x="66" y="39"/>
                    <a:pt x="69" y="41"/>
                    <a:pt x="70" y="44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7" y="74"/>
                    <a:pt x="75" y="76"/>
                    <a:pt x="71" y="76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1" y="68"/>
                    <a:pt x="40" y="65"/>
                    <a:pt x="42" y="62"/>
                  </a:cubicBezTo>
                  <a:cubicBezTo>
                    <a:pt x="42" y="62"/>
                    <a:pt x="45" y="55"/>
                    <a:pt x="51" y="50"/>
                  </a:cubicBezTo>
                  <a:cubicBezTo>
                    <a:pt x="56" y="45"/>
                    <a:pt x="63" y="41"/>
                    <a:pt x="63" y="41"/>
                  </a:cubicBezTo>
                  <a:close/>
                  <a:moveTo>
                    <a:pt x="35" y="107"/>
                  </a:moveTo>
                  <a:cubicBezTo>
                    <a:pt x="35" y="107"/>
                    <a:pt x="33" y="100"/>
                    <a:pt x="33" y="92"/>
                  </a:cubicBezTo>
                  <a:cubicBezTo>
                    <a:pt x="33" y="85"/>
                    <a:pt x="35" y="77"/>
                    <a:pt x="35" y="77"/>
                  </a:cubicBezTo>
                  <a:cubicBezTo>
                    <a:pt x="36" y="74"/>
                    <a:pt x="39" y="73"/>
                    <a:pt x="42" y="7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9" y="91"/>
                    <a:pt x="69" y="94"/>
                    <a:pt x="66" y="96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9" y="112"/>
                    <a:pt x="36" y="111"/>
                    <a:pt x="35" y="107"/>
                  </a:cubicBezTo>
                  <a:close/>
                  <a:moveTo>
                    <a:pt x="41" y="123"/>
                  </a:moveTo>
                  <a:cubicBezTo>
                    <a:pt x="39" y="120"/>
                    <a:pt x="41" y="116"/>
                    <a:pt x="44" y="116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8"/>
                    <a:pt x="76" y="110"/>
                    <a:pt x="76" y="11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8" y="144"/>
                    <a:pt x="65" y="145"/>
                    <a:pt x="62" y="144"/>
                  </a:cubicBezTo>
                  <a:cubicBezTo>
                    <a:pt x="62" y="144"/>
                    <a:pt x="55" y="140"/>
                    <a:pt x="50" y="135"/>
                  </a:cubicBezTo>
                  <a:cubicBezTo>
                    <a:pt x="45" y="129"/>
                    <a:pt x="41" y="123"/>
                    <a:pt x="41" y="123"/>
                  </a:cubicBezTo>
                  <a:close/>
                  <a:moveTo>
                    <a:pt x="107" y="150"/>
                  </a:moveTo>
                  <a:cubicBezTo>
                    <a:pt x="107" y="150"/>
                    <a:pt x="100" y="152"/>
                    <a:pt x="92" y="152"/>
                  </a:cubicBezTo>
                  <a:cubicBezTo>
                    <a:pt x="85" y="152"/>
                    <a:pt x="77" y="150"/>
                    <a:pt x="77" y="150"/>
                  </a:cubicBezTo>
                  <a:cubicBezTo>
                    <a:pt x="74" y="149"/>
                    <a:pt x="73" y="146"/>
                    <a:pt x="74" y="143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1" y="117"/>
                    <a:pt x="94" y="117"/>
                    <a:pt x="95" y="120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12" y="146"/>
                    <a:pt x="111" y="149"/>
                    <a:pt x="107" y="150"/>
                  </a:cubicBezTo>
                  <a:close/>
                  <a:moveTo>
                    <a:pt x="122" y="144"/>
                  </a:moveTo>
                  <a:cubicBezTo>
                    <a:pt x="119" y="146"/>
                    <a:pt x="116" y="145"/>
                    <a:pt x="115" y="141"/>
                  </a:cubicBezTo>
                  <a:cubicBezTo>
                    <a:pt x="109" y="114"/>
                    <a:pt x="109" y="114"/>
                    <a:pt x="109" y="114"/>
                  </a:cubicBezTo>
                  <a:cubicBezTo>
                    <a:pt x="108" y="111"/>
                    <a:pt x="110" y="109"/>
                    <a:pt x="114" y="110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4" y="117"/>
                    <a:pt x="145" y="120"/>
                    <a:pt x="144" y="123"/>
                  </a:cubicBezTo>
                  <a:cubicBezTo>
                    <a:pt x="144" y="123"/>
                    <a:pt x="140" y="130"/>
                    <a:pt x="135" y="135"/>
                  </a:cubicBezTo>
                  <a:cubicBezTo>
                    <a:pt x="129" y="140"/>
                    <a:pt x="122" y="144"/>
                    <a:pt x="122" y="14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1" name="Freeform 348">
              <a:extLst>
                <a:ext uri="{FF2B5EF4-FFF2-40B4-BE49-F238E27FC236}">
                  <a16:creationId xmlns:a16="http://schemas.microsoft.com/office/drawing/2014/main" id="{4D8C94BA-686F-447C-BA38-0C8DACDE4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63904" y="1912941"/>
              <a:ext cx="290513" cy="288925"/>
            </a:xfrm>
            <a:custGeom>
              <a:avLst/>
              <a:gdLst>
                <a:gd name="T0" fmla="*/ 82 w 85"/>
                <a:gd name="T1" fmla="*/ 52 h 85"/>
                <a:gd name="T2" fmla="*/ 71 w 85"/>
                <a:gd name="T3" fmla="*/ 45 h 85"/>
                <a:gd name="T4" fmla="*/ 71 w 85"/>
                <a:gd name="T5" fmla="*/ 45 h 85"/>
                <a:gd name="T6" fmla="*/ 70 w 85"/>
                <a:gd name="T7" fmla="*/ 37 h 85"/>
                <a:gd name="T8" fmla="*/ 70 w 85"/>
                <a:gd name="T9" fmla="*/ 37 h 85"/>
                <a:gd name="T10" fmla="*/ 81 w 85"/>
                <a:gd name="T11" fmla="*/ 29 h 85"/>
                <a:gd name="T12" fmla="*/ 82 w 85"/>
                <a:gd name="T13" fmla="*/ 23 h 85"/>
                <a:gd name="T14" fmla="*/ 77 w 85"/>
                <a:gd name="T15" fmla="*/ 21 h 85"/>
                <a:gd name="T16" fmla="*/ 64 w 85"/>
                <a:gd name="T17" fmla="*/ 24 h 85"/>
                <a:gd name="T18" fmla="*/ 64 w 85"/>
                <a:gd name="T19" fmla="*/ 24 h 85"/>
                <a:gd name="T20" fmla="*/ 58 w 85"/>
                <a:gd name="T21" fmla="*/ 19 h 85"/>
                <a:gd name="T22" fmla="*/ 58 w 85"/>
                <a:gd name="T23" fmla="*/ 19 h 85"/>
                <a:gd name="T24" fmla="*/ 60 w 85"/>
                <a:gd name="T25" fmla="*/ 6 h 85"/>
                <a:gd name="T26" fmla="*/ 57 w 85"/>
                <a:gd name="T27" fmla="*/ 1 h 85"/>
                <a:gd name="T28" fmla="*/ 51 w 85"/>
                <a:gd name="T29" fmla="*/ 3 h 85"/>
                <a:gd name="T30" fmla="*/ 44 w 85"/>
                <a:gd name="T31" fmla="*/ 14 h 85"/>
                <a:gd name="T32" fmla="*/ 44 w 85"/>
                <a:gd name="T33" fmla="*/ 14 h 85"/>
                <a:gd name="T34" fmla="*/ 37 w 85"/>
                <a:gd name="T35" fmla="*/ 15 h 85"/>
                <a:gd name="T36" fmla="*/ 37 w 85"/>
                <a:gd name="T37" fmla="*/ 15 h 85"/>
                <a:gd name="T38" fmla="*/ 28 w 85"/>
                <a:gd name="T39" fmla="*/ 4 h 85"/>
                <a:gd name="T40" fmla="*/ 23 w 85"/>
                <a:gd name="T41" fmla="*/ 3 h 85"/>
                <a:gd name="T42" fmla="*/ 20 w 85"/>
                <a:gd name="T43" fmla="*/ 8 h 85"/>
                <a:gd name="T44" fmla="*/ 23 w 85"/>
                <a:gd name="T45" fmla="*/ 21 h 85"/>
                <a:gd name="T46" fmla="*/ 23 w 85"/>
                <a:gd name="T47" fmla="*/ 21 h 85"/>
                <a:gd name="T48" fmla="*/ 18 w 85"/>
                <a:gd name="T49" fmla="*/ 27 h 85"/>
                <a:gd name="T50" fmla="*/ 18 w 85"/>
                <a:gd name="T51" fmla="*/ 27 h 85"/>
                <a:gd name="T52" fmla="*/ 5 w 85"/>
                <a:gd name="T53" fmla="*/ 25 h 85"/>
                <a:gd name="T54" fmla="*/ 0 w 85"/>
                <a:gd name="T55" fmla="*/ 28 h 85"/>
                <a:gd name="T56" fmla="*/ 2 w 85"/>
                <a:gd name="T57" fmla="*/ 34 h 85"/>
                <a:gd name="T58" fmla="*/ 13 w 85"/>
                <a:gd name="T59" fmla="*/ 41 h 85"/>
                <a:gd name="T60" fmla="*/ 14 w 85"/>
                <a:gd name="T61" fmla="*/ 48 h 85"/>
                <a:gd name="T62" fmla="*/ 4 w 85"/>
                <a:gd name="T63" fmla="*/ 57 h 85"/>
                <a:gd name="T64" fmla="*/ 2 w 85"/>
                <a:gd name="T65" fmla="*/ 62 h 85"/>
                <a:gd name="T66" fmla="*/ 7 w 85"/>
                <a:gd name="T67" fmla="*/ 65 h 85"/>
                <a:gd name="T68" fmla="*/ 20 w 85"/>
                <a:gd name="T69" fmla="*/ 62 h 85"/>
                <a:gd name="T70" fmla="*/ 26 w 85"/>
                <a:gd name="T71" fmla="*/ 67 h 85"/>
                <a:gd name="T72" fmla="*/ 25 w 85"/>
                <a:gd name="T73" fmla="*/ 80 h 85"/>
                <a:gd name="T74" fmla="*/ 28 w 85"/>
                <a:gd name="T75" fmla="*/ 85 h 85"/>
                <a:gd name="T76" fmla="*/ 33 w 85"/>
                <a:gd name="T77" fmla="*/ 83 h 85"/>
                <a:gd name="T78" fmla="*/ 40 w 85"/>
                <a:gd name="T79" fmla="*/ 72 h 85"/>
                <a:gd name="T80" fmla="*/ 48 w 85"/>
                <a:gd name="T81" fmla="*/ 71 h 85"/>
                <a:gd name="T82" fmla="*/ 56 w 85"/>
                <a:gd name="T83" fmla="*/ 81 h 85"/>
                <a:gd name="T84" fmla="*/ 62 w 85"/>
                <a:gd name="T85" fmla="*/ 83 h 85"/>
                <a:gd name="T86" fmla="*/ 64 w 85"/>
                <a:gd name="T87" fmla="*/ 78 h 85"/>
                <a:gd name="T88" fmla="*/ 61 w 85"/>
                <a:gd name="T89" fmla="*/ 65 h 85"/>
                <a:gd name="T90" fmla="*/ 66 w 85"/>
                <a:gd name="T91" fmla="*/ 59 h 85"/>
                <a:gd name="T92" fmla="*/ 79 w 85"/>
                <a:gd name="T93" fmla="*/ 60 h 85"/>
                <a:gd name="T94" fmla="*/ 84 w 85"/>
                <a:gd name="T95" fmla="*/ 57 h 85"/>
                <a:gd name="T96" fmla="*/ 82 w 85"/>
                <a:gd name="T97" fmla="*/ 52 h 85"/>
                <a:gd name="T98" fmla="*/ 36 w 85"/>
                <a:gd name="T99" fmla="*/ 61 h 85"/>
                <a:gd name="T100" fmla="*/ 25 w 85"/>
                <a:gd name="T101" fmla="*/ 37 h 85"/>
                <a:gd name="T102" fmla="*/ 48 w 85"/>
                <a:gd name="T103" fmla="*/ 26 h 85"/>
                <a:gd name="T104" fmla="*/ 59 w 85"/>
                <a:gd name="T105" fmla="*/ 49 h 85"/>
                <a:gd name="T106" fmla="*/ 36 w 85"/>
                <a:gd name="T107" fmla="*/ 6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2" y="52"/>
                  </a:moveTo>
                  <a:cubicBezTo>
                    <a:pt x="71" y="45"/>
                    <a:pt x="71" y="45"/>
                    <a:pt x="71" y="45"/>
                  </a:cubicBezTo>
                  <a:cubicBezTo>
                    <a:pt x="71" y="45"/>
                    <a:pt x="71" y="45"/>
                    <a:pt x="71" y="45"/>
                  </a:cubicBezTo>
                  <a:cubicBezTo>
                    <a:pt x="71" y="42"/>
                    <a:pt x="71" y="40"/>
                    <a:pt x="70" y="37"/>
                  </a:cubicBezTo>
                  <a:cubicBezTo>
                    <a:pt x="70" y="37"/>
                    <a:pt x="70" y="37"/>
                    <a:pt x="70" y="37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2" y="28"/>
                    <a:pt x="83" y="25"/>
                    <a:pt x="82" y="23"/>
                  </a:cubicBezTo>
                  <a:cubicBezTo>
                    <a:pt x="81" y="22"/>
                    <a:pt x="79" y="21"/>
                    <a:pt x="77" y="21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2"/>
                    <a:pt x="60" y="21"/>
                    <a:pt x="58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4"/>
                    <a:pt x="59" y="2"/>
                    <a:pt x="57" y="1"/>
                  </a:cubicBezTo>
                  <a:cubicBezTo>
                    <a:pt x="55" y="0"/>
                    <a:pt x="52" y="1"/>
                    <a:pt x="51" y="3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39" y="14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7" y="3"/>
                    <a:pt x="25" y="2"/>
                    <a:pt x="23" y="3"/>
                  </a:cubicBezTo>
                  <a:cubicBezTo>
                    <a:pt x="21" y="4"/>
                    <a:pt x="20" y="6"/>
                    <a:pt x="20" y="8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3"/>
                    <a:pt x="20" y="25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5"/>
                    <a:pt x="1" y="26"/>
                    <a:pt x="0" y="28"/>
                  </a:cubicBezTo>
                  <a:cubicBezTo>
                    <a:pt x="0" y="30"/>
                    <a:pt x="0" y="33"/>
                    <a:pt x="2" y="34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3"/>
                    <a:pt x="13" y="46"/>
                    <a:pt x="14" y="48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8"/>
                    <a:pt x="1" y="60"/>
                    <a:pt x="2" y="62"/>
                  </a:cubicBezTo>
                  <a:cubicBezTo>
                    <a:pt x="3" y="64"/>
                    <a:pt x="5" y="65"/>
                    <a:pt x="7" y="65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64"/>
                    <a:pt x="24" y="65"/>
                    <a:pt x="26" y="67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24" y="82"/>
                    <a:pt x="26" y="84"/>
                    <a:pt x="28" y="85"/>
                  </a:cubicBezTo>
                  <a:cubicBezTo>
                    <a:pt x="30" y="85"/>
                    <a:pt x="32" y="84"/>
                    <a:pt x="33" y="8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43" y="72"/>
                    <a:pt x="45" y="72"/>
                    <a:pt x="48" y="71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7" y="83"/>
                    <a:pt x="60" y="84"/>
                    <a:pt x="62" y="83"/>
                  </a:cubicBezTo>
                  <a:cubicBezTo>
                    <a:pt x="63" y="82"/>
                    <a:pt x="64" y="79"/>
                    <a:pt x="64" y="78"/>
                  </a:cubicBezTo>
                  <a:cubicBezTo>
                    <a:pt x="61" y="65"/>
                    <a:pt x="61" y="65"/>
                    <a:pt x="61" y="65"/>
                  </a:cubicBezTo>
                  <a:cubicBezTo>
                    <a:pt x="63" y="63"/>
                    <a:pt x="65" y="61"/>
                    <a:pt x="66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1" y="61"/>
                    <a:pt x="83" y="59"/>
                    <a:pt x="84" y="57"/>
                  </a:cubicBezTo>
                  <a:cubicBezTo>
                    <a:pt x="85" y="55"/>
                    <a:pt x="84" y="53"/>
                    <a:pt x="82" y="52"/>
                  </a:cubicBezTo>
                  <a:close/>
                  <a:moveTo>
                    <a:pt x="36" y="61"/>
                  </a:moveTo>
                  <a:cubicBezTo>
                    <a:pt x="26" y="57"/>
                    <a:pt x="21" y="47"/>
                    <a:pt x="25" y="37"/>
                  </a:cubicBezTo>
                  <a:cubicBezTo>
                    <a:pt x="28" y="27"/>
                    <a:pt x="38" y="22"/>
                    <a:pt x="48" y="26"/>
                  </a:cubicBezTo>
                  <a:cubicBezTo>
                    <a:pt x="58" y="29"/>
                    <a:pt x="63" y="39"/>
                    <a:pt x="59" y="49"/>
                  </a:cubicBezTo>
                  <a:cubicBezTo>
                    <a:pt x="56" y="59"/>
                    <a:pt x="46" y="64"/>
                    <a:pt x="36" y="61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2" name="Freeform 349">
              <a:extLst>
                <a:ext uri="{FF2B5EF4-FFF2-40B4-BE49-F238E27FC236}">
                  <a16:creationId xmlns:a16="http://schemas.microsoft.com/office/drawing/2014/main" id="{FC622A40-F94D-4AEE-8C52-4CCDF60B6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7654" y="1847853"/>
              <a:ext cx="307975" cy="303213"/>
            </a:xfrm>
            <a:custGeom>
              <a:avLst/>
              <a:gdLst>
                <a:gd name="T0" fmla="*/ 87 w 90"/>
                <a:gd name="T1" fmla="*/ 48 h 89"/>
                <a:gd name="T2" fmla="*/ 89 w 90"/>
                <a:gd name="T3" fmla="*/ 43 h 89"/>
                <a:gd name="T4" fmla="*/ 83 w 90"/>
                <a:gd name="T5" fmla="*/ 39 h 89"/>
                <a:gd name="T6" fmla="*/ 78 w 90"/>
                <a:gd name="T7" fmla="*/ 36 h 89"/>
                <a:gd name="T8" fmla="*/ 75 w 90"/>
                <a:gd name="T9" fmla="*/ 24 h 89"/>
                <a:gd name="T10" fmla="*/ 77 w 90"/>
                <a:gd name="T11" fmla="*/ 18 h 89"/>
                <a:gd name="T12" fmla="*/ 75 w 90"/>
                <a:gd name="T13" fmla="*/ 12 h 89"/>
                <a:gd name="T14" fmla="*/ 68 w 90"/>
                <a:gd name="T15" fmla="*/ 13 h 89"/>
                <a:gd name="T16" fmla="*/ 62 w 90"/>
                <a:gd name="T17" fmla="*/ 15 h 89"/>
                <a:gd name="T18" fmla="*/ 51 w 90"/>
                <a:gd name="T19" fmla="*/ 9 h 89"/>
                <a:gd name="T20" fmla="*/ 49 w 90"/>
                <a:gd name="T21" fmla="*/ 2 h 89"/>
                <a:gd name="T22" fmla="*/ 43 w 90"/>
                <a:gd name="T23" fmla="*/ 1 h 89"/>
                <a:gd name="T24" fmla="*/ 39 w 90"/>
                <a:gd name="T25" fmla="*/ 6 h 89"/>
                <a:gd name="T26" fmla="*/ 36 w 90"/>
                <a:gd name="T27" fmla="*/ 12 h 89"/>
                <a:gd name="T28" fmla="*/ 24 w 90"/>
                <a:gd name="T29" fmla="*/ 15 h 89"/>
                <a:gd name="T30" fmla="*/ 18 w 90"/>
                <a:gd name="T31" fmla="*/ 12 h 89"/>
                <a:gd name="T32" fmla="*/ 13 w 90"/>
                <a:gd name="T33" fmla="*/ 15 h 89"/>
                <a:gd name="T34" fmla="*/ 14 w 90"/>
                <a:gd name="T35" fmla="*/ 22 h 89"/>
                <a:gd name="T36" fmla="*/ 16 w 90"/>
                <a:gd name="T37" fmla="*/ 28 h 89"/>
                <a:gd name="T38" fmla="*/ 9 w 90"/>
                <a:gd name="T39" fmla="*/ 38 h 89"/>
                <a:gd name="T40" fmla="*/ 3 w 90"/>
                <a:gd name="T41" fmla="*/ 40 h 89"/>
                <a:gd name="T42" fmla="*/ 1 w 90"/>
                <a:gd name="T43" fmla="*/ 46 h 89"/>
                <a:gd name="T44" fmla="*/ 7 w 90"/>
                <a:gd name="T45" fmla="*/ 50 h 89"/>
                <a:gd name="T46" fmla="*/ 12 w 90"/>
                <a:gd name="T47" fmla="*/ 53 h 89"/>
                <a:gd name="T48" fmla="*/ 15 w 90"/>
                <a:gd name="T49" fmla="*/ 65 h 89"/>
                <a:gd name="T50" fmla="*/ 12 w 90"/>
                <a:gd name="T51" fmla="*/ 71 h 89"/>
                <a:gd name="T52" fmla="*/ 15 w 90"/>
                <a:gd name="T53" fmla="*/ 77 h 89"/>
                <a:gd name="T54" fmla="*/ 22 w 90"/>
                <a:gd name="T55" fmla="*/ 75 h 89"/>
                <a:gd name="T56" fmla="*/ 27 w 90"/>
                <a:gd name="T57" fmla="*/ 74 h 89"/>
                <a:gd name="T58" fmla="*/ 39 w 90"/>
                <a:gd name="T59" fmla="*/ 81 h 89"/>
                <a:gd name="T60" fmla="*/ 41 w 90"/>
                <a:gd name="T61" fmla="*/ 86 h 89"/>
                <a:gd name="T62" fmla="*/ 47 w 90"/>
                <a:gd name="T63" fmla="*/ 88 h 89"/>
                <a:gd name="T64" fmla="*/ 51 w 90"/>
                <a:gd name="T65" fmla="*/ 82 h 89"/>
                <a:gd name="T66" fmla="*/ 54 w 90"/>
                <a:gd name="T67" fmla="*/ 78 h 89"/>
                <a:gd name="T68" fmla="*/ 66 w 90"/>
                <a:gd name="T69" fmla="*/ 75 h 89"/>
                <a:gd name="T70" fmla="*/ 72 w 90"/>
                <a:gd name="T71" fmla="*/ 77 h 89"/>
                <a:gd name="T72" fmla="*/ 77 w 90"/>
                <a:gd name="T73" fmla="*/ 74 h 89"/>
                <a:gd name="T74" fmla="*/ 76 w 90"/>
                <a:gd name="T75" fmla="*/ 67 h 89"/>
                <a:gd name="T76" fmla="*/ 75 w 90"/>
                <a:gd name="T77" fmla="*/ 62 h 89"/>
                <a:gd name="T78" fmla="*/ 81 w 90"/>
                <a:gd name="T79" fmla="*/ 51 h 89"/>
                <a:gd name="T80" fmla="*/ 65 w 90"/>
                <a:gd name="T81" fmla="*/ 25 h 89"/>
                <a:gd name="T82" fmla="*/ 54 w 90"/>
                <a:gd name="T83" fmla="*/ 36 h 89"/>
                <a:gd name="T84" fmla="*/ 65 w 90"/>
                <a:gd name="T85" fmla="*/ 25 h 89"/>
                <a:gd name="T86" fmla="*/ 49 w 90"/>
                <a:gd name="T87" fmla="*/ 41 h 89"/>
                <a:gd name="T88" fmla="*/ 41 w 90"/>
                <a:gd name="T89" fmla="*/ 49 h 89"/>
                <a:gd name="T90" fmla="*/ 36 w 90"/>
                <a:gd name="T91" fmla="*/ 36 h 89"/>
                <a:gd name="T92" fmla="*/ 26 w 90"/>
                <a:gd name="T93" fmla="*/ 25 h 89"/>
                <a:gd name="T94" fmla="*/ 36 w 90"/>
                <a:gd name="T95" fmla="*/ 36 h 89"/>
                <a:gd name="T96" fmla="*/ 26 w 90"/>
                <a:gd name="T97" fmla="*/ 54 h 89"/>
                <a:gd name="T98" fmla="*/ 36 w 90"/>
                <a:gd name="T99" fmla="*/ 64 h 89"/>
                <a:gd name="T100" fmla="*/ 54 w 90"/>
                <a:gd name="T101" fmla="*/ 54 h 89"/>
                <a:gd name="T102" fmla="*/ 65 w 90"/>
                <a:gd name="T103" fmla="*/ 64 h 89"/>
                <a:gd name="T104" fmla="*/ 54 w 90"/>
                <a:gd name="T105" fmla="*/ 54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0" h="89">
                  <a:moveTo>
                    <a:pt x="83" y="51"/>
                  </a:moveTo>
                  <a:cubicBezTo>
                    <a:pt x="84" y="50"/>
                    <a:pt x="86" y="49"/>
                    <a:pt x="87" y="48"/>
                  </a:cubicBezTo>
                  <a:cubicBezTo>
                    <a:pt x="89" y="46"/>
                    <a:pt x="89" y="46"/>
                    <a:pt x="89" y="46"/>
                  </a:cubicBezTo>
                  <a:cubicBezTo>
                    <a:pt x="90" y="45"/>
                    <a:pt x="90" y="44"/>
                    <a:pt x="89" y="4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6" y="40"/>
                    <a:pt x="84" y="39"/>
                    <a:pt x="83" y="39"/>
                  </a:cubicBezTo>
                  <a:cubicBezTo>
                    <a:pt x="81" y="38"/>
                    <a:pt x="81" y="38"/>
                    <a:pt x="81" y="38"/>
                  </a:cubicBezTo>
                  <a:cubicBezTo>
                    <a:pt x="80" y="38"/>
                    <a:pt x="78" y="37"/>
                    <a:pt x="78" y="36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6"/>
                    <a:pt x="74" y="25"/>
                    <a:pt x="75" y="24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7" y="21"/>
                    <a:pt x="78" y="19"/>
                    <a:pt x="77" y="18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3"/>
                    <a:pt x="76" y="12"/>
                    <a:pt x="75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1" y="12"/>
                    <a:pt x="69" y="13"/>
                    <a:pt x="68" y="13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5" y="16"/>
                    <a:pt x="63" y="16"/>
                    <a:pt x="62" y="15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12"/>
                    <a:pt x="52" y="10"/>
                    <a:pt x="51" y="9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0" y="3"/>
                    <a:pt x="49" y="2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6" y="0"/>
                    <a:pt x="44" y="0"/>
                    <a:pt x="43" y="1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0" y="3"/>
                    <a:pt x="39" y="5"/>
                    <a:pt x="39" y="6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7" y="12"/>
                    <a:pt x="36" y="12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6"/>
                    <a:pt x="25" y="16"/>
                    <a:pt x="24" y="15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1" y="12"/>
                    <a:pt x="19" y="12"/>
                    <a:pt x="18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4" y="12"/>
                    <a:pt x="13" y="13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9"/>
                    <a:pt x="13" y="21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5"/>
                    <a:pt x="16" y="26"/>
                    <a:pt x="16" y="28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7"/>
                    <a:pt x="11" y="38"/>
                    <a:pt x="9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6" y="38"/>
                    <a:pt x="4" y="39"/>
                    <a:pt x="3" y="40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5"/>
                    <a:pt x="1" y="4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4" y="49"/>
                    <a:pt x="6" y="50"/>
                    <a:pt x="7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1"/>
                    <a:pt x="12" y="52"/>
                    <a:pt x="12" y="5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4"/>
                    <a:pt x="15" y="65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13" y="68"/>
                    <a:pt x="12" y="70"/>
                    <a:pt x="12" y="71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3" y="75"/>
                    <a:pt x="14" y="76"/>
                    <a:pt x="15" y="77"/>
                  </a:cubicBezTo>
                  <a:cubicBezTo>
                    <a:pt x="18" y="77"/>
                    <a:pt x="18" y="77"/>
                    <a:pt x="18" y="77"/>
                  </a:cubicBezTo>
                  <a:cubicBezTo>
                    <a:pt x="19" y="77"/>
                    <a:pt x="21" y="76"/>
                    <a:pt x="22" y="75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24" y="73"/>
                    <a:pt x="26" y="73"/>
                    <a:pt x="27" y="74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7" y="78"/>
                    <a:pt x="38" y="79"/>
                    <a:pt x="39" y="81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39" y="84"/>
                    <a:pt x="40" y="85"/>
                    <a:pt x="41" y="86"/>
                  </a:cubicBezTo>
                  <a:cubicBezTo>
                    <a:pt x="43" y="88"/>
                    <a:pt x="43" y="88"/>
                    <a:pt x="43" y="88"/>
                  </a:cubicBezTo>
                  <a:cubicBezTo>
                    <a:pt x="44" y="89"/>
                    <a:pt x="46" y="89"/>
                    <a:pt x="47" y="88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50" y="85"/>
                    <a:pt x="51" y="84"/>
                    <a:pt x="51" y="82"/>
                  </a:cubicBezTo>
                  <a:cubicBezTo>
                    <a:pt x="51" y="81"/>
                    <a:pt x="51" y="81"/>
                    <a:pt x="51" y="81"/>
                  </a:cubicBezTo>
                  <a:cubicBezTo>
                    <a:pt x="51" y="80"/>
                    <a:pt x="52" y="78"/>
                    <a:pt x="54" y="78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3" y="74"/>
                    <a:pt x="65" y="74"/>
                    <a:pt x="66" y="75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8" y="76"/>
                    <a:pt x="70" y="77"/>
                    <a:pt x="72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6" y="77"/>
                    <a:pt x="77" y="76"/>
                    <a:pt x="77" y="74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7" y="70"/>
                    <a:pt x="77" y="68"/>
                    <a:pt x="76" y="67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4" y="65"/>
                    <a:pt x="74" y="63"/>
                    <a:pt x="75" y="62"/>
                  </a:cubicBezTo>
                  <a:cubicBezTo>
                    <a:pt x="78" y="53"/>
                    <a:pt x="78" y="53"/>
                    <a:pt x="78" y="53"/>
                  </a:cubicBezTo>
                  <a:cubicBezTo>
                    <a:pt x="78" y="52"/>
                    <a:pt x="80" y="51"/>
                    <a:pt x="81" y="51"/>
                  </a:cubicBezTo>
                  <a:lnTo>
                    <a:pt x="83" y="51"/>
                  </a:lnTo>
                  <a:close/>
                  <a:moveTo>
                    <a:pt x="65" y="25"/>
                  </a:moveTo>
                  <a:cubicBezTo>
                    <a:pt x="68" y="28"/>
                    <a:pt x="68" y="33"/>
                    <a:pt x="65" y="36"/>
                  </a:cubicBezTo>
                  <a:cubicBezTo>
                    <a:pt x="62" y="39"/>
                    <a:pt x="57" y="39"/>
                    <a:pt x="54" y="36"/>
                  </a:cubicBezTo>
                  <a:cubicBezTo>
                    <a:pt x="51" y="33"/>
                    <a:pt x="51" y="28"/>
                    <a:pt x="54" y="25"/>
                  </a:cubicBezTo>
                  <a:cubicBezTo>
                    <a:pt x="57" y="22"/>
                    <a:pt x="62" y="22"/>
                    <a:pt x="65" y="25"/>
                  </a:cubicBezTo>
                  <a:close/>
                  <a:moveTo>
                    <a:pt x="41" y="41"/>
                  </a:moveTo>
                  <a:cubicBezTo>
                    <a:pt x="43" y="38"/>
                    <a:pt x="47" y="38"/>
                    <a:pt x="49" y="41"/>
                  </a:cubicBezTo>
                  <a:cubicBezTo>
                    <a:pt x="52" y="43"/>
                    <a:pt x="52" y="47"/>
                    <a:pt x="49" y="49"/>
                  </a:cubicBezTo>
                  <a:cubicBezTo>
                    <a:pt x="47" y="51"/>
                    <a:pt x="43" y="51"/>
                    <a:pt x="41" y="49"/>
                  </a:cubicBezTo>
                  <a:cubicBezTo>
                    <a:pt x="38" y="47"/>
                    <a:pt x="38" y="43"/>
                    <a:pt x="41" y="41"/>
                  </a:cubicBezTo>
                  <a:close/>
                  <a:moveTo>
                    <a:pt x="36" y="36"/>
                  </a:moveTo>
                  <a:cubicBezTo>
                    <a:pt x="33" y="39"/>
                    <a:pt x="29" y="39"/>
                    <a:pt x="26" y="36"/>
                  </a:cubicBezTo>
                  <a:cubicBezTo>
                    <a:pt x="23" y="33"/>
                    <a:pt x="23" y="28"/>
                    <a:pt x="26" y="25"/>
                  </a:cubicBezTo>
                  <a:cubicBezTo>
                    <a:pt x="29" y="22"/>
                    <a:pt x="33" y="22"/>
                    <a:pt x="36" y="25"/>
                  </a:cubicBezTo>
                  <a:cubicBezTo>
                    <a:pt x="39" y="28"/>
                    <a:pt x="39" y="33"/>
                    <a:pt x="36" y="36"/>
                  </a:cubicBezTo>
                  <a:close/>
                  <a:moveTo>
                    <a:pt x="26" y="64"/>
                  </a:moveTo>
                  <a:cubicBezTo>
                    <a:pt x="23" y="61"/>
                    <a:pt x="23" y="57"/>
                    <a:pt x="26" y="54"/>
                  </a:cubicBezTo>
                  <a:cubicBezTo>
                    <a:pt x="29" y="51"/>
                    <a:pt x="33" y="51"/>
                    <a:pt x="36" y="54"/>
                  </a:cubicBezTo>
                  <a:cubicBezTo>
                    <a:pt x="39" y="57"/>
                    <a:pt x="39" y="61"/>
                    <a:pt x="36" y="64"/>
                  </a:cubicBezTo>
                  <a:cubicBezTo>
                    <a:pt x="33" y="67"/>
                    <a:pt x="29" y="67"/>
                    <a:pt x="26" y="64"/>
                  </a:cubicBezTo>
                  <a:close/>
                  <a:moveTo>
                    <a:pt x="54" y="54"/>
                  </a:moveTo>
                  <a:cubicBezTo>
                    <a:pt x="57" y="51"/>
                    <a:pt x="62" y="51"/>
                    <a:pt x="65" y="54"/>
                  </a:cubicBezTo>
                  <a:cubicBezTo>
                    <a:pt x="68" y="57"/>
                    <a:pt x="68" y="61"/>
                    <a:pt x="65" y="64"/>
                  </a:cubicBezTo>
                  <a:cubicBezTo>
                    <a:pt x="62" y="67"/>
                    <a:pt x="57" y="67"/>
                    <a:pt x="54" y="64"/>
                  </a:cubicBezTo>
                  <a:cubicBezTo>
                    <a:pt x="51" y="61"/>
                    <a:pt x="51" y="57"/>
                    <a:pt x="54" y="54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3" name="Freeform 350">
              <a:extLst>
                <a:ext uri="{FF2B5EF4-FFF2-40B4-BE49-F238E27FC236}">
                  <a16:creationId xmlns:a16="http://schemas.microsoft.com/office/drawing/2014/main" id="{1407FABE-B2A0-4FA1-AD9D-FA05128DE3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5104" y="1833566"/>
              <a:ext cx="112713" cy="109538"/>
            </a:xfrm>
            <a:custGeom>
              <a:avLst/>
              <a:gdLst>
                <a:gd name="T0" fmla="*/ 15 w 33"/>
                <a:gd name="T1" fmla="*/ 1 h 32"/>
                <a:gd name="T2" fmla="*/ 1 w 33"/>
                <a:gd name="T3" fmla="*/ 17 h 32"/>
                <a:gd name="T4" fmla="*/ 18 w 33"/>
                <a:gd name="T5" fmla="*/ 32 h 32"/>
                <a:gd name="T6" fmla="*/ 32 w 33"/>
                <a:gd name="T7" fmla="*/ 15 h 32"/>
                <a:gd name="T8" fmla="*/ 15 w 33"/>
                <a:gd name="T9" fmla="*/ 1 h 32"/>
                <a:gd name="T10" fmla="*/ 17 w 33"/>
                <a:gd name="T11" fmla="*/ 23 h 32"/>
                <a:gd name="T12" fmla="*/ 10 w 33"/>
                <a:gd name="T13" fmla="*/ 17 h 32"/>
                <a:gd name="T14" fmla="*/ 16 w 33"/>
                <a:gd name="T15" fmla="*/ 9 h 32"/>
                <a:gd name="T16" fmla="*/ 23 w 33"/>
                <a:gd name="T17" fmla="*/ 16 h 32"/>
                <a:gd name="T18" fmla="*/ 17 w 33"/>
                <a:gd name="T1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15" y="1"/>
                  </a:moveTo>
                  <a:cubicBezTo>
                    <a:pt x="7" y="1"/>
                    <a:pt x="0" y="9"/>
                    <a:pt x="1" y="17"/>
                  </a:cubicBezTo>
                  <a:cubicBezTo>
                    <a:pt x="2" y="26"/>
                    <a:pt x="9" y="32"/>
                    <a:pt x="18" y="32"/>
                  </a:cubicBezTo>
                  <a:cubicBezTo>
                    <a:pt x="26" y="31"/>
                    <a:pt x="33" y="24"/>
                    <a:pt x="32" y="15"/>
                  </a:cubicBezTo>
                  <a:cubicBezTo>
                    <a:pt x="31" y="6"/>
                    <a:pt x="24" y="0"/>
                    <a:pt x="15" y="1"/>
                  </a:cubicBezTo>
                  <a:close/>
                  <a:moveTo>
                    <a:pt x="17" y="23"/>
                  </a:moveTo>
                  <a:cubicBezTo>
                    <a:pt x="13" y="23"/>
                    <a:pt x="10" y="21"/>
                    <a:pt x="10" y="17"/>
                  </a:cubicBezTo>
                  <a:cubicBezTo>
                    <a:pt x="9" y="13"/>
                    <a:pt x="12" y="10"/>
                    <a:pt x="16" y="9"/>
                  </a:cubicBezTo>
                  <a:cubicBezTo>
                    <a:pt x="20" y="9"/>
                    <a:pt x="23" y="12"/>
                    <a:pt x="23" y="16"/>
                  </a:cubicBezTo>
                  <a:cubicBezTo>
                    <a:pt x="24" y="19"/>
                    <a:pt x="21" y="23"/>
                    <a:pt x="17" y="23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4" name="Freeform 351">
              <a:extLst>
                <a:ext uri="{FF2B5EF4-FFF2-40B4-BE49-F238E27FC236}">
                  <a16:creationId xmlns:a16="http://schemas.microsoft.com/office/drawing/2014/main" id="{DE2C80DC-F17A-419B-99ED-DF8BECC24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204" y="1812928"/>
              <a:ext cx="26988" cy="34925"/>
            </a:xfrm>
            <a:custGeom>
              <a:avLst/>
              <a:gdLst>
                <a:gd name="T0" fmla="*/ 8 w 8"/>
                <a:gd name="T1" fmla="*/ 6 h 10"/>
                <a:gd name="T2" fmla="*/ 5 w 8"/>
                <a:gd name="T3" fmla="*/ 10 h 10"/>
                <a:gd name="T4" fmla="*/ 4 w 8"/>
                <a:gd name="T5" fmla="*/ 10 h 10"/>
                <a:gd name="T6" fmla="*/ 0 w 8"/>
                <a:gd name="T7" fmla="*/ 7 h 10"/>
                <a:gd name="T8" fmla="*/ 0 w 8"/>
                <a:gd name="T9" fmla="*/ 4 h 10"/>
                <a:gd name="T10" fmla="*/ 3 w 8"/>
                <a:gd name="T11" fmla="*/ 0 h 10"/>
                <a:gd name="T12" fmla="*/ 4 w 8"/>
                <a:gd name="T13" fmla="*/ 0 h 10"/>
                <a:gd name="T14" fmla="*/ 8 w 8"/>
                <a:gd name="T15" fmla="*/ 3 h 10"/>
                <a:gd name="T16" fmla="*/ 8 w 8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0">
                  <a:moveTo>
                    <a:pt x="8" y="6"/>
                  </a:moveTo>
                  <a:cubicBezTo>
                    <a:pt x="8" y="8"/>
                    <a:pt x="7" y="9"/>
                    <a:pt x="5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9"/>
                    <a:pt x="0" y="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7" y="1"/>
                    <a:pt x="8" y="3"/>
                  </a:cubicBezTo>
                  <a:lnTo>
                    <a:pt x="8" y="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5" name="Freeform 352">
              <a:extLst>
                <a:ext uri="{FF2B5EF4-FFF2-40B4-BE49-F238E27FC236}">
                  <a16:creationId xmlns:a16="http://schemas.microsoft.com/office/drawing/2014/main" id="{8E63B7C1-697B-4F65-9C7F-393BFC993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3042" y="1919291"/>
              <a:ext cx="30163" cy="33338"/>
            </a:xfrm>
            <a:custGeom>
              <a:avLst/>
              <a:gdLst>
                <a:gd name="T0" fmla="*/ 7 w 9"/>
                <a:gd name="T1" fmla="*/ 9 h 10"/>
                <a:gd name="T2" fmla="*/ 3 w 9"/>
                <a:gd name="T3" fmla="*/ 9 h 10"/>
                <a:gd name="T4" fmla="*/ 1 w 9"/>
                <a:gd name="T5" fmla="*/ 8 h 10"/>
                <a:gd name="T6" fmla="*/ 1 w 9"/>
                <a:gd name="T7" fmla="*/ 4 h 10"/>
                <a:gd name="T8" fmla="*/ 2 w 9"/>
                <a:gd name="T9" fmla="*/ 2 h 10"/>
                <a:gd name="T10" fmla="*/ 7 w 9"/>
                <a:gd name="T11" fmla="*/ 1 h 10"/>
                <a:gd name="T12" fmla="*/ 8 w 9"/>
                <a:gd name="T13" fmla="*/ 2 h 10"/>
                <a:gd name="T14" fmla="*/ 9 w 9"/>
                <a:gd name="T15" fmla="*/ 6 h 10"/>
                <a:gd name="T16" fmla="*/ 7 w 9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10">
                  <a:moveTo>
                    <a:pt x="7" y="9"/>
                  </a:moveTo>
                  <a:cubicBezTo>
                    <a:pt x="6" y="10"/>
                    <a:pt x="4" y="10"/>
                    <a:pt x="3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6"/>
                    <a:pt x="1" y="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5"/>
                    <a:pt x="9" y="6"/>
                  </a:cubicBezTo>
                  <a:lnTo>
                    <a:pt x="7" y="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6" name="Freeform 353">
              <a:extLst>
                <a:ext uri="{FF2B5EF4-FFF2-40B4-BE49-F238E27FC236}">
                  <a16:creationId xmlns:a16="http://schemas.microsoft.com/office/drawing/2014/main" id="{95452530-FF73-48AC-AEFD-6ED97301E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4" y="1912941"/>
              <a:ext cx="34925" cy="33338"/>
            </a:xfrm>
            <a:custGeom>
              <a:avLst/>
              <a:gdLst>
                <a:gd name="T0" fmla="*/ 8 w 10"/>
                <a:gd name="T1" fmla="*/ 4 h 10"/>
                <a:gd name="T2" fmla="*/ 8 w 10"/>
                <a:gd name="T3" fmla="*/ 8 h 10"/>
                <a:gd name="T4" fmla="*/ 7 w 10"/>
                <a:gd name="T5" fmla="*/ 9 h 10"/>
                <a:gd name="T6" fmla="*/ 3 w 10"/>
                <a:gd name="T7" fmla="*/ 9 h 10"/>
                <a:gd name="T8" fmla="*/ 1 w 10"/>
                <a:gd name="T9" fmla="*/ 7 h 10"/>
                <a:gd name="T10" fmla="*/ 1 w 10"/>
                <a:gd name="T11" fmla="*/ 3 h 10"/>
                <a:gd name="T12" fmla="*/ 2 w 10"/>
                <a:gd name="T13" fmla="*/ 2 h 10"/>
                <a:gd name="T14" fmla="*/ 6 w 10"/>
                <a:gd name="T15" fmla="*/ 2 h 10"/>
                <a:gd name="T16" fmla="*/ 8 w 10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8" y="4"/>
                  </a:moveTo>
                  <a:cubicBezTo>
                    <a:pt x="10" y="5"/>
                    <a:pt x="10" y="7"/>
                    <a:pt x="8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10"/>
                    <a:pt x="4" y="10"/>
                    <a:pt x="3" y="9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0"/>
                    <a:pt x="5" y="0"/>
                    <a:pt x="6" y="2"/>
                  </a:cubicBezTo>
                  <a:lnTo>
                    <a:pt x="8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7" name="Freeform 354">
              <a:extLst>
                <a:ext uri="{FF2B5EF4-FFF2-40B4-BE49-F238E27FC236}">
                  <a16:creationId xmlns:a16="http://schemas.microsoft.com/office/drawing/2014/main" id="{8BA1FBA9-3212-46D7-960C-3715B7C57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4004" y="1844678"/>
              <a:ext cx="38100" cy="33338"/>
            </a:xfrm>
            <a:custGeom>
              <a:avLst/>
              <a:gdLst>
                <a:gd name="T0" fmla="*/ 5 w 11"/>
                <a:gd name="T1" fmla="*/ 1 h 10"/>
                <a:gd name="T2" fmla="*/ 9 w 11"/>
                <a:gd name="T3" fmla="*/ 3 h 10"/>
                <a:gd name="T4" fmla="*/ 10 w 11"/>
                <a:gd name="T5" fmla="*/ 4 h 10"/>
                <a:gd name="T6" fmla="*/ 9 w 11"/>
                <a:gd name="T7" fmla="*/ 8 h 10"/>
                <a:gd name="T8" fmla="*/ 6 w 11"/>
                <a:gd name="T9" fmla="*/ 9 h 10"/>
                <a:gd name="T10" fmla="*/ 2 w 11"/>
                <a:gd name="T11" fmla="*/ 8 h 10"/>
                <a:gd name="T12" fmla="*/ 1 w 11"/>
                <a:gd name="T13" fmla="*/ 7 h 10"/>
                <a:gd name="T14" fmla="*/ 2 w 11"/>
                <a:gd name="T15" fmla="*/ 3 h 10"/>
                <a:gd name="T16" fmla="*/ 5 w 11"/>
                <a:gd name="T1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0">
                  <a:moveTo>
                    <a:pt x="5" y="1"/>
                  </a:moveTo>
                  <a:cubicBezTo>
                    <a:pt x="7" y="0"/>
                    <a:pt x="9" y="1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0" y="7"/>
                    <a:pt x="9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3" y="10"/>
                    <a:pt x="2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1" y="3"/>
                    <a:pt x="2" y="3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8" name="Freeform 355">
              <a:extLst>
                <a:ext uri="{FF2B5EF4-FFF2-40B4-BE49-F238E27FC236}">
                  <a16:creationId xmlns:a16="http://schemas.microsoft.com/office/drawing/2014/main" id="{5CAAD109-61C2-4AEB-8BA0-00017FB85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7642" y="1854203"/>
              <a:ext cx="34925" cy="34925"/>
            </a:xfrm>
            <a:custGeom>
              <a:avLst/>
              <a:gdLst>
                <a:gd name="T0" fmla="*/ 2 w 10"/>
                <a:gd name="T1" fmla="*/ 8 h 10"/>
                <a:gd name="T2" fmla="*/ 0 w 10"/>
                <a:gd name="T3" fmla="*/ 4 h 10"/>
                <a:gd name="T4" fmla="*/ 1 w 10"/>
                <a:gd name="T5" fmla="*/ 3 h 10"/>
                <a:gd name="T6" fmla="*/ 5 w 10"/>
                <a:gd name="T7" fmla="*/ 1 h 10"/>
                <a:gd name="T8" fmla="*/ 8 w 10"/>
                <a:gd name="T9" fmla="*/ 2 h 10"/>
                <a:gd name="T10" fmla="*/ 10 w 10"/>
                <a:gd name="T11" fmla="*/ 6 h 10"/>
                <a:gd name="T12" fmla="*/ 9 w 10"/>
                <a:gd name="T13" fmla="*/ 7 h 10"/>
                <a:gd name="T14" fmla="*/ 5 w 10"/>
                <a:gd name="T15" fmla="*/ 9 h 10"/>
                <a:gd name="T16" fmla="*/ 2 w 10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2" y="8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10" y="4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9"/>
                    <a:pt x="7" y="10"/>
                    <a:pt x="5" y="9"/>
                  </a:cubicBezTo>
                  <a:lnTo>
                    <a:pt x="2" y="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9" name="Freeform 356">
              <a:extLst>
                <a:ext uri="{FF2B5EF4-FFF2-40B4-BE49-F238E27FC236}">
                  <a16:creationId xmlns:a16="http://schemas.microsoft.com/office/drawing/2014/main" id="{2231B7F5-DCB5-4FEB-BA40-DFA6BBCE09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30604" y="1643066"/>
              <a:ext cx="396875" cy="398463"/>
            </a:xfrm>
            <a:custGeom>
              <a:avLst/>
              <a:gdLst>
                <a:gd name="T0" fmla="*/ 54 w 116"/>
                <a:gd name="T1" fmla="*/ 2 h 117"/>
                <a:gd name="T2" fmla="*/ 2 w 116"/>
                <a:gd name="T3" fmla="*/ 62 h 117"/>
                <a:gd name="T4" fmla="*/ 62 w 116"/>
                <a:gd name="T5" fmla="*/ 115 h 117"/>
                <a:gd name="T6" fmla="*/ 114 w 116"/>
                <a:gd name="T7" fmla="*/ 55 h 117"/>
                <a:gd name="T8" fmla="*/ 54 w 116"/>
                <a:gd name="T9" fmla="*/ 2 h 117"/>
                <a:gd name="T10" fmla="*/ 60 w 116"/>
                <a:gd name="T11" fmla="*/ 85 h 117"/>
                <a:gd name="T12" fmla="*/ 31 w 116"/>
                <a:gd name="T13" fmla="*/ 60 h 117"/>
                <a:gd name="T14" fmla="*/ 56 w 116"/>
                <a:gd name="T15" fmla="*/ 32 h 117"/>
                <a:gd name="T16" fmla="*/ 84 w 116"/>
                <a:gd name="T17" fmla="*/ 57 h 117"/>
                <a:gd name="T18" fmla="*/ 60 w 116"/>
                <a:gd name="T19" fmla="*/ 8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17">
                  <a:moveTo>
                    <a:pt x="54" y="2"/>
                  </a:moveTo>
                  <a:cubicBezTo>
                    <a:pt x="23" y="4"/>
                    <a:pt x="0" y="31"/>
                    <a:pt x="2" y="62"/>
                  </a:cubicBezTo>
                  <a:cubicBezTo>
                    <a:pt x="4" y="93"/>
                    <a:pt x="31" y="117"/>
                    <a:pt x="62" y="115"/>
                  </a:cubicBezTo>
                  <a:cubicBezTo>
                    <a:pt x="93" y="113"/>
                    <a:pt x="116" y="86"/>
                    <a:pt x="114" y="55"/>
                  </a:cubicBezTo>
                  <a:cubicBezTo>
                    <a:pt x="112" y="24"/>
                    <a:pt x="85" y="0"/>
                    <a:pt x="54" y="2"/>
                  </a:cubicBezTo>
                  <a:close/>
                  <a:moveTo>
                    <a:pt x="60" y="85"/>
                  </a:moveTo>
                  <a:cubicBezTo>
                    <a:pt x="45" y="86"/>
                    <a:pt x="32" y="75"/>
                    <a:pt x="31" y="60"/>
                  </a:cubicBezTo>
                  <a:cubicBezTo>
                    <a:pt x="30" y="46"/>
                    <a:pt x="41" y="33"/>
                    <a:pt x="56" y="32"/>
                  </a:cubicBezTo>
                  <a:cubicBezTo>
                    <a:pt x="71" y="31"/>
                    <a:pt x="84" y="42"/>
                    <a:pt x="84" y="57"/>
                  </a:cubicBezTo>
                  <a:cubicBezTo>
                    <a:pt x="85" y="71"/>
                    <a:pt x="74" y="84"/>
                    <a:pt x="60" y="85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0" name="Freeform 357">
              <a:extLst>
                <a:ext uri="{FF2B5EF4-FFF2-40B4-BE49-F238E27FC236}">
                  <a16:creationId xmlns:a16="http://schemas.microsoft.com/office/drawing/2014/main" id="{9AFC6256-A5DD-413C-AACA-077C20519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4591" y="1604966"/>
              <a:ext cx="68263" cy="115888"/>
            </a:xfrm>
            <a:custGeom>
              <a:avLst/>
              <a:gdLst>
                <a:gd name="T0" fmla="*/ 20 w 20"/>
                <a:gd name="T1" fmla="*/ 28 h 34"/>
                <a:gd name="T2" fmla="*/ 16 w 20"/>
                <a:gd name="T3" fmla="*/ 33 h 34"/>
                <a:gd name="T4" fmla="*/ 5 w 20"/>
                <a:gd name="T5" fmla="*/ 34 h 34"/>
                <a:gd name="T6" fmla="*/ 1 w 20"/>
                <a:gd name="T7" fmla="*/ 29 h 34"/>
                <a:gd name="T8" fmla="*/ 2 w 20"/>
                <a:gd name="T9" fmla="*/ 5 h 34"/>
                <a:gd name="T10" fmla="*/ 8 w 20"/>
                <a:gd name="T11" fmla="*/ 0 h 34"/>
                <a:gd name="T12" fmla="*/ 9 w 20"/>
                <a:gd name="T13" fmla="*/ 0 h 34"/>
                <a:gd name="T14" fmla="*/ 15 w 20"/>
                <a:gd name="T15" fmla="*/ 5 h 34"/>
                <a:gd name="T16" fmla="*/ 20 w 20"/>
                <a:gd name="T17" fmla="*/ 2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20" y="28"/>
                  </a:moveTo>
                  <a:cubicBezTo>
                    <a:pt x="20" y="30"/>
                    <a:pt x="19" y="33"/>
                    <a:pt x="16" y="33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2"/>
                    <a:pt x="1" y="29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3"/>
                    <a:pt x="5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2"/>
                    <a:pt x="15" y="5"/>
                  </a:cubicBezTo>
                  <a:lnTo>
                    <a:pt x="20" y="28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1" name="Freeform 358">
              <a:extLst>
                <a:ext uri="{FF2B5EF4-FFF2-40B4-BE49-F238E27FC236}">
                  <a16:creationId xmlns:a16="http://schemas.microsoft.com/office/drawing/2014/main" id="{1DCD239A-ABE7-48F5-9DA4-7FD28EB23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4" y="1963741"/>
              <a:ext cx="68263" cy="115888"/>
            </a:xfrm>
            <a:custGeom>
              <a:avLst/>
              <a:gdLst>
                <a:gd name="T0" fmla="*/ 1 w 20"/>
                <a:gd name="T1" fmla="*/ 7 h 34"/>
                <a:gd name="T2" fmla="*/ 5 w 20"/>
                <a:gd name="T3" fmla="*/ 1 h 34"/>
                <a:gd name="T4" fmla="*/ 15 w 20"/>
                <a:gd name="T5" fmla="*/ 0 h 34"/>
                <a:gd name="T6" fmla="*/ 20 w 20"/>
                <a:gd name="T7" fmla="*/ 5 h 34"/>
                <a:gd name="T8" fmla="*/ 18 w 20"/>
                <a:gd name="T9" fmla="*/ 29 h 34"/>
                <a:gd name="T10" fmla="*/ 13 w 20"/>
                <a:gd name="T11" fmla="*/ 34 h 34"/>
                <a:gd name="T12" fmla="*/ 12 w 20"/>
                <a:gd name="T13" fmla="*/ 34 h 34"/>
                <a:gd name="T14" fmla="*/ 6 w 20"/>
                <a:gd name="T15" fmla="*/ 30 h 34"/>
                <a:gd name="T16" fmla="*/ 1 w 20"/>
                <a:gd name="T17" fmla="*/ 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34">
                  <a:moveTo>
                    <a:pt x="1" y="7"/>
                  </a:moveTo>
                  <a:cubicBezTo>
                    <a:pt x="0" y="4"/>
                    <a:pt x="2" y="1"/>
                    <a:pt x="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2"/>
                    <a:pt x="20" y="5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32"/>
                    <a:pt x="16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9" y="34"/>
                    <a:pt x="6" y="32"/>
                    <a:pt x="6" y="30"/>
                  </a:cubicBezTo>
                  <a:lnTo>
                    <a:pt x="1" y="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2" name="Freeform 359">
              <a:extLst>
                <a:ext uri="{FF2B5EF4-FFF2-40B4-BE49-F238E27FC236}">
                  <a16:creationId xmlns:a16="http://schemas.microsoft.com/office/drawing/2014/main" id="{FBC2667E-DBF8-42C6-95D4-3E3E0AC81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9329" y="1816103"/>
              <a:ext cx="115888" cy="68263"/>
            </a:xfrm>
            <a:custGeom>
              <a:avLst/>
              <a:gdLst>
                <a:gd name="T0" fmla="*/ 28 w 34"/>
                <a:gd name="T1" fmla="*/ 1 h 20"/>
                <a:gd name="T2" fmla="*/ 33 w 34"/>
                <a:gd name="T3" fmla="*/ 5 h 20"/>
                <a:gd name="T4" fmla="*/ 34 w 34"/>
                <a:gd name="T5" fmla="*/ 15 h 20"/>
                <a:gd name="T6" fmla="*/ 29 w 34"/>
                <a:gd name="T7" fmla="*/ 20 h 20"/>
                <a:gd name="T8" fmla="*/ 6 w 34"/>
                <a:gd name="T9" fmla="*/ 18 h 20"/>
                <a:gd name="T10" fmla="*/ 0 w 34"/>
                <a:gd name="T11" fmla="*/ 13 h 20"/>
                <a:gd name="T12" fmla="*/ 0 w 34"/>
                <a:gd name="T13" fmla="*/ 12 h 20"/>
                <a:gd name="T14" fmla="*/ 5 w 34"/>
                <a:gd name="T15" fmla="*/ 5 h 20"/>
                <a:gd name="T16" fmla="*/ 28 w 34"/>
                <a:gd name="T17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28" y="1"/>
                  </a:moveTo>
                  <a:cubicBezTo>
                    <a:pt x="31" y="0"/>
                    <a:pt x="33" y="2"/>
                    <a:pt x="33" y="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8"/>
                    <a:pt x="32" y="20"/>
                    <a:pt x="29" y="20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3" y="18"/>
                    <a:pt x="0" y="15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9"/>
                    <a:pt x="2" y="6"/>
                    <a:pt x="5" y="5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3" name="Freeform 360">
              <a:extLst>
                <a:ext uri="{FF2B5EF4-FFF2-40B4-BE49-F238E27FC236}">
                  <a16:creationId xmlns:a16="http://schemas.microsoft.com/office/drawing/2014/main" id="{74359894-2166-4A57-A5DE-0E2C2A551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2867" y="1800228"/>
              <a:ext cx="115888" cy="68263"/>
            </a:xfrm>
            <a:custGeom>
              <a:avLst/>
              <a:gdLst>
                <a:gd name="T0" fmla="*/ 6 w 34"/>
                <a:gd name="T1" fmla="*/ 19 h 20"/>
                <a:gd name="T2" fmla="*/ 0 w 34"/>
                <a:gd name="T3" fmla="*/ 15 h 20"/>
                <a:gd name="T4" fmla="*/ 0 w 34"/>
                <a:gd name="T5" fmla="*/ 5 h 20"/>
                <a:gd name="T6" fmla="*/ 5 w 34"/>
                <a:gd name="T7" fmla="*/ 0 h 20"/>
                <a:gd name="T8" fmla="*/ 28 w 34"/>
                <a:gd name="T9" fmla="*/ 2 h 20"/>
                <a:gd name="T10" fmla="*/ 34 w 34"/>
                <a:gd name="T11" fmla="*/ 7 h 20"/>
                <a:gd name="T12" fmla="*/ 34 w 34"/>
                <a:gd name="T13" fmla="*/ 8 h 20"/>
                <a:gd name="T14" fmla="*/ 29 w 34"/>
                <a:gd name="T15" fmla="*/ 15 h 20"/>
                <a:gd name="T16" fmla="*/ 6 w 34"/>
                <a:gd name="T17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0">
                  <a:moveTo>
                    <a:pt x="6" y="19"/>
                  </a:moveTo>
                  <a:cubicBezTo>
                    <a:pt x="3" y="20"/>
                    <a:pt x="1" y="18"/>
                    <a:pt x="0" y="1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1" y="2"/>
                    <a:pt x="33" y="5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11"/>
                    <a:pt x="32" y="14"/>
                    <a:pt x="29" y="15"/>
                  </a:cubicBezTo>
                  <a:lnTo>
                    <a:pt x="6" y="19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4" name="Freeform 361">
              <a:extLst>
                <a:ext uri="{FF2B5EF4-FFF2-40B4-BE49-F238E27FC236}">
                  <a16:creationId xmlns:a16="http://schemas.microsoft.com/office/drawing/2014/main" id="{44907727-8456-44B7-9EF8-836A6EFEBD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0129" y="1676403"/>
              <a:ext cx="112713" cy="106363"/>
            </a:xfrm>
            <a:custGeom>
              <a:avLst/>
              <a:gdLst>
                <a:gd name="T0" fmla="*/ 30 w 33"/>
                <a:gd name="T1" fmla="*/ 14 h 31"/>
                <a:gd name="T2" fmla="*/ 31 w 33"/>
                <a:gd name="T3" fmla="*/ 21 h 31"/>
                <a:gd name="T4" fmla="*/ 24 w 33"/>
                <a:gd name="T5" fmla="*/ 28 h 31"/>
                <a:gd name="T6" fmla="*/ 17 w 33"/>
                <a:gd name="T7" fmla="*/ 28 h 31"/>
                <a:gd name="T8" fmla="*/ 2 w 33"/>
                <a:gd name="T9" fmla="*/ 11 h 31"/>
                <a:gd name="T10" fmla="*/ 2 w 33"/>
                <a:gd name="T11" fmla="*/ 3 h 31"/>
                <a:gd name="T12" fmla="*/ 3 w 33"/>
                <a:gd name="T13" fmla="*/ 2 h 31"/>
                <a:gd name="T14" fmla="*/ 10 w 33"/>
                <a:gd name="T15" fmla="*/ 1 h 31"/>
                <a:gd name="T16" fmla="*/ 30 w 33"/>
                <a:gd name="T17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1">
                  <a:moveTo>
                    <a:pt x="30" y="14"/>
                  </a:moveTo>
                  <a:cubicBezTo>
                    <a:pt x="32" y="16"/>
                    <a:pt x="33" y="19"/>
                    <a:pt x="31" y="21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31"/>
                    <a:pt x="19" y="31"/>
                    <a:pt x="17" y="28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0"/>
                    <a:pt x="8" y="0"/>
                    <a:pt x="10" y="1"/>
                  </a:cubicBezTo>
                  <a:lnTo>
                    <a:pt x="30" y="1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5" name="Freeform 362">
              <a:extLst>
                <a:ext uri="{FF2B5EF4-FFF2-40B4-BE49-F238E27FC236}">
                  <a16:creationId xmlns:a16="http://schemas.microsoft.com/office/drawing/2014/main" id="{F4C15953-60B2-40CE-8E3B-F5BC3CA7B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3654" y="1901829"/>
              <a:ext cx="114300" cy="109538"/>
            </a:xfrm>
            <a:custGeom>
              <a:avLst/>
              <a:gdLst>
                <a:gd name="T0" fmla="*/ 3 w 33"/>
                <a:gd name="T1" fmla="*/ 17 h 32"/>
                <a:gd name="T2" fmla="*/ 2 w 33"/>
                <a:gd name="T3" fmla="*/ 10 h 32"/>
                <a:gd name="T4" fmla="*/ 9 w 33"/>
                <a:gd name="T5" fmla="*/ 3 h 32"/>
                <a:gd name="T6" fmla="*/ 15 w 33"/>
                <a:gd name="T7" fmla="*/ 3 h 32"/>
                <a:gd name="T8" fmla="*/ 31 w 33"/>
                <a:gd name="T9" fmla="*/ 20 h 32"/>
                <a:gd name="T10" fmla="*/ 31 w 33"/>
                <a:gd name="T11" fmla="*/ 28 h 32"/>
                <a:gd name="T12" fmla="*/ 30 w 33"/>
                <a:gd name="T13" fmla="*/ 29 h 32"/>
                <a:gd name="T14" fmla="*/ 22 w 33"/>
                <a:gd name="T15" fmla="*/ 30 h 32"/>
                <a:gd name="T16" fmla="*/ 3 w 33"/>
                <a:gd name="T1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2">
                  <a:moveTo>
                    <a:pt x="3" y="17"/>
                  </a:moveTo>
                  <a:cubicBezTo>
                    <a:pt x="0" y="16"/>
                    <a:pt x="0" y="13"/>
                    <a:pt x="2" y="1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0"/>
                    <a:pt x="14" y="0"/>
                    <a:pt x="15" y="3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3" y="23"/>
                    <a:pt x="33" y="26"/>
                    <a:pt x="31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31"/>
                    <a:pt x="25" y="32"/>
                    <a:pt x="22" y="30"/>
                  </a:cubicBezTo>
                  <a:lnTo>
                    <a:pt x="3" y="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6" name="Freeform 363">
              <a:extLst>
                <a:ext uri="{FF2B5EF4-FFF2-40B4-BE49-F238E27FC236}">
                  <a16:creationId xmlns:a16="http://schemas.microsoft.com/office/drawing/2014/main" id="{CEAC3925-AB4F-4EBC-86BD-C74117D9E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6" y="1919291"/>
              <a:ext cx="106363" cy="109538"/>
            </a:xfrm>
            <a:custGeom>
              <a:avLst/>
              <a:gdLst>
                <a:gd name="T0" fmla="*/ 14 w 31"/>
                <a:gd name="T1" fmla="*/ 2 h 32"/>
                <a:gd name="T2" fmla="*/ 21 w 31"/>
                <a:gd name="T3" fmla="*/ 1 h 32"/>
                <a:gd name="T4" fmla="*/ 29 w 31"/>
                <a:gd name="T5" fmla="*/ 8 h 32"/>
                <a:gd name="T6" fmla="*/ 29 w 31"/>
                <a:gd name="T7" fmla="*/ 15 h 32"/>
                <a:gd name="T8" fmla="*/ 11 w 31"/>
                <a:gd name="T9" fmla="*/ 30 h 32"/>
                <a:gd name="T10" fmla="*/ 3 w 31"/>
                <a:gd name="T11" fmla="*/ 30 h 32"/>
                <a:gd name="T12" fmla="*/ 3 w 31"/>
                <a:gd name="T13" fmla="*/ 30 h 32"/>
                <a:gd name="T14" fmla="*/ 1 w 31"/>
                <a:gd name="T15" fmla="*/ 22 h 32"/>
                <a:gd name="T16" fmla="*/ 14 w 31"/>
                <a:gd name="T1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2">
                  <a:moveTo>
                    <a:pt x="14" y="2"/>
                  </a:moveTo>
                  <a:cubicBezTo>
                    <a:pt x="16" y="0"/>
                    <a:pt x="19" y="0"/>
                    <a:pt x="21" y="1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1" y="10"/>
                    <a:pt x="31" y="13"/>
                    <a:pt x="29" y="15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9" y="32"/>
                    <a:pt x="5" y="32"/>
                    <a:pt x="3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0" y="28"/>
                    <a:pt x="0" y="24"/>
                    <a:pt x="1" y="22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7" name="Freeform 364">
              <a:extLst>
                <a:ext uri="{FF2B5EF4-FFF2-40B4-BE49-F238E27FC236}">
                  <a16:creationId xmlns:a16="http://schemas.microsoft.com/office/drawing/2014/main" id="{D4FF2AEC-5428-4695-814A-2451E773C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0954" y="1657353"/>
              <a:ext cx="106363" cy="111125"/>
            </a:xfrm>
            <a:custGeom>
              <a:avLst/>
              <a:gdLst>
                <a:gd name="T0" fmla="*/ 16 w 31"/>
                <a:gd name="T1" fmla="*/ 30 h 33"/>
                <a:gd name="T2" fmla="*/ 10 w 31"/>
                <a:gd name="T3" fmla="*/ 31 h 33"/>
                <a:gd name="T4" fmla="*/ 2 w 31"/>
                <a:gd name="T5" fmla="*/ 24 h 33"/>
                <a:gd name="T6" fmla="*/ 2 w 31"/>
                <a:gd name="T7" fmla="*/ 17 h 33"/>
                <a:gd name="T8" fmla="*/ 20 w 31"/>
                <a:gd name="T9" fmla="*/ 2 h 33"/>
                <a:gd name="T10" fmla="*/ 28 w 31"/>
                <a:gd name="T11" fmla="*/ 2 h 33"/>
                <a:gd name="T12" fmla="*/ 28 w 31"/>
                <a:gd name="T13" fmla="*/ 2 h 33"/>
                <a:gd name="T14" fmla="*/ 29 w 31"/>
                <a:gd name="T15" fmla="*/ 10 h 33"/>
                <a:gd name="T16" fmla="*/ 16 w 31"/>
                <a:gd name="T1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3">
                  <a:moveTo>
                    <a:pt x="16" y="30"/>
                  </a:moveTo>
                  <a:cubicBezTo>
                    <a:pt x="15" y="32"/>
                    <a:pt x="12" y="33"/>
                    <a:pt x="10" y="31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0" y="22"/>
                    <a:pt x="0" y="19"/>
                    <a:pt x="2" y="17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0"/>
                    <a:pt x="25" y="0"/>
                    <a:pt x="28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4"/>
                    <a:pt x="31" y="8"/>
                    <a:pt x="29" y="10"/>
                  </a:cubicBezTo>
                  <a:lnTo>
                    <a:pt x="16" y="3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8" name="Freeform 365">
              <a:extLst>
                <a:ext uri="{FF2B5EF4-FFF2-40B4-BE49-F238E27FC236}">
                  <a16:creationId xmlns:a16="http://schemas.microsoft.com/office/drawing/2014/main" id="{8CA1AB22-C2F5-4737-88AD-1B88F0B8E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5216" y="1625603"/>
              <a:ext cx="93663" cy="119063"/>
            </a:xfrm>
            <a:custGeom>
              <a:avLst/>
              <a:gdLst>
                <a:gd name="T0" fmla="*/ 26 w 27"/>
                <a:gd name="T1" fmla="*/ 22 h 35"/>
                <a:gd name="T2" fmla="*/ 24 w 27"/>
                <a:gd name="T3" fmla="*/ 29 h 35"/>
                <a:gd name="T4" fmla="*/ 15 w 27"/>
                <a:gd name="T5" fmla="*/ 33 h 35"/>
                <a:gd name="T6" fmla="*/ 9 w 27"/>
                <a:gd name="T7" fmla="*/ 31 h 35"/>
                <a:gd name="T8" fmla="*/ 1 w 27"/>
                <a:gd name="T9" fmla="*/ 9 h 35"/>
                <a:gd name="T10" fmla="*/ 4 w 27"/>
                <a:gd name="T11" fmla="*/ 1 h 35"/>
                <a:gd name="T12" fmla="*/ 5 w 27"/>
                <a:gd name="T13" fmla="*/ 1 h 35"/>
                <a:gd name="T14" fmla="*/ 12 w 27"/>
                <a:gd name="T15" fmla="*/ 3 h 35"/>
                <a:gd name="T16" fmla="*/ 26 w 27"/>
                <a:gd name="T17" fmla="*/ 2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5">
                  <a:moveTo>
                    <a:pt x="26" y="22"/>
                  </a:moveTo>
                  <a:cubicBezTo>
                    <a:pt x="27" y="25"/>
                    <a:pt x="27" y="27"/>
                    <a:pt x="24" y="29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2" y="35"/>
                    <a:pt x="10" y="34"/>
                    <a:pt x="9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11" y="1"/>
                    <a:pt x="12" y="3"/>
                  </a:cubicBezTo>
                  <a:lnTo>
                    <a:pt x="26" y="2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9" name="Freeform 366">
              <a:extLst>
                <a:ext uri="{FF2B5EF4-FFF2-40B4-BE49-F238E27FC236}">
                  <a16:creationId xmlns:a16="http://schemas.microsoft.com/office/drawing/2014/main" id="{9F19EF69-7A93-45ED-8CA3-93B71AB15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9" y="1939929"/>
              <a:ext cx="96838" cy="119063"/>
            </a:xfrm>
            <a:custGeom>
              <a:avLst/>
              <a:gdLst>
                <a:gd name="T0" fmla="*/ 2 w 28"/>
                <a:gd name="T1" fmla="*/ 13 h 35"/>
                <a:gd name="T2" fmla="*/ 4 w 28"/>
                <a:gd name="T3" fmla="*/ 6 h 35"/>
                <a:gd name="T4" fmla="*/ 13 w 28"/>
                <a:gd name="T5" fmla="*/ 2 h 35"/>
                <a:gd name="T6" fmla="*/ 19 w 28"/>
                <a:gd name="T7" fmla="*/ 4 h 35"/>
                <a:gd name="T8" fmla="*/ 27 w 28"/>
                <a:gd name="T9" fmla="*/ 26 h 35"/>
                <a:gd name="T10" fmla="*/ 24 w 28"/>
                <a:gd name="T11" fmla="*/ 34 h 35"/>
                <a:gd name="T12" fmla="*/ 23 w 28"/>
                <a:gd name="T13" fmla="*/ 34 h 35"/>
                <a:gd name="T14" fmla="*/ 15 w 28"/>
                <a:gd name="T15" fmla="*/ 32 h 35"/>
                <a:gd name="T16" fmla="*/ 2 w 28"/>
                <a:gd name="T17" fmla="*/ 1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35">
                  <a:moveTo>
                    <a:pt x="2" y="13"/>
                  </a:moveTo>
                  <a:cubicBezTo>
                    <a:pt x="0" y="11"/>
                    <a:pt x="1" y="8"/>
                    <a:pt x="4" y="6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5" y="0"/>
                    <a:pt x="18" y="2"/>
                    <a:pt x="19" y="4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8" y="29"/>
                    <a:pt x="26" y="32"/>
                    <a:pt x="24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0" y="35"/>
                    <a:pt x="17" y="35"/>
                    <a:pt x="15" y="32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0" name="Freeform 367">
              <a:extLst>
                <a:ext uri="{FF2B5EF4-FFF2-40B4-BE49-F238E27FC236}">
                  <a16:creationId xmlns:a16="http://schemas.microsoft.com/office/drawing/2014/main" id="{5EC96CB8-65B0-40AB-81A6-A10B2D2D4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966" y="1871666"/>
              <a:ext cx="119063" cy="92075"/>
            </a:xfrm>
            <a:custGeom>
              <a:avLst/>
              <a:gdLst>
                <a:gd name="T0" fmla="*/ 23 w 35"/>
                <a:gd name="T1" fmla="*/ 2 h 27"/>
                <a:gd name="T2" fmla="*/ 29 w 35"/>
                <a:gd name="T3" fmla="*/ 3 h 27"/>
                <a:gd name="T4" fmla="*/ 34 w 35"/>
                <a:gd name="T5" fmla="*/ 13 h 27"/>
                <a:gd name="T6" fmla="*/ 31 w 35"/>
                <a:gd name="T7" fmla="*/ 19 h 27"/>
                <a:gd name="T8" fmla="*/ 9 w 35"/>
                <a:gd name="T9" fmla="*/ 26 h 27"/>
                <a:gd name="T10" fmla="*/ 2 w 35"/>
                <a:gd name="T11" fmla="*/ 23 h 27"/>
                <a:gd name="T12" fmla="*/ 1 w 35"/>
                <a:gd name="T13" fmla="*/ 23 h 27"/>
                <a:gd name="T14" fmla="*/ 3 w 35"/>
                <a:gd name="T15" fmla="*/ 15 h 27"/>
                <a:gd name="T16" fmla="*/ 23 w 35"/>
                <a:gd name="T17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23" y="2"/>
                  </a:moveTo>
                  <a:cubicBezTo>
                    <a:pt x="25" y="0"/>
                    <a:pt x="28" y="1"/>
                    <a:pt x="29" y="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5" y="15"/>
                    <a:pt x="34" y="18"/>
                    <a:pt x="31" y="19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6" y="27"/>
                    <a:pt x="3" y="26"/>
                    <a:pt x="2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0"/>
                    <a:pt x="1" y="17"/>
                    <a:pt x="3" y="15"/>
                  </a:cubicBezTo>
                  <a:lnTo>
                    <a:pt x="23" y="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1" name="Freeform 368">
              <a:extLst>
                <a:ext uri="{FF2B5EF4-FFF2-40B4-BE49-F238E27FC236}">
                  <a16:creationId xmlns:a16="http://schemas.microsoft.com/office/drawing/2014/main" id="{D2D9956B-3D20-40F0-B9ED-7CB5981B3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4916" y="1714421"/>
              <a:ext cx="120650" cy="92075"/>
            </a:xfrm>
            <a:custGeom>
              <a:avLst/>
              <a:gdLst>
                <a:gd name="T0" fmla="*/ 12 w 35"/>
                <a:gd name="T1" fmla="*/ 26 h 27"/>
                <a:gd name="T2" fmla="*/ 6 w 35"/>
                <a:gd name="T3" fmla="*/ 24 h 27"/>
                <a:gd name="T4" fmla="*/ 1 w 35"/>
                <a:gd name="T5" fmla="*/ 15 h 27"/>
                <a:gd name="T6" fmla="*/ 4 w 35"/>
                <a:gd name="T7" fmla="*/ 8 h 27"/>
                <a:gd name="T8" fmla="*/ 26 w 35"/>
                <a:gd name="T9" fmla="*/ 1 h 27"/>
                <a:gd name="T10" fmla="*/ 33 w 35"/>
                <a:gd name="T11" fmla="*/ 4 h 27"/>
                <a:gd name="T12" fmla="*/ 33 w 35"/>
                <a:gd name="T13" fmla="*/ 5 h 27"/>
                <a:gd name="T14" fmla="*/ 32 w 35"/>
                <a:gd name="T15" fmla="*/ 12 h 27"/>
                <a:gd name="T16" fmla="*/ 12 w 35"/>
                <a:gd name="T17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7">
                  <a:moveTo>
                    <a:pt x="12" y="26"/>
                  </a:moveTo>
                  <a:cubicBezTo>
                    <a:pt x="10" y="27"/>
                    <a:pt x="7" y="26"/>
                    <a:pt x="6" y="2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2"/>
                    <a:pt x="1" y="9"/>
                    <a:pt x="4" y="8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8" y="0"/>
                    <a:pt x="32" y="1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5" y="7"/>
                    <a:pt x="34" y="11"/>
                    <a:pt x="32" y="12"/>
                  </a:cubicBezTo>
                  <a:lnTo>
                    <a:pt x="12" y="26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2" name="Freeform 369">
              <a:extLst>
                <a:ext uri="{FF2B5EF4-FFF2-40B4-BE49-F238E27FC236}">
                  <a16:creationId xmlns:a16="http://schemas.microsoft.com/office/drawing/2014/main" id="{99B19F4A-4A4E-420E-BE1B-0E7F97D8C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854" y="1752603"/>
              <a:ext cx="120650" cy="80963"/>
            </a:xfrm>
            <a:custGeom>
              <a:avLst/>
              <a:gdLst>
                <a:gd name="T0" fmla="*/ 31 w 35"/>
                <a:gd name="T1" fmla="*/ 4 h 24"/>
                <a:gd name="T2" fmla="*/ 34 w 35"/>
                <a:gd name="T3" fmla="*/ 10 h 24"/>
                <a:gd name="T4" fmla="*/ 31 w 35"/>
                <a:gd name="T5" fmla="*/ 20 h 24"/>
                <a:gd name="T6" fmla="*/ 25 w 35"/>
                <a:gd name="T7" fmla="*/ 23 h 24"/>
                <a:gd name="T8" fmla="*/ 3 w 35"/>
                <a:gd name="T9" fmla="*/ 12 h 24"/>
                <a:gd name="T10" fmla="*/ 0 w 35"/>
                <a:gd name="T11" fmla="*/ 5 h 24"/>
                <a:gd name="T12" fmla="*/ 1 w 35"/>
                <a:gd name="T13" fmla="*/ 4 h 24"/>
                <a:gd name="T14" fmla="*/ 7 w 35"/>
                <a:gd name="T15" fmla="*/ 0 h 24"/>
                <a:gd name="T16" fmla="*/ 31 w 35"/>
                <a:gd name="T17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31" y="4"/>
                  </a:moveTo>
                  <a:cubicBezTo>
                    <a:pt x="33" y="5"/>
                    <a:pt x="35" y="8"/>
                    <a:pt x="34" y="1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3"/>
                    <a:pt x="27" y="24"/>
                    <a:pt x="25" y="2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" y="11"/>
                    <a:pt x="0" y="8"/>
                    <a:pt x="0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2"/>
                    <a:pt x="5" y="0"/>
                    <a:pt x="7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3" name="Freeform 370">
              <a:extLst>
                <a:ext uri="{FF2B5EF4-FFF2-40B4-BE49-F238E27FC236}">
                  <a16:creationId xmlns:a16="http://schemas.microsoft.com/office/drawing/2014/main" id="{98BE7059-00C5-474D-950E-9C4BC5D6B4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579" y="1851028"/>
              <a:ext cx="119063" cy="80963"/>
            </a:xfrm>
            <a:custGeom>
              <a:avLst/>
              <a:gdLst>
                <a:gd name="T0" fmla="*/ 4 w 35"/>
                <a:gd name="T1" fmla="*/ 20 h 24"/>
                <a:gd name="T2" fmla="*/ 1 w 35"/>
                <a:gd name="T3" fmla="*/ 14 h 24"/>
                <a:gd name="T4" fmla="*/ 4 w 35"/>
                <a:gd name="T5" fmla="*/ 4 h 24"/>
                <a:gd name="T6" fmla="*/ 10 w 35"/>
                <a:gd name="T7" fmla="*/ 1 h 24"/>
                <a:gd name="T8" fmla="*/ 31 w 35"/>
                <a:gd name="T9" fmla="*/ 12 h 24"/>
                <a:gd name="T10" fmla="*/ 34 w 35"/>
                <a:gd name="T11" fmla="*/ 19 h 24"/>
                <a:gd name="T12" fmla="*/ 34 w 35"/>
                <a:gd name="T13" fmla="*/ 20 h 24"/>
                <a:gd name="T14" fmla="*/ 27 w 35"/>
                <a:gd name="T15" fmla="*/ 24 h 24"/>
                <a:gd name="T16" fmla="*/ 4 w 35"/>
                <a:gd name="T17" fmla="*/ 2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4">
                  <a:moveTo>
                    <a:pt x="4" y="20"/>
                  </a:moveTo>
                  <a:cubicBezTo>
                    <a:pt x="1" y="19"/>
                    <a:pt x="0" y="17"/>
                    <a:pt x="1" y="1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1"/>
                    <a:pt x="8" y="0"/>
                    <a:pt x="10" y="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4" y="13"/>
                    <a:pt x="35" y="16"/>
                    <a:pt x="34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0" y="24"/>
                    <a:pt x="27" y="24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4" name="Freeform 371">
              <a:extLst>
                <a:ext uri="{FF2B5EF4-FFF2-40B4-BE49-F238E27FC236}">
                  <a16:creationId xmlns:a16="http://schemas.microsoft.com/office/drawing/2014/main" id="{1FDFC6DD-C579-45EC-AD4C-E117A753A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6966" y="1952629"/>
              <a:ext cx="80963" cy="120650"/>
            </a:xfrm>
            <a:custGeom>
              <a:avLst/>
              <a:gdLst>
                <a:gd name="T0" fmla="*/ 5 w 24"/>
                <a:gd name="T1" fmla="*/ 4 h 35"/>
                <a:gd name="T2" fmla="*/ 11 w 24"/>
                <a:gd name="T3" fmla="*/ 0 h 35"/>
                <a:gd name="T4" fmla="*/ 20 w 24"/>
                <a:gd name="T5" fmla="*/ 4 h 35"/>
                <a:gd name="T6" fmla="*/ 23 w 24"/>
                <a:gd name="T7" fmla="*/ 10 h 35"/>
                <a:gd name="T8" fmla="*/ 13 w 24"/>
                <a:gd name="T9" fmla="*/ 31 h 35"/>
                <a:gd name="T10" fmla="*/ 5 w 24"/>
                <a:gd name="T11" fmla="*/ 34 h 35"/>
                <a:gd name="T12" fmla="*/ 5 w 24"/>
                <a:gd name="T13" fmla="*/ 34 h 35"/>
                <a:gd name="T14" fmla="*/ 1 w 24"/>
                <a:gd name="T15" fmla="*/ 27 h 35"/>
                <a:gd name="T16" fmla="*/ 5 w 24"/>
                <a:gd name="T17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35">
                  <a:moveTo>
                    <a:pt x="5" y="4"/>
                  </a:moveTo>
                  <a:cubicBezTo>
                    <a:pt x="5" y="1"/>
                    <a:pt x="8" y="0"/>
                    <a:pt x="11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3" y="5"/>
                    <a:pt x="24" y="7"/>
                    <a:pt x="23" y="10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1" y="34"/>
                    <a:pt x="8" y="35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3"/>
                    <a:pt x="0" y="30"/>
                    <a:pt x="1" y="27"/>
                  </a:cubicBezTo>
                  <a:lnTo>
                    <a:pt x="5" y="4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5" name="Freeform 372">
              <a:extLst>
                <a:ext uri="{FF2B5EF4-FFF2-40B4-BE49-F238E27FC236}">
                  <a16:creationId xmlns:a16="http://schemas.microsoft.com/office/drawing/2014/main" id="{30CF3A6E-BE4A-46B2-9820-C79A8894A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5391" y="1612903"/>
              <a:ext cx="85725" cy="122238"/>
            </a:xfrm>
            <a:custGeom>
              <a:avLst/>
              <a:gdLst>
                <a:gd name="T0" fmla="*/ 20 w 25"/>
                <a:gd name="T1" fmla="*/ 31 h 36"/>
                <a:gd name="T2" fmla="*/ 14 w 25"/>
                <a:gd name="T3" fmla="*/ 35 h 36"/>
                <a:gd name="T4" fmla="*/ 4 w 25"/>
                <a:gd name="T5" fmla="*/ 31 h 36"/>
                <a:gd name="T6" fmla="*/ 2 w 25"/>
                <a:gd name="T7" fmla="*/ 25 h 36"/>
                <a:gd name="T8" fmla="*/ 12 w 25"/>
                <a:gd name="T9" fmla="*/ 4 h 36"/>
                <a:gd name="T10" fmla="*/ 19 w 25"/>
                <a:gd name="T11" fmla="*/ 1 h 36"/>
                <a:gd name="T12" fmla="*/ 20 w 25"/>
                <a:gd name="T13" fmla="*/ 1 h 36"/>
                <a:gd name="T14" fmla="*/ 24 w 25"/>
                <a:gd name="T15" fmla="*/ 8 h 36"/>
                <a:gd name="T16" fmla="*/ 20 w 25"/>
                <a:gd name="T17" fmla="*/ 3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6">
                  <a:moveTo>
                    <a:pt x="20" y="31"/>
                  </a:moveTo>
                  <a:cubicBezTo>
                    <a:pt x="20" y="34"/>
                    <a:pt x="17" y="36"/>
                    <a:pt x="14" y="35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31"/>
                    <a:pt x="0" y="28"/>
                    <a:pt x="2" y="2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2"/>
                    <a:pt x="17" y="0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3" y="2"/>
                    <a:pt x="25" y="5"/>
                    <a:pt x="24" y="8"/>
                  </a:cubicBezTo>
                  <a:lnTo>
                    <a:pt x="20" y="31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20BB827-C2C3-4EC6-AD7C-654FF99B3A54}"/>
              </a:ext>
            </a:extLst>
          </p:cNvPr>
          <p:cNvGrpSpPr/>
          <p:nvPr/>
        </p:nvGrpSpPr>
        <p:grpSpPr>
          <a:xfrm flipH="1">
            <a:off x="438208" y="2288585"/>
            <a:ext cx="3892125" cy="1596866"/>
            <a:chOff x="435924" y="3147061"/>
            <a:chExt cx="2606833" cy="1069535"/>
          </a:xfrm>
          <a:solidFill>
            <a:srgbClr val="00BCF2">
              <a:lumMod val="20000"/>
              <a:lumOff val="80000"/>
            </a:srgbClr>
          </a:solidFill>
        </p:grpSpPr>
        <p:sp>
          <p:nvSpPr>
            <p:cNvPr id="238" name="Freeform 589">
              <a:extLst>
                <a:ext uri="{FF2B5EF4-FFF2-40B4-BE49-F238E27FC236}">
                  <a16:creationId xmlns:a16="http://schemas.microsoft.com/office/drawing/2014/main" id="{BB13CCFD-AFFF-4A74-9E8C-B2CCB0D43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1502" y="3147061"/>
              <a:ext cx="891255" cy="475656"/>
            </a:xfrm>
            <a:custGeom>
              <a:avLst/>
              <a:gdLst>
                <a:gd name="T0" fmla="*/ 147 w 170"/>
                <a:gd name="T1" fmla="*/ 45 h 91"/>
                <a:gd name="T2" fmla="*/ 146 w 170"/>
                <a:gd name="T3" fmla="*/ 45 h 91"/>
                <a:gd name="T4" fmla="*/ 101 w 170"/>
                <a:gd name="T5" fmla="*/ 0 h 91"/>
                <a:gd name="T6" fmla="*/ 56 w 170"/>
                <a:gd name="T7" fmla="*/ 40 h 91"/>
                <a:gd name="T8" fmla="*/ 31 w 170"/>
                <a:gd name="T9" fmla="*/ 28 h 91"/>
                <a:gd name="T10" fmla="*/ 0 w 170"/>
                <a:gd name="T11" fmla="*/ 60 h 91"/>
                <a:gd name="T12" fmla="*/ 31 w 170"/>
                <a:gd name="T13" fmla="*/ 91 h 91"/>
                <a:gd name="T14" fmla="*/ 147 w 170"/>
                <a:gd name="T15" fmla="*/ 91 h 91"/>
                <a:gd name="T16" fmla="*/ 170 w 170"/>
                <a:gd name="T17" fmla="*/ 68 h 91"/>
                <a:gd name="T18" fmla="*/ 147 w 170"/>
                <a:gd name="T1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1">
                  <a:moveTo>
                    <a:pt x="147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20"/>
                    <a:pt x="126" y="0"/>
                    <a:pt x="101" y="0"/>
                  </a:cubicBezTo>
                  <a:cubicBezTo>
                    <a:pt x="78" y="0"/>
                    <a:pt x="59" y="18"/>
                    <a:pt x="56" y="40"/>
                  </a:cubicBezTo>
                  <a:cubicBezTo>
                    <a:pt x="50" y="33"/>
                    <a:pt x="41" y="28"/>
                    <a:pt x="31" y="28"/>
                  </a:cubicBezTo>
                  <a:cubicBezTo>
                    <a:pt x="14" y="28"/>
                    <a:pt x="0" y="42"/>
                    <a:pt x="0" y="60"/>
                  </a:cubicBezTo>
                  <a:cubicBezTo>
                    <a:pt x="0" y="77"/>
                    <a:pt x="14" y="91"/>
                    <a:pt x="31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60" y="91"/>
                    <a:pt x="170" y="81"/>
                    <a:pt x="170" y="68"/>
                  </a:cubicBezTo>
                  <a:cubicBezTo>
                    <a:pt x="170" y="56"/>
                    <a:pt x="160" y="45"/>
                    <a:pt x="14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39" name="Freeform 591">
              <a:extLst>
                <a:ext uri="{FF2B5EF4-FFF2-40B4-BE49-F238E27FC236}">
                  <a16:creationId xmlns:a16="http://schemas.microsoft.com/office/drawing/2014/main" id="{FF54940C-24A2-4D29-8ADB-E28142EE4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24" y="3165516"/>
              <a:ext cx="1858357" cy="1051080"/>
            </a:xfrm>
            <a:custGeom>
              <a:avLst/>
              <a:gdLst>
                <a:gd name="T0" fmla="*/ 131 w 157"/>
                <a:gd name="T1" fmla="*/ 37 h 89"/>
                <a:gd name="T2" fmla="*/ 128 w 157"/>
                <a:gd name="T3" fmla="*/ 38 h 89"/>
                <a:gd name="T4" fmla="*/ 131 w 157"/>
                <a:gd name="T5" fmla="*/ 26 h 89"/>
                <a:gd name="T6" fmla="*/ 105 w 157"/>
                <a:gd name="T7" fmla="*/ 0 h 89"/>
                <a:gd name="T8" fmla="*/ 80 w 157"/>
                <a:gd name="T9" fmla="*/ 23 h 89"/>
                <a:gd name="T10" fmla="*/ 61 w 157"/>
                <a:gd name="T11" fmla="*/ 15 h 89"/>
                <a:gd name="T12" fmla="*/ 35 w 157"/>
                <a:gd name="T13" fmla="*/ 39 h 89"/>
                <a:gd name="T14" fmla="*/ 26 w 157"/>
                <a:gd name="T15" fmla="*/ 37 h 89"/>
                <a:gd name="T16" fmla="*/ 0 w 157"/>
                <a:gd name="T17" fmla="*/ 63 h 89"/>
                <a:gd name="T18" fmla="*/ 26 w 157"/>
                <a:gd name="T19" fmla="*/ 89 h 89"/>
                <a:gd name="T20" fmla="*/ 131 w 157"/>
                <a:gd name="T21" fmla="*/ 89 h 89"/>
                <a:gd name="T22" fmla="*/ 157 w 157"/>
                <a:gd name="T23" fmla="*/ 63 h 89"/>
                <a:gd name="T24" fmla="*/ 131 w 157"/>
                <a:gd name="T25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89">
                  <a:moveTo>
                    <a:pt x="131" y="37"/>
                  </a:moveTo>
                  <a:cubicBezTo>
                    <a:pt x="130" y="37"/>
                    <a:pt x="129" y="38"/>
                    <a:pt x="128" y="38"/>
                  </a:cubicBezTo>
                  <a:cubicBezTo>
                    <a:pt x="130" y="34"/>
                    <a:pt x="131" y="30"/>
                    <a:pt x="131" y="26"/>
                  </a:cubicBezTo>
                  <a:cubicBezTo>
                    <a:pt x="131" y="12"/>
                    <a:pt x="120" y="0"/>
                    <a:pt x="105" y="0"/>
                  </a:cubicBezTo>
                  <a:cubicBezTo>
                    <a:pt x="92" y="0"/>
                    <a:pt x="81" y="10"/>
                    <a:pt x="80" y="23"/>
                  </a:cubicBezTo>
                  <a:cubicBezTo>
                    <a:pt x="75" y="18"/>
                    <a:pt x="68" y="15"/>
                    <a:pt x="61" y="15"/>
                  </a:cubicBezTo>
                  <a:cubicBezTo>
                    <a:pt x="47" y="15"/>
                    <a:pt x="35" y="25"/>
                    <a:pt x="35" y="39"/>
                  </a:cubicBezTo>
                  <a:cubicBezTo>
                    <a:pt x="32" y="38"/>
                    <a:pt x="29" y="37"/>
                    <a:pt x="26" y="37"/>
                  </a:cubicBezTo>
                  <a:cubicBezTo>
                    <a:pt x="12" y="37"/>
                    <a:pt x="0" y="49"/>
                    <a:pt x="0" y="63"/>
                  </a:cubicBezTo>
                  <a:cubicBezTo>
                    <a:pt x="0" y="78"/>
                    <a:pt x="12" y="89"/>
                    <a:pt x="26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45" y="89"/>
                    <a:pt x="157" y="78"/>
                    <a:pt x="157" y="63"/>
                  </a:cubicBezTo>
                  <a:cubicBezTo>
                    <a:pt x="157" y="49"/>
                    <a:pt x="145" y="37"/>
                    <a:pt x="131" y="37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AC403EDF-0410-4C01-BFFD-F306F2B113AB}"/>
              </a:ext>
            </a:extLst>
          </p:cNvPr>
          <p:cNvGrpSpPr/>
          <p:nvPr/>
        </p:nvGrpSpPr>
        <p:grpSpPr>
          <a:xfrm>
            <a:off x="3818395" y="-43924"/>
            <a:ext cx="4555752" cy="5946125"/>
            <a:chOff x="2739278" y="769561"/>
            <a:chExt cx="4572405" cy="6915504"/>
          </a:xfrm>
        </p:grpSpPr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2D76EBE-A089-4CA1-8EB1-5A804EB968A2}"/>
                </a:ext>
              </a:extLst>
            </p:cNvPr>
            <p:cNvCxnSpPr/>
            <p:nvPr/>
          </p:nvCxnSpPr>
          <p:spPr>
            <a:xfrm>
              <a:off x="7311683" y="1770990"/>
              <a:ext cx="0" cy="5914075"/>
            </a:xfrm>
            <a:prstGeom prst="line">
              <a:avLst/>
            </a:prstGeom>
            <a:noFill/>
            <a:ln w="161925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7C277DF-6EBA-4E67-B4C5-EABBFD52F995}"/>
                </a:ext>
              </a:extLst>
            </p:cNvPr>
            <p:cNvCxnSpPr/>
            <p:nvPr/>
          </p:nvCxnSpPr>
          <p:spPr>
            <a:xfrm>
              <a:off x="2739683" y="1770990"/>
              <a:ext cx="0" cy="5914075"/>
            </a:xfrm>
            <a:prstGeom prst="line">
              <a:avLst/>
            </a:prstGeom>
            <a:noFill/>
            <a:ln w="161925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3" name="Connector: Elbow 242">
              <a:extLst>
                <a:ext uri="{FF2B5EF4-FFF2-40B4-BE49-F238E27FC236}">
                  <a16:creationId xmlns:a16="http://schemas.microsoft.com/office/drawing/2014/main" id="{F8BDA390-763D-41A1-BE57-DD7077E97FA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518716" y="264444"/>
              <a:ext cx="731520" cy="2290395"/>
            </a:xfrm>
            <a:prstGeom prst="bentConnector3">
              <a:avLst>
                <a:gd name="adj1" fmla="val 115663"/>
              </a:avLst>
            </a:prstGeom>
            <a:noFill/>
            <a:ln w="161925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  <p:cxnSp>
          <p:nvCxnSpPr>
            <p:cNvPr id="244" name="Connector: Elbow 243">
              <a:extLst>
                <a:ext uri="{FF2B5EF4-FFF2-40B4-BE49-F238E27FC236}">
                  <a16:creationId xmlns:a16="http://schemas.microsoft.com/office/drawing/2014/main" id="{072EB6B2-9B87-44FC-8E23-22AE8E79047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668162" y="132075"/>
              <a:ext cx="1005840" cy="2280812"/>
            </a:xfrm>
            <a:prstGeom prst="bentConnector3">
              <a:avLst>
                <a:gd name="adj1" fmla="val 111435"/>
              </a:avLst>
            </a:prstGeom>
            <a:noFill/>
            <a:ln w="161925" cap="flat" cmpd="sng" algn="ctr">
              <a:solidFill>
                <a:srgbClr val="505050"/>
              </a:solidFill>
              <a:prstDash val="solid"/>
              <a:headEnd type="none"/>
              <a:tailEnd type="none"/>
            </a:ln>
            <a:effectLst/>
          </p:spPr>
        </p:cxnSp>
      </p:grp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7A783C2-5489-4FEB-B589-E2230CF9755C}"/>
              </a:ext>
            </a:extLst>
          </p:cNvPr>
          <p:cNvCxnSpPr>
            <a:cxnSpLocks/>
            <a:stCxn id="263" idx="2"/>
          </p:cNvCxnSpPr>
          <p:nvPr/>
        </p:nvCxnSpPr>
        <p:spPr>
          <a:xfrm>
            <a:off x="8374144" y="1240687"/>
            <a:ext cx="0" cy="4543628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C567F25-4C69-4248-8343-B9451C16EB4A}"/>
              </a:ext>
            </a:extLst>
          </p:cNvPr>
          <p:cNvCxnSpPr>
            <a:cxnSpLocks/>
            <a:stCxn id="257" idx="2"/>
          </p:cNvCxnSpPr>
          <p:nvPr/>
        </p:nvCxnSpPr>
        <p:spPr>
          <a:xfrm flipH="1">
            <a:off x="3818395" y="1240687"/>
            <a:ext cx="6071" cy="4543628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B0D42B1E-8C6C-477F-9671-AF1E1D96D12A}"/>
              </a:ext>
            </a:extLst>
          </p:cNvPr>
          <p:cNvCxnSpPr>
            <a:cxnSpLocks/>
          </p:cNvCxnSpPr>
          <p:nvPr/>
        </p:nvCxnSpPr>
        <p:spPr>
          <a:xfrm>
            <a:off x="5309472" y="2650498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EEA2229A-DC87-449B-B655-1CC482299E34}"/>
              </a:ext>
            </a:extLst>
          </p:cNvPr>
          <p:cNvCxnSpPr>
            <a:cxnSpLocks/>
          </p:cNvCxnSpPr>
          <p:nvPr/>
        </p:nvCxnSpPr>
        <p:spPr>
          <a:xfrm>
            <a:off x="5309472" y="3363713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43FDA25F-FC89-48C9-B9EA-1D333BB2982C}"/>
              </a:ext>
            </a:extLst>
          </p:cNvPr>
          <p:cNvCxnSpPr>
            <a:cxnSpLocks/>
          </p:cNvCxnSpPr>
          <p:nvPr/>
        </p:nvCxnSpPr>
        <p:spPr>
          <a:xfrm>
            <a:off x="5309472" y="4171128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46E36BFD-E531-4AA5-AAC2-2D773CD44F13}"/>
              </a:ext>
            </a:extLst>
          </p:cNvPr>
          <p:cNvCxnSpPr>
            <a:cxnSpLocks/>
          </p:cNvCxnSpPr>
          <p:nvPr/>
        </p:nvCxnSpPr>
        <p:spPr>
          <a:xfrm>
            <a:off x="5309472" y="4978541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5AFA5C11-D138-48BC-A10D-544051F19471}"/>
              </a:ext>
            </a:extLst>
          </p:cNvPr>
          <p:cNvCxnSpPr>
            <a:cxnSpLocks/>
          </p:cNvCxnSpPr>
          <p:nvPr/>
        </p:nvCxnSpPr>
        <p:spPr>
          <a:xfrm>
            <a:off x="5309472" y="5730546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B0CE71D4-33C6-4F92-AE55-0D262F1A31AC}"/>
              </a:ext>
            </a:extLst>
          </p:cNvPr>
          <p:cNvSpPr/>
          <p:nvPr/>
        </p:nvSpPr>
        <p:spPr bwMode="auto">
          <a:xfrm>
            <a:off x="2327319" y="3086662"/>
            <a:ext cx="2982153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years of Mainstream support </a:t>
            </a:r>
            <a:b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+5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years of Extended support</a:t>
            </a:r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1AF1CBA1-628A-44B6-8062-F2E7B0FC6733}"/>
              </a:ext>
            </a:extLst>
          </p:cNvPr>
          <p:cNvSpPr/>
          <p:nvPr/>
        </p:nvSpPr>
        <p:spPr bwMode="auto">
          <a:xfrm>
            <a:off x="2327319" y="3838666"/>
            <a:ext cx="2982153" cy="664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available </a:t>
            </a:r>
            <a:b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</a:b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Windows Server editions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FB8B402D-82EA-479E-BFBD-889E8DA66F93}"/>
              </a:ext>
            </a:extLst>
          </p:cNvPr>
          <p:cNvSpPr/>
          <p:nvPr/>
        </p:nvSpPr>
        <p:spPr bwMode="auto">
          <a:xfrm>
            <a:off x="2327319" y="4701490"/>
            <a:ext cx="2982153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All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customers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through all channels</a:t>
            </a:r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63BF67E8-F954-4CB1-8BD2-246786774846}"/>
              </a:ext>
            </a:extLst>
          </p:cNvPr>
          <p:cNvSpPr/>
          <p:nvPr/>
        </p:nvSpPr>
        <p:spPr bwMode="auto">
          <a:xfrm>
            <a:off x="2327319" y="5453495"/>
            <a:ext cx="2982153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Server Core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and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Server </a:t>
            </a:r>
            <a:b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with Desktop Experience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ECAD98E9-65A2-47DD-96E7-6316D67DA615}"/>
              </a:ext>
            </a:extLst>
          </p:cNvPr>
          <p:cNvSpPr/>
          <p:nvPr/>
        </p:nvSpPr>
        <p:spPr bwMode="auto">
          <a:xfrm>
            <a:off x="2333391" y="575764"/>
            <a:ext cx="2982153" cy="664924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Long-Term Servicing Channel</a:t>
            </a:r>
          </a:p>
        </p:txBody>
      </p:sp>
      <p:sp>
        <p:nvSpPr>
          <p:cNvPr id="258" name="Rectangle 257">
            <a:extLst>
              <a:ext uri="{FF2B5EF4-FFF2-40B4-BE49-F238E27FC236}">
                <a16:creationId xmlns:a16="http://schemas.microsoft.com/office/drawing/2014/main" id="{9BBE24CC-2B65-4570-B528-36AE4A41D6A5}"/>
              </a:ext>
            </a:extLst>
          </p:cNvPr>
          <p:cNvSpPr/>
          <p:nvPr/>
        </p:nvSpPr>
        <p:spPr bwMode="auto">
          <a:xfrm>
            <a:off x="2327319" y="2412233"/>
            <a:ext cx="2982153" cy="4765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Every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2–3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years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1DFFF45B-4867-41CF-A1B4-6DB20DAD8FBC}"/>
              </a:ext>
            </a:extLst>
          </p:cNvPr>
          <p:cNvSpPr/>
          <p:nvPr/>
        </p:nvSpPr>
        <p:spPr bwMode="auto">
          <a:xfrm>
            <a:off x="6883608" y="3086662"/>
            <a:ext cx="2981075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18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months</a:t>
            </a:r>
          </a:p>
        </p:txBody>
      </p:sp>
      <p:sp>
        <p:nvSpPr>
          <p:cNvPr id="260" name="Rectangle 259">
            <a:extLst>
              <a:ext uri="{FF2B5EF4-FFF2-40B4-BE49-F238E27FC236}">
                <a16:creationId xmlns:a16="http://schemas.microsoft.com/office/drawing/2014/main" id="{3C03FD46-5FE8-48C8-913E-FFEDB53A0E52}"/>
              </a:ext>
            </a:extLst>
          </p:cNvPr>
          <p:cNvSpPr/>
          <p:nvPr/>
        </p:nvSpPr>
        <p:spPr bwMode="auto">
          <a:xfrm>
            <a:off x="6883608" y="3838666"/>
            <a:ext cx="2981075" cy="66492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Standard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 and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Datacenter</a:t>
            </a: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25D38EA6-BF1E-49F5-95CE-EC331624AA95}"/>
              </a:ext>
            </a:extLst>
          </p:cNvPr>
          <p:cNvSpPr/>
          <p:nvPr/>
        </p:nvSpPr>
        <p:spPr bwMode="auto">
          <a:xfrm>
            <a:off x="6883608" y="4701490"/>
            <a:ext cx="2981075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Software Assurance </a:t>
            </a:r>
            <a:b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</a:b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and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Cloud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customers only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95DADFB7-F37C-4B06-9D53-D0334A852B93}"/>
              </a:ext>
            </a:extLst>
          </p:cNvPr>
          <p:cNvSpPr/>
          <p:nvPr/>
        </p:nvSpPr>
        <p:spPr bwMode="auto">
          <a:xfrm>
            <a:off x="6883608" y="5453495"/>
            <a:ext cx="2981075" cy="55410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Server Core </a:t>
            </a:r>
            <a:r>
              <a:rPr lang="en-US" sz="1077" kern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br>
              <a:rPr lang="en-US" sz="1077" kern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7" b="1" kern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Nano Server </a:t>
            </a:r>
            <a:r>
              <a:rPr lang="en-US" sz="1077" kern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container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  <a:endParaRPr lang="en-US" sz="1077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108B2389-8ECA-4C5C-8AFE-4C3350C9321B}"/>
              </a:ext>
            </a:extLst>
          </p:cNvPr>
          <p:cNvSpPr/>
          <p:nvPr/>
        </p:nvSpPr>
        <p:spPr bwMode="auto">
          <a:xfrm>
            <a:off x="6883608" y="575764"/>
            <a:ext cx="2981075" cy="664924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Semi-Annual Channel</a:t>
            </a:r>
          </a:p>
        </p:txBody>
      </p:sp>
      <p:sp>
        <p:nvSpPr>
          <p:cNvPr id="264" name="Rectangle 263">
            <a:extLst>
              <a:ext uri="{FF2B5EF4-FFF2-40B4-BE49-F238E27FC236}">
                <a16:creationId xmlns:a16="http://schemas.microsoft.com/office/drawing/2014/main" id="{E4CD69BB-4EEE-470D-9512-F4E92FA7A5C3}"/>
              </a:ext>
            </a:extLst>
          </p:cNvPr>
          <p:cNvSpPr/>
          <p:nvPr/>
        </p:nvSpPr>
        <p:spPr bwMode="auto">
          <a:xfrm>
            <a:off x="6883608" y="2412233"/>
            <a:ext cx="2981075" cy="47652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Every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6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months</a:t>
            </a:r>
          </a:p>
        </p:txBody>
      </p:sp>
      <p:pic>
        <p:nvPicPr>
          <p:cNvPr id="272" name="Picture 271">
            <a:extLst>
              <a:ext uri="{FF2B5EF4-FFF2-40B4-BE49-F238E27FC236}">
                <a16:creationId xmlns:a16="http://schemas.microsoft.com/office/drawing/2014/main" id="{95139299-A37D-41AD-90CF-9089AB25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04" y="324802"/>
            <a:ext cx="1490516" cy="548275"/>
          </a:xfrm>
          <a:prstGeom prst="rect">
            <a:avLst/>
          </a:prstGeom>
        </p:spPr>
      </p:pic>
      <p:sp>
        <p:nvSpPr>
          <p:cNvPr id="276" name="Rectangle 275">
            <a:extLst>
              <a:ext uri="{FF2B5EF4-FFF2-40B4-BE49-F238E27FC236}">
                <a16:creationId xmlns:a16="http://schemas.microsoft.com/office/drawing/2014/main" id="{408A58E8-516F-4F19-9A33-DADD69F302CD}"/>
              </a:ext>
            </a:extLst>
          </p:cNvPr>
          <p:cNvSpPr/>
          <p:nvPr/>
        </p:nvSpPr>
        <p:spPr bwMode="auto">
          <a:xfrm>
            <a:off x="866" y="6449239"/>
            <a:ext cx="12190271" cy="463703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61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77" name="Straight Connector 276">
            <a:extLst>
              <a:ext uri="{FF2B5EF4-FFF2-40B4-BE49-F238E27FC236}">
                <a16:creationId xmlns:a16="http://schemas.microsoft.com/office/drawing/2014/main" id="{6181E857-0D33-4A75-8B96-A046AF308AE0}"/>
              </a:ext>
            </a:extLst>
          </p:cNvPr>
          <p:cNvCxnSpPr/>
          <p:nvPr/>
        </p:nvCxnSpPr>
        <p:spPr>
          <a:xfrm>
            <a:off x="5315543" y="908226"/>
            <a:ext cx="1568066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278" name="Straight Connector 277">
            <a:extLst>
              <a:ext uri="{FF2B5EF4-FFF2-40B4-BE49-F238E27FC236}">
                <a16:creationId xmlns:a16="http://schemas.microsoft.com/office/drawing/2014/main" id="{990AB9AB-B130-4E2B-99E9-74E09091E31C}"/>
              </a:ext>
            </a:extLst>
          </p:cNvPr>
          <p:cNvCxnSpPr>
            <a:cxnSpLocks/>
          </p:cNvCxnSpPr>
          <p:nvPr/>
        </p:nvCxnSpPr>
        <p:spPr>
          <a:xfrm>
            <a:off x="6099574" y="-159268"/>
            <a:ext cx="0" cy="1067494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dash"/>
            <a:headEnd type="none"/>
            <a:tailEnd type="none"/>
          </a:ln>
          <a:effectLst/>
        </p:spPr>
      </p:cxn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AB601811-17B3-47BE-850B-0B3EF0ACB1C4}"/>
              </a:ext>
            </a:extLst>
          </p:cNvPr>
          <p:cNvGrpSpPr/>
          <p:nvPr/>
        </p:nvGrpSpPr>
        <p:grpSpPr>
          <a:xfrm>
            <a:off x="9560616" y="-43925"/>
            <a:ext cx="2370211" cy="1201756"/>
            <a:chOff x="1550988" y="2668588"/>
            <a:chExt cx="1587500" cy="804903"/>
          </a:xfrm>
          <a:solidFill>
            <a:srgbClr val="FFFFFF"/>
          </a:solidFill>
        </p:grpSpPr>
        <p:sp>
          <p:nvSpPr>
            <p:cNvPr id="280" name="Freeform 589">
              <a:extLst>
                <a:ext uri="{FF2B5EF4-FFF2-40B4-BE49-F238E27FC236}">
                  <a16:creationId xmlns:a16="http://schemas.microsoft.com/office/drawing/2014/main" id="{D8824C2B-2F0F-4FFD-A239-2EC37FF40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9663" y="3132181"/>
              <a:ext cx="588963" cy="314325"/>
            </a:xfrm>
            <a:custGeom>
              <a:avLst/>
              <a:gdLst>
                <a:gd name="T0" fmla="*/ 147 w 170"/>
                <a:gd name="T1" fmla="*/ 45 h 91"/>
                <a:gd name="T2" fmla="*/ 146 w 170"/>
                <a:gd name="T3" fmla="*/ 45 h 91"/>
                <a:gd name="T4" fmla="*/ 101 w 170"/>
                <a:gd name="T5" fmla="*/ 0 h 91"/>
                <a:gd name="T6" fmla="*/ 56 w 170"/>
                <a:gd name="T7" fmla="*/ 40 h 91"/>
                <a:gd name="T8" fmla="*/ 31 w 170"/>
                <a:gd name="T9" fmla="*/ 28 h 91"/>
                <a:gd name="T10" fmla="*/ 0 w 170"/>
                <a:gd name="T11" fmla="*/ 60 h 91"/>
                <a:gd name="T12" fmla="*/ 31 w 170"/>
                <a:gd name="T13" fmla="*/ 91 h 91"/>
                <a:gd name="T14" fmla="*/ 147 w 170"/>
                <a:gd name="T15" fmla="*/ 91 h 91"/>
                <a:gd name="T16" fmla="*/ 170 w 170"/>
                <a:gd name="T17" fmla="*/ 68 h 91"/>
                <a:gd name="T18" fmla="*/ 147 w 170"/>
                <a:gd name="T1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1">
                  <a:moveTo>
                    <a:pt x="147" y="45"/>
                  </a:moveTo>
                  <a:cubicBezTo>
                    <a:pt x="146" y="45"/>
                    <a:pt x="146" y="45"/>
                    <a:pt x="146" y="45"/>
                  </a:cubicBezTo>
                  <a:cubicBezTo>
                    <a:pt x="146" y="20"/>
                    <a:pt x="126" y="0"/>
                    <a:pt x="101" y="0"/>
                  </a:cubicBezTo>
                  <a:cubicBezTo>
                    <a:pt x="78" y="0"/>
                    <a:pt x="59" y="18"/>
                    <a:pt x="56" y="40"/>
                  </a:cubicBezTo>
                  <a:cubicBezTo>
                    <a:pt x="50" y="33"/>
                    <a:pt x="41" y="28"/>
                    <a:pt x="31" y="28"/>
                  </a:cubicBezTo>
                  <a:cubicBezTo>
                    <a:pt x="14" y="28"/>
                    <a:pt x="0" y="42"/>
                    <a:pt x="0" y="60"/>
                  </a:cubicBezTo>
                  <a:cubicBezTo>
                    <a:pt x="0" y="77"/>
                    <a:pt x="14" y="91"/>
                    <a:pt x="31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60" y="91"/>
                    <a:pt x="170" y="81"/>
                    <a:pt x="170" y="68"/>
                  </a:cubicBezTo>
                  <a:cubicBezTo>
                    <a:pt x="170" y="56"/>
                    <a:pt x="160" y="45"/>
                    <a:pt x="147" y="45"/>
                  </a:cubicBezTo>
                  <a:close/>
                </a:path>
              </a:pathLst>
            </a:custGeom>
            <a:solidFill>
              <a:srgbClr val="80DE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1" name="Freeform 590">
              <a:extLst>
                <a:ext uri="{FF2B5EF4-FFF2-40B4-BE49-F238E27FC236}">
                  <a16:creationId xmlns:a16="http://schemas.microsoft.com/office/drawing/2014/main" id="{3EFB0E0C-BD07-4632-A26C-6BC782B43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163" y="2668588"/>
              <a:ext cx="949325" cy="384175"/>
            </a:xfrm>
            <a:custGeom>
              <a:avLst/>
              <a:gdLst>
                <a:gd name="T0" fmla="*/ 245 w 274"/>
                <a:gd name="T1" fmla="*/ 52 h 111"/>
                <a:gd name="T2" fmla="*/ 240 w 274"/>
                <a:gd name="T3" fmla="*/ 52 h 111"/>
                <a:gd name="T4" fmla="*/ 185 w 274"/>
                <a:gd name="T5" fmla="*/ 0 h 111"/>
                <a:gd name="T6" fmla="*/ 131 w 274"/>
                <a:gd name="T7" fmla="*/ 41 h 111"/>
                <a:gd name="T8" fmla="*/ 102 w 274"/>
                <a:gd name="T9" fmla="*/ 29 h 111"/>
                <a:gd name="T10" fmla="*/ 61 w 274"/>
                <a:gd name="T11" fmla="*/ 66 h 111"/>
                <a:gd name="T12" fmla="*/ 41 w 274"/>
                <a:gd name="T13" fmla="*/ 75 h 111"/>
                <a:gd name="T14" fmla="*/ 23 w 274"/>
                <a:gd name="T15" fmla="*/ 65 h 111"/>
                <a:gd name="T16" fmla="*/ 0 w 274"/>
                <a:gd name="T17" fmla="*/ 88 h 111"/>
                <a:gd name="T18" fmla="*/ 23 w 274"/>
                <a:gd name="T19" fmla="*/ 111 h 111"/>
                <a:gd name="T20" fmla="*/ 29 w 274"/>
                <a:gd name="T21" fmla="*/ 111 h 111"/>
                <a:gd name="T22" fmla="*/ 104 w 274"/>
                <a:gd name="T23" fmla="*/ 111 h 111"/>
                <a:gd name="T24" fmla="*/ 146 w 274"/>
                <a:gd name="T25" fmla="*/ 111 h 111"/>
                <a:gd name="T26" fmla="*/ 247 w 274"/>
                <a:gd name="T27" fmla="*/ 111 h 111"/>
                <a:gd name="T28" fmla="*/ 247 w 274"/>
                <a:gd name="T29" fmla="*/ 111 h 111"/>
                <a:gd name="T30" fmla="*/ 274 w 274"/>
                <a:gd name="T31" fmla="*/ 81 h 111"/>
                <a:gd name="T32" fmla="*/ 245 w 274"/>
                <a:gd name="T33" fmla="*/ 5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4" h="111">
                  <a:moveTo>
                    <a:pt x="245" y="52"/>
                  </a:moveTo>
                  <a:cubicBezTo>
                    <a:pt x="243" y="52"/>
                    <a:pt x="242" y="52"/>
                    <a:pt x="240" y="52"/>
                  </a:cubicBezTo>
                  <a:cubicBezTo>
                    <a:pt x="239" y="23"/>
                    <a:pt x="214" y="0"/>
                    <a:pt x="185" y="0"/>
                  </a:cubicBezTo>
                  <a:cubicBezTo>
                    <a:pt x="159" y="0"/>
                    <a:pt x="137" y="17"/>
                    <a:pt x="131" y="41"/>
                  </a:cubicBezTo>
                  <a:cubicBezTo>
                    <a:pt x="123" y="33"/>
                    <a:pt x="113" y="29"/>
                    <a:pt x="102" y="29"/>
                  </a:cubicBezTo>
                  <a:cubicBezTo>
                    <a:pt x="80" y="29"/>
                    <a:pt x="63" y="45"/>
                    <a:pt x="61" y="66"/>
                  </a:cubicBezTo>
                  <a:cubicBezTo>
                    <a:pt x="53" y="67"/>
                    <a:pt x="47" y="70"/>
                    <a:pt x="41" y="75"/>
                  </a:cubicBezTo>
                  <a:cubicBezTo>
                    <a:pt x="37" y="69"/>
                    <a:pt x="30" y="65"/>
                    <a:pt x="23" y="65"/>
                  </a:cubicBezTo>
                  <a:cubicBezTo>
                    <a:pt x="10" y="65"/>
                    <a:pt x="0" y="75"/>
                    <a:pt x="0" y="88"/>
                  </a:cubicBezTo>
                  <a:cubicBezTo>
                    <a:pt x="0" y="101"/>
                    <a:pt x="10" y="111"/>
                    <a:pt x="23" y="111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62" y="110"/>
                    <a:pt x="274" y="97"/>
                    <a:pt x="274" y="81"/>
                  </a:cubicBezTo>
                  <a:cubicBezTo>
                    <a:pt x="274" y="65"/>
                    <a:pt x="261" y="52"/>
                    <a:pt x="245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2" name="Freeform 591">
              <a:extLst>
                <a:ext uri="{FF2B5EF4-FFF2-40B4-BE49-F238E27FC236}">
                  <a16:creationId xmlns:a16="http://schemas.microsoft.com/office/drawing/2014/main" id="{B7DD1030-0D14-4899-A253-5627598A1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3165516"/>
              <a:ext cx="544513" cy="307975"/>
            </a:xfrm>
            <a:custGeom>
              <a:avLst/>
              <a:gdLst>
                <a:gd name="T0" fmla="*/ 131 w 157"/>
                <a:gd name="T1" fmla="*/ 37 h 89"/>
                <a:gd name="T2" fmla="*/ 128 w 157"/>
                <a:gd name="T3" fmla="*/ 38 h 89"/>
                <a:gd name="T4" fmla="*/ 131 w 157"/>
                <a:gd name="T5" fmla="*/ 26 h 89"/>
                <a:gd name="T6" fmla="*/ 105 w 157"/>
                <a:gd name="T7" fmla="*/ 0 h 89"/>
                <a:gd name="T8" fmla="*/ 80 w 157"/>
                <a:gd name="T9" fmla="*/ 23 h 89"/>
                <a:gd name="T10" fmla="*/ 61 w 157"/>
                <a:gd name="T11" fmla="*/ 15 h 89"/>
                <a:gd name="T12" fmla="*/ 35 w 157"/>
                <a:gd name="T13" fmla="*/ 39 h 89"/>
                <a:gd name="T14" fmla="*/ 26 w 157"/>
                <a:gd name="T15" fmla="*/ 37 h 89"/>
                <a:gd name="T16" fmla="*/ 0 w 157"/>
                <a:gd name="T17" fmla="*/ 63 h 89"/>
                <a:gd name="T18" fmla="*/ 26 w 157"/>
                <a:gd name="T19" fmla="*/ 89 h 89"/>
                <a:gd name="T20" fmla="*/ 131 w 157"/>
                <a:gd name="T21" fmla="*/ 89 h 89"/>
                <a:gd name="T22" fmla="*/ 157 w 157"/>
                <a:gd name="T23" fmla="*/ 63 h 89"/>
                <a:gd name="T24" fmla="*/ 131 w 157"/>
                <a:gd name="T25" fmla="*/ 37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89">
                  <a:moveTo>
                    <a:pt x="131" y="37"/>
                  </a:moveTo>
                  <a:cubicBezTo>
                    <a:pt x="130" y="37"/>
                    <a:pt x="129" y="38"/>
                    <a:pt x="128" y="38"/>
                  </a:cubicBezTo>
                  <a:cubicBezTo>
                    <a:pt x="130" y="34"/>
                    <a:pt x="131" y="30"/>
                    <a:pt x="131" y="26"/>
                  </a:cubicBezTo>
                  <a:cubicBezTo>
                    <a:pt x="131" y="12"/>
                    <a:pt x="120" y="0"/>
                    <a:pt x="105" y="0"/>
                  </a:cubicBezTo>
                  <a:cubicBezTo>
                    <a:pt x="92" y="0"/>
                    <a:pt x="81" y="10"/>
                    <a:pt x="80" y="23"/>
                  </a:cubicBezTo>
                  <a:cubicBezTo>
                    <a:pt x="75" y="18"/>
                    <a:pt x="68" y="15"/>
                    <a:pt x="61" y="15"/>
                  </a:cubicBezTo>
                  <a:cubicBezTo>
                    <a:pt x="47" y="15"/>
                    <a:pt x="35" y="25"/>
                    <a:pt x="35" y="39"/>
                  </a:cubicBezTo>
                  <a:cubicBezTo>
                    <a:pt x="32" y="38"/>
                    <a:pt x="29" y="37"/>
                    <a:pt x="26" y="37"/>
                  </a:cubicBezTo>
                  <a:cubicBezTo>
                    <a:pt x="12" y="37"/>
                    <a:pt x="0" y="49"/>
                    <a:pt x="0" y="63"/>
                  </a:cubicBezTo>
                  <a:cubicBezTo>
                    <a:pt x="0" y="78"/>
                    <a:pt x="12" y="89"/>
                    <a:pt x="26" y="89"/>
                  </a:cubicBezTo>
                  <a:cubicBezTo>
                    <a:pt x="131" y="89"/>
                    <a:pt x="131" y="89"/>
                    <a:pt x="131" y="89"/>
                  </a:cubicBezTo>
                  <a:cubicBezTo>
                    <a:pt x="145" y="89"/>
                    <a:pt x="157" y="78"/>
                    <a:pt x="157" y="63"/>
                  </a:cubicBezTo>
                  <a:cubicBezTo>
                    <a:pt x="157" y="49"/>
                    <a:pt x="145" y="37"/>
                    <a:pt x="13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CBA0666D-8ABC-42B0-B2AF-C35731687F63}"/>
              </a:ext>
            </a:extLst>
          </p:cNvPr>
          <p:cNvGrpSpPr/>
          <p:nvPr/>
        </p:nvGrpSpPr>
        <p:grpSpPr>
          <a:xfrm>
            <a:off x="9796346" y="1754995"/>
            <a:ext cx="2054729" cy="4795486"/>
            <a:chOff x="8484904" y="3581400"/>
            <a:chExt cx="1053102" cy="2457812"/>
          </a:xfrm>
        </p:grpSpPr>
        <p:sp>
          <p:nvSpPr>
            <p:cNvPr id="284" name="Freeform 10">
              <a:extLst>
                <a:ext uri="{FF2B5EF4-FFF2-40B4-BE49-F238E27FC236}">
                  <a16:creationId xmlns:a16="http://schemas.microsoft.com/office/drawing/2014/main" id="{6EF4CFB0-6819-42F0-BE9D-B1890BE768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25566" y="5208848"/>
              <a:ext cx="173062" cy="720537"/>
            </a:xfrm>
            <a:custGeom>
              <a:avLst/>
              <a:gdLst>
                <a:gd name="T0" fmla="*/ 1 w 92"/>
                <a:gd name="T1" fmla="*/ 40 h 383"/>
                <a:gd name="T2" fmla="*/ 34 w 92"/>
                <a:gd name="T3" fmla="*/ 2 h 383"/>
                <a:gd name="T4" fmla="*/ 73 w 92"/>
                <a:gd name="T5" fmla="*/ 35 h 383"/>
                <a:gd name="T6" fmla="*/ 92 w 92"/>
                <a:gd name="T7" fmla="*/ 368 h 383"/>
                <a:gd name="T8" fmla="*/ 51 w 92"/>
                <a:gd name="T9" fmla="*/ 371 h 383"/>
                <a:gd name="T10" fmla="*/ 1 w 92"/>
                <a:gd name="T11" fmla="*/ 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83">
                  <a:moveTo>
                    <a:pt x="1" y="40"/>
                  </a:moveTo>
                  <a:cubicBezTo>
                    <a:pt x="0" y="21"/>
                    <a:pt x="15" y="3"/>
                    <a:pt x="34" y="2"/>
                  </a:cubicBezTo>
                  <a:cubicBezTo>
                    <a:pt x="54" y="0"/>
                    <a:pt x="72" y="15"/>
                    <a:pt x="73" y="35"/>
                  </a:cubicBezTo>
                  <a:cubicBezTo>
                    <a:pt x="92" y="368"/>
                    <a:pt x="92" y="368"/>
                    <a:pt x="92" y="368"/>
                  </a:cubicBezTo>
                  <a:cubicBezTo>
                    <a:pt x="91" y="379"/>
                    <a:pt x="52" y="383"/>
                    <a:pt x="51" y="371"/>
                  </a:cubicBezTo>
                  <a:lnTo>
                    <a:pt x="1" y="40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5" name="Freeform 11">
              <a:extLst>
                <a:ext uri="{FF2B5EF4-FFF2-40B4-BE49-F238E27FC236}">
                  <a16:creationId xmlns:a16="http://schemas.microsoft.com/office/drawing/2014/main" id="{EC77CF39-027D-4382-AE1C-8ECE83EEF9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25723" y="4639740"/>
              <a:ext cx="299530" cy="1234730"/>
            </a:xfrm>
            <a:custGeom>
              <a:avLst/>
              <a:gdLst>
                <a:gd name="T0" fmla="*/ 106 w 159"/>
                <a:gd name="T1" fmla="*/ 344 h 657"/>
                <a:gd name="T2" fmla="*/ 110 w 159"/>
                <a:gd name="T3" fmla="*/ 657 h 657"/>
                <a:gd name="T4" fmla="*/ 50 w 159"/>
                <a:gd name="T5" fmla="*/ 657 h 657"/>
                <a:gd name="T6" fmla="*/ 2 w 159"/>
                <a:gd name="T7" fmla="*/ 350 h 657"/>
                <a:gd name="T8" fmla="*/ 0 w 159"/>
                <a:gd name="T9" fmla="*/ 31 h 657"/>
                <a:gd name="T10" fmla="*/ 126 w 159"/>
                <a:gd name="T11" fmla="*/ 0 h 657"/>
                <a:gd name="T12" fmla="*/ 106 w 159"/>
                <a:gd name="T13" fmla="*/ 344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657">
                  <a:moveTo>
                    <a:pt x="106" y="344"/>
                  </a:moveTo>
                  <a:cubicBezTo>
                    <a:pt x="110" y="657"/>
                    <a:pt x="110" y="657"/>
                    <a:pt x="110" y="657"/>
                  </a:cubicBezTo>
                  <a:cubicBezTo>
                    <a:pt x="50" y="657"/>
                    <a:pt x="50" y="657"/>
                    <a:pt x="50" y="657"/>
                  </a:cubicBezTo>
                  <a:cubicBezTo>
                    <a:pt x="2" y="350"/>
                    <a:pt x="2" y="350"/>
                    <a:pt x="2" y="35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59" y="96"/>
                    <a:pt x="105" y="234"/>
                    <a:pt x="106" y="344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6" name="Freeform 5">
              <a:extLst>
                <a:ext uri="{FF2B5EF4-FFF2-40B4-BE49-F238E27FC236}">
                  <a16:creationId xmlns:a16="http://schemas.microsoft.com/office/drawing/2014/main" id="{AB1A62DE-E28F-45A0-8E30-80BA40E8D3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84904" y="4366835"/>
              <a:ext cx="8320" cy="6656"/>
            </a:xfrm>
            <a:custGeom>
              <a:avLst/>
              <a:gdLst>
                <a:gd name="T0" fmla="*/ 3 w 5"/>
                <a:gd name="T1" fmla="*/ 0 h 4"/>
                <a:gd name="T2" fmla="*/ 4 w 5"/>
                <a:gd name="T3" fmla="*/ 1 h 4"/>
                <a:gd name="T4" fmla="*/ 5 w 5"/>
                <a:gd name="T5" fmla="*/ 4 h 4"/>
                <a:gd name="T6" fmla="*/ 2 w 5"/>
                <a:gd name="T7" fmla="*/ 4 h 4"/>
                <a:gd name="T8" fmla="*/ 0 w 5"/>
                <a:gd name="T9" fmla="*/ 3 h 4"/>
                <a:gd name="T10" fmla="*/ 0 w 5"/>
                <a:gd name="T11" fmla="*/ 0 h 4"/>
                <a:gd name="T12" fmla="*/ 3 w 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lnTo>
                    <a:pt x="4" y="1"/>
                  </a:lnTo>
                  <a:lnTo>
                    <a:pt x="5" y="4"/>
                  </a:lnTo>
                  <a:lnTo>
                    <a:pt x="2" y="4"/>
                  </a:lnTo>
                  <a:lnTo>
                    <a:pt x="0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71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7" name="Freeform 6">
              <a:extLst>
                <a:ext uri="{FF2B5EF4-FFF2-40B4-BE49-F238E27FC236}">
                  <a16:creationId xmlns:a16="http://schemas.microsoft.com/office/drawing/2014/main" id="{8B8D5C2F-B1A9-4FDF-B2F5-D840B33FE9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40229" y="4266991"/>
              <a:ext cx="11648" cy="307851"/>
            </a:xfrm>
            <a:custGeom>
              <a:avLst/>
              <a:gdLst>
                <a:gd name="T0" fmla="*/ 6 w 6"/>
                <a:gd name="T1" fmla="*/ 0 h 164"/>
                <a:gd name="T2" fmla="*/ 6 w 6"/>
                <a:gd name="T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" h="164">
                  <a:moveTo>
                    <a:pt x="6" y="0"/>
                  </a:moveTo>
                  <a:cubicBezTo>
                    <a:pt x="3" y="52"/>
                    <a:pt x="0" y="82"/>
                    <a:pt x="6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8" name="Freeform 7">
              <a:extLst>
                <a:ext uri="{FF2B5EF4-FFF2-40B4-BE49-F238E27FC236}">
                  <a16:creationId xmlns:a16="http://schemas.microsoft.com/office/drawing/2014/main" id="{CD0C853A-187C-4640-9234-3816EF0FBA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75331" y="4203757"/>
              <a:ext cx="138117" cy="434319"/>
            </a:xfrm>
            <a:custGeom>
              <a:avLst/>
              <a:gdLst>
                <a:gd name="T0" fmla="*/ 39 w 74"/>
                <a:gd name="T1" fmla="*/ 231 h 231"/>
                <a:gd name="T2" fmla="*/ 6 w 74"/>
                <a:gd name="T3" fmla="*/ 200 h 231"/>
                <a:gd name="T4" fmla="*/ 5 w 74"/>
                <a:gd name="T5" fmla="*/ 51 h 231"/>
                <a:gd name="T6" fmla="*/ 6 w 74"/>
                <a:gd name="T7" fmla="*/ 32 h 231"/>
                <a:gd name="T8" fmla="*/ 41 w 74"/>
                <a:gd name="T9" fmla="*/ 1 h 231"/>
                <a:gd name="T10" fmla="*/ 73 w 74"/>
                <a:gd name="T11" fmla="*/ 36 h 231"/>
                <a:gd name="T12" fmla="*/ 72 w 74"/>
                <a:gd name="T13" fmla="*/ 55 h 231"/>
                <a:gd name="T14" fmla="*/ 73 w 74"/>
                <a:gd name="T15" fmla="*/ 195 h 231"/>
                <a:gd name="T16" fmla="*/ 42 w 74"/>
                <a:gd name="T17" fmla="*/ 231 h 231"/>
                <a:gd name="T18" fmla="*/ 39 w 74"/>
                <a:gd name="T19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231">
                  <a:moveTo>
                    <a:pt x="39" y="231"/>
                  </a:moveTo>
                  <a:cubicBezTo>
                    <a:pt x="22" y="231"/>
                    <a:pt x="7" y="218"/>
                    <a:pt x="6" y="200"/>
                  </a:cubicBezTo>
                  <a:cubicBezTo>
                    <a:pt x="0" y="127"/>
                    <a:pt x="2" y="93"/>
                    <a:pt x="5" y="51"/>
                  </a:cubicBezTo>
                  <a:cubicBezTo>
                    <a:pt x="5" y="45"/>
                    <a:pt x="5" y="39"/>
                    <a:pt x="6" y="32"/>
                  </a:cubicBezTo>
                  <a:cubicBezTo>
                    <a:pt x="7" y="14"/>
                    <a:pt x="23" y="0"/>
                    <a:pt x="41" y="1"/>
                  </a:cubicBezTo>
                  <a:cubicBezTo>
                    <a:pt x="60" y="2"/>
                    <a:pt x="74" y="18"/>
                    <a:pt x="73" y="36"/>
                  </a:cubicBezTo>
                  <a:cubicBezTo>
                    <a:pt x="72" y="43"/>
                    <a:pt x="72" y="49"/>
                    <a:pt x="72" y="55"/>
                  </a:cubicBezTo>
                  <a:cubicBezTo>
                    <a:pt x="69" y="96"/>
                    <a:pt x="67" y="126"/>
                    <a:pt x="73" y="195"/>
                  </a:cubicBezTo>
                  <a:cubicBezTo>
                    <a:pt x="74" y="213"/>
                    <a:pt x="60" y="230"/>
                    <a:pt x="42" y="231"/>
                  </a:cubicBezTo>
                  <a:cubicBezTo>
                    <a:pt x="41" y="231"/>
                    <a:pt x="40" y="231"/>
                    <a:pt x="39" y="231"/>
                  </a:cubicBez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89" name="Freeform 8">
              <a:extLst>
                <a:ext uri="{FF2B5EF4-FFF2-40B4-BE49-F238E27FC236}">
                  <a16:creationId xmlns:a16="http://schemas.microsoft.com/office/drawing/2014/main" id="{B3C20088-9339-40AD-A3D5-F1851B3C3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99567" y="4058984"/>
              <a:ext cx="252937" cy="549139"/>
            </a:xfrm>
            <a:custGeom>
              <a:avLst/>
              <a:gdLst>
                <a:gd name="T0" fmla="*/ 97 w 134"/>
                <a:gd name="T1" fmla="*/ 292 h 292"/>
                <a:gd name="T2" fmla="*/ 64 w 134"/>
                <a:gd name="T3" fmla="*/ 265 h 292"/>
                <a:gd name="T4" fmla="*/ 6 w 134"/>
                <a:gd name="T5" fmla="*/ 48 h 292"/>
                <a:gd name="T6" fmla="*/ 27 w 134"/>
                <a:gd name="T7" fmla="*/ 5 h 292"/>
                <a:gd name="T8" fmla="*/ 70 w 134"/>
                <a:gd name="T9" fmla="*/ 27 h 292"/>
                <a:gd name="T10" fmla="*/ 131 w 134"/>
                <a:gd name="T11" fmla="*/ 252 h 292"/>
                <a:gd name="T12" fmla="*/ 104 w 134"/>
                <a:gd name="T13" fmla="*/ 292 h 292"/>
                <a:gd name="T14" fmla="*/ 97 w 134"/>
                <a:gd name="T15" fmla="*/ 29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4" h="292">
                  <a:moveTo>
                    <a:pt x="97" y="292"/>
                  </a:moveTo>
                  <a:cubicBezTo>
                    <a:pt x="81" y="292"/>
                    <a:pt x="67" y="281"/>
                    <a:pt x="64" y="265"/>
                  </a:cubicBezTo>
                  <a:cubicBezTo>
                    <a:pt x="49" y="183"/>
                    <a:pt x="21" y="94"/>
                    <a:pt x="6" y="48"/>
                  </a:cubicBezTo>
                  <a:cubicBezTo>
                    <a:pt x="0" y="30"/>
                    <a:pt x="10" y="11"/>
                    <a:pt x="27" y="5"/>
                  </a:cubicBezTo>
                  <a:cubicBezTo>
                    <a:pt x="45" y="0"/>
                    <a:pt x="64" y="9"/>
                    <a:pt x="70" y="27"/>
                  </a:cubicBezTo>
                  <a:cubicBezTo>
                    <a:pt x="86" y="74"/>
                    <a:pt x="115" y="166"/>
                    <a:pt x="131" y="252"/>
                  </a:cubicBezTo>
                  <a:cubicBezTo>
                    <a:pt x="134" y="271"/>
                    <a:pt x="122" y="288"/>
                    <a:pt x="104" y="292"/>
                  </a:cubicBezTo>
                  <a:cubicBezTo>
                    <a:pt x="101" y="292"/>
                    <a:pt x="99" y="292"/>
                    <a:pt x="97" y="292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0" name="Freeform 9">
              <a:extLst>
                <a:ext uri="{FF2B5EF4-FFF2-40B4-BE49-F238E27FC236}">
                  <a16:creationId xmlns:a16="http://schemas.microsoft.com/office/drawing/2014/main" id="{A9A53F93-5211-4D4D-95FC-2171DC5662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94262" y="5208848"/>
              <a:ext cx="173062" cy="720537"/>
            </a:xfrm>
            <a:custGeom>
              <a:avLst/>
              <a:gdLst>
                <a:gd name="T0" fmla="*/ 91 w 92"/>
                <a:gd name="T1" fmla="*/ 40 h 383"/>
                <a:gd name="T2" fmla="*/ 58 w 92"/>
                <a:gd name="T3" fmla="*/ 2 h 383"/>
                <a:gd name="T4" fmla="*/ 19 w 92"/>
                <a:gd name="T5" fmla="*/ 35 h 383"/>
                <a:gd name="T6" fmla="*/ 0 w 92"/>
                <a:gd name="T7" fmla="*/ 368 h 383"/>
                <a:gd name="T8" fmla="*/ 41 w 92"/>
                <a:gd name="T9" fmla="*/ 371 h 383"/>
                <a:gd name="T10" fmla="*/ 91 w 92"/>
                <a:gd name="T11" fmla="*/ 40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83">
                  <a:moveTo>
                    <a:pt x="91" y="40"/>
                  </a:moveTo>
                  <a:cubicBezTo>
                    <a:pt x="92" y="21"/>
                    <a:pt x="78" y="3"/>
                    <a:pt x="58" y="2"/>
                  </a:cubicBezTo>
                  <a:cubicBezTo>
                    <a:pt x="38" y="0"/>
                    <a:pt x="20" y="15"/>
                    <a:pt x="19" y="35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79"/>
                    <a:pt x="40" y="383"/>
                    <a:pt x="41" y="371"/>
                  </a:cubicBezTo>
                  <a:lnTo>
                    <a:pt x="91" y="40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1" name="Freeform 12">
              <a:extLst>
                <a:ext uri="{FF2B5EF4-FFF2-40B4-BE49-F238E27FC236}">
                  <a16:creationId xmlns:a16="http://schemas.microsoft.com/office/drawing/2014/main" id="{BC4CB1EE-92FB-4604-96E7-92A0FF842D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65973" y="4639740"/>
              <a:ext cx="227976" cy="1234730"/>
            </a:xfrm>
            <a:custGeom>
              <a:avLst/>
              <a:gdLst>
                <a:gd name="T0" fmla="*/ 9 w 137"/>
                <a:gd name="T1" fmla="*/ 742 h 742"/>
                <a:gd name="T2" fmla="*/ 75 w 137"/>
                <a:gd name="T3" fmla="*/ 742 h 742"/>
                <a:gd name="T4" fmla="*/ 137 w 137"/>
                <a:gd name="T5" fmla="*/ 387 h 742"/>
                <a:gd name="T6" fmla="*/ 132 w 137"/>
                <a:gd name="T7" fmla="*/ 0 h 742"/>
                <a:gd name="T8" fmla="*/ 0 w 137"/>
                <a:gd name="T9" fmla="*/ 0 h 742"/>
                <a:gd name="T10" fmla="*/ 20 w 137"/>
                <a:gd name="T11" fmla="*/ 389 h 742"/>
                <a:gd name="T12" fmla="*/ 9 w 137"/>
                <a:gd name="T13" fmla="*/ 742 h 7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742">
                  <a:moveTo>
                    <a:pt x="9" y="742"/>
                  </a:moveTo>
                  <a:lnTo>
                    <a:pt x="75" y="742"/>
                  </a:lnTo>
                  <a:lnTo>
                    <a:pt x="137" y="387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20" y="389"/>
                  </a:lnTo>
                  <a:lnTo>
                    <a:pt x="9" y="742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2" name="Freeform 22">
              <a:extLst>
                <a:ext uri="{FF2B5EF4-FFF2-40B4-BE49-F238E27FC236}">
                  <a16:creationId xmlns:a16="http://schemas.microsoft.com/office/drawing/2014/main" id="{6CD52334-50C4-466A-A9F1-D0AD0D9275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59317" y="4052328"/>
              <a:ext cx="489233" cy="793755"/>
            </a:xfrm>
            <a:custGeom>
              <a:avLst/>
              <a:gdLst>
                <a:gd name="T0" fmla="*/ 149 w 259"/>
                <a:gd name="T1" fmla="*/ 422 h 422"/>
                <a:gd name="T2" fmla="*/ 253 w 259"/>
                <a:gd name="T3" fmla="*/ 411 h 422"/>
                <a:gd name="T4" fmla="*/ 259 w 259"/>
                <a:gd name="T5" fmla="*/ 147 h 422"/>
                <a:gd name="T6" fmla="*/ 252 w 259"/>
                <a:gd name="T7" fmla="*/ 4 h 422"/>
                <a:gd name="T8" fmla="*/ 194 w 259"/>
                <a:gd name="T9" fmla="*/ 0 h 422"/>
                <a:gd name="T10" fmla="*/ 114 w 259"/>
                <a:gd name="T11" fmla="*/ 64 h 422"/>
                <a:gd name="T12" fmla="*/ 47 w 259"/>
                <a:gd name="T13" fmla="*/ 3 h 422"/>
                <a:gd name="T14" fmla="*/ 8 w 259"/>
                <a:gd name="T15" fmla="*/ 11 h 422"/>
                <a:gd name="T16" fmla="*/ 0 w 259"/>
                <a:gd name="T17" fmla="*/ 147 h 422"/>
                <a:gd name="T18" fmla="*/ 10 w 259"/>
                <a:gd name="T19" fmla="*/ 41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" h="422">
                  <a:moveTo>
                    <a:pt x="149" y="422"/>
                  </a:moveTo>
                  <a:cubicBezTo>
                    <a:pt x="253" y="411"/>
                    <a:pt x="253" y="411"/>
                    <a:pt x="253" y="411"/>
                  </a:cubicBezTo>
                  <a:cubicBezTo>
                    <a:pt x="259" y="147"/>
                    <a:pt x="259" y="147"/>
                    <a:pt x="259" y="147"/>
                  </a:cubicBezTo>
                  <a:cubicBezTo>
                    <a:pt x="245" y="105"/>
                    <a:pt x="252" y="4"/>
                    <a:pt x="252" y="4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14" y="105"/>
                    <a:pt x="0" y="147"/>
                  </a:cubicBezTo>
                  <a:cubicBezTo>
                    <a:pt x="10" y="410"/>
                    <a:pt x="10" y="410"/>
                    <a:pt x="10" y="410"/>
                  </a:cubicBezTo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125FF750-09D3-4FB4-A609-CEE8FE3714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9552" y="5937705"/>
              <a:ext cx="362764" cy="94851"/>
            </a:xfrm>
            <a:custGeom>
              <a:avLst/>
              <a:gdLst>
                <a:gd name="T0" fmla="*/ 0 w 193"/>
                <a:gd name="T1" fmla="*/ 4 h 50"/>
                <a:gd name="T2" fmla="*/ 1 w 193"/>
                <a:gd name="T3" fmla="*/ 34 h 50"/>
                <a:gd name="T4" fmla="*/ 19 w 193"/>
                <a:gd name="T5" fmla="*/ 44 h 50"/>
                <a:gd name="T6" fmla="*/ 111 w 193"/>
                <a:gd name="T7" fmla="*/ 49 h 50"/>
                <a:gd name="T8" fmla="*/ 173 w 193"/>
                <a:gd name="T9" fmla="*/ 45 h 50"/>
                <a:gd name="T10" fmla="*/ 179 w 193"/>
                <a:gd name="T11" fmla="*/ 31 h 50"/>
                <a:gd name="T12" fmla="*/ 94 w 193"/>
                <a:gd name="T13" fmla="*/ 7 h 50"/>
                <a:gd name="T14" fmla="*/ 0 w 193"/>
                <a:gd name="T15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50">
                  <a:moveTo>
                    <a:pt x="0" y="4"/>
                  </a:moveTo>
                  <a:cubicBezTo>
                    <a:pt x="1" y="34"/>
                    <a:pt x="1" y="34"/>
                    <a:pt x="1" y="34"/>
                  </a:cubicBezTo>
                  <a:cubicBezTo>
                    <a:pt x="2" y="41"/>
                    <a:pt x="9" y="43"/>
                    <a:pt x="19" y="44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26" y="50"/>
                    <a:pt x="173" y="45"/>
                    <a:pt x="173" y="45"/>
                  </a:cubicBezTo>
                  <a:cubicBezTo>
                    <a:pt x="193" y="41"/>
                    <a:pt x="184" y="31"/>
                    <a:pt x="179" y="31"/>
                  </a:cubicBezTo>
                  <a:cubicBezTo>
                    <a:pt x="163" y="30"/>
                    <a:pt x="124" y="16"/>
                    <a:pt x="94" y="7"/>
                  </a:cubicBezTo>
                  <a:cubicBezTo>
                    <a:pt x="68" y="0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037F5432-EC31-4755-9F07-184E8D65E8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29364" y="5894439"/>
              <a:ext cx="242952" cy="81539"/>
            </a:xfrm>
            <a:custGeom>
              <a:avLst/>
              <a:gdLst>
                <a:gd name="T0" fmla="*/ 3 w 129"/>
                <a:gd name="T1" fmla="*/ 2 h 43"/>
                <a:gd name="T2" fmla="*/ 1 w 129"/>
                <a:gd name="T3" fmla="*/ 27 h 43"/>
                <a:gd name="T4" fmla="*/ 110 w 129"/>
                <a:gd name="T5" fmla="*/ 43 h 43"/>
                <a:gd name="T6" fmla="*/ 123 w 129"/>
                <a:gd name="T7" fmla="*/ 39 h 43"/>
                <a:gd name="T8" fmla="*/ 45 w 129"/>
                <a:gd name="T9" fmla="*/ 0 h 43"/>
                <a:gd name="T10" fmla="*/ 3 w 129"/>
                <a:gd name="T11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43">
                  <a:moveTo>
                    <a:pt x="3" y="2"/>
                  </a:moveTo>
                  <a:cubicBezTo>
                    <a:pt x="3" y="11"/>
                    <a:pt x="0" y="21"/>
                    <a:pt x="1" y="27"/>
                  </a:cubicBezTo>
                  <a:cubicBezTo>
                    <a:pt x="1" y="35"/>
                    <a:pt x="110" y="43"/>
                    <a:pt x="110" y="43"/>
                  </a:cubicBezTo>
                  <a:cubicBezTo>
                    <a:pt x="113" y="43"/>
                    <a:pt x="129" y="41"/>
                    <a:pt x="123" y="39"/>
                  </a:cubicBezTo>
                  <a:cubicBezTo>
                    <a:pt x="97" y="32"/>
                    <a:pt x="44" y="11"/>
                    <a:pt x="45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E51712AC-F0EE-4E26-A371-073ACFDB25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15582" y="5941033"/>
              <a:ext cx="362764" cy="98179"/>
            </a:xfrm>
            <a:custGeom>
              <a:avLst/>
              <a:gdLst>
                <a:gd name="T0" fmla="*/ 191 w 192"/>
                <a:gd name="T1" fmla="*/ 0 h 52"/>
                <a:gd name="T2" fmla="*/ 192 w 192"/>
                <a:gd name="T3" fmla="*/ 30 h 52"/>
                <a:gd name="T4" fmla="*/ 175 w 192"/>
                <a:gd name="T5" fmla="*/ 42 h 52"/>
                <a:gd name="T6" fmla="*/ 83 w 192"/>
                <a:gd name="T7" fmla="*/ 50 h 52"/>
                <a:gd name="T8" fmla="*/ 20 w 192"/>
                <a:gd name="T9" fmla="*/ 50 h 52"/>
                <a:gd name="T10" fmla="*/ 13 w 192"/>
                <a:gd name="T11" fmla="*/ 37 h 52"/>
                <a:gd name="T12" fmla="*/ 97 w 192"/>
                <a:gd name="T13" fmla="*/ 9 h 52"/>
                <a:gd name="T14" fmla="*/ 191 w 192"/>
                <a:gd name="T15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52">
                  <a:moveTo>
                    <a:pt x="191" y="0"/>
                  </a:moveTo>
                  <a:cubicBezTo>
                    <a:pt x="192" y="30"/>
                    <a:pt x="192" y="30"/>
                    <a:pt x="192" y="30"/>
                  </a:cubicBezTo>
                  <a:cubicBezTo>
                    <a:pt x="191" y="38"/>
                    <a:pt x="185" y="40"/>
                    <a:pt x="175" y="42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67" y="52"/>
                    <a:pt x="20" y="50"/>
                    <a:pt x="20" y="50"/>
                  </a:cubicBezTo>
                  <a:cubicBezTo>
                    <a:pt x="0" y="47"/>
                    <a:pt x="9" y="37"/>
                    <a:pt x="13" y="37"/>
                  </a:cubicBezTo>
                  <a:cubicBezTo>
                    <a:pt x="30" y="35"/>
                    <a:pt x="67" y="19"/>
                    <a:pt x="97" y="9"/>
                  </a:cubicBezTo>
                  <a:cubicBezTo>
                    <a:pt x="123" y="0"/>
                    <a:pt x="191" y="0"/>
                    <a:pt x="191" y="0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BAE7130E-4089-4B5C-B97E-97A165A7C4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17246" y="5896103"/>
              <a:ext cx="241288" cy="88195"/>
            </a:xfrm>
            <a:custGeom>
              <a:avLst/>
              <a:gdLst>
                <a:gd name="T0" fmla="*/ 124 w 128"/>
                <a:gd name="T1" fmla="*/ 0 h 47"/>
                <a:gd name="T2" fmla="*/ 127 w 128"/>
                <a:gd name="T3" fmla="*/ 24 h 47"/>
                <a:gd name="T4" fmla="*/ 19 w 128"/>
                <a:gd name="T5" fmla="*/ 47 h 47"/>
                <a:gd name="T6" fmla="*/ 6 w 128"/>
                <a:gd name="T7" fmla="*/ 43 h 47"/>
                <a:gd name="T8" fmla="*/ 82 w 128"/>
                <a:gd name="T9" fmla="*/ 0 h 47"/>
                <a:gd name="T10" fmla="*/ 124 w 128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47">
                  <a:moveTo>
                    <a:pt x="124" y="0"/>
                  </a:moveTo>
                  <a:cubicBezTo>
                    <a:pt x="124" y="9"/>
                    <a:pt x="128" y="20"/>
                    <a:pt x="127" y="24"/>
                  </a:cubicBezTo>
                  <a:cubicBezTo>
                    <a:pt x="127" y="32"/>
                    <a:pt x="19" y="47"/>
                    <a:pt x="19" y="47"/>
                  </a:cubicBezTo>
                  <a:cubicBezTo>
                    <a:pt x="16" y="47"/>
                    <a:pt x="0" y="45"/>
                    <a:pt x="6" y="43"/>
                  </a:cubicBezTo>
                  <a:cubicBezTo>
                    <a:pt x="32" y="34"/>
                    <a:pt x="84" y="10"/>
                    <a:pt x="82" y="0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53208B69-0764-44AA-BC85-C3CC998FC4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5441" y="3845985"/>
              <a:ext cx="66562" cy="153093"/>
            </a:xfrm>
            <a:custGeom>
              <a:avLst/>
              <a:gdLst>
                <a:gd name="T0" fmla="*/ 36 w 36"/>
                <a:gd name="T1" fmla="*/ 74 h 81"/>
                <a:gd name="T2" fmla="*/ 34 w 36"/>
                <a:gd name="T3" fmla="*/ 0 h 81"/>
                <a:gd name="T4" fmla="*/ 0 w 36"/>
                <a:gd name="T5" fmla="*/ 73 h 81"/>
                <a:gd name="T6" fmla="*/ 36 w 36"/>
                <a:gd name="T7" fmla="*/ 7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81">
                  <a:moveTo>
                    <a:pt x="36" y="74"/>
                  </a:moveTo>
                  <a:cubicBezTo>
                    <a:pt x="32" y="44"/>
                    <a:pt x="28" y="17"/>
                    <a:pt x="34" y="0"/>
                  </a:cubicBezTo>
                  <a:cubicBezTo>
                    <a:pt x="20" y="29"/>
                    <a:pt x="8" y="53"/>
                    <a:pt x="0" y="73"/>
                  </a:cubicBezTo>
                  <a:cubicBezTo>
                    <a:pt x="6" y="81"/>
                    <a:pt x="33" y="80"/>
                    <a:pt x="36" y="74"/>
                  </a:cubicBezTo>
                  <a:close/>
                </a:path>
              </a:pathLst>
            </a:custGeom>
            <a:solidFill>
              <a:srgbClr val="57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633DEF51-732F-4ACF-9196-86E7353C6B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0903" y="3627994"/>
              <a:ext cx="369421" cy="394381"/>
            </a:xfrm>
            <a:custGeom>
              <a:avLst/>
              <a:gdLst>
                <a:gd name="T0" fmla="*/ 149 w 196"/>
                <a:gd name="T1" fmla="*/ 0 h 210"/>
                <a:gd name="T2" fmla="*/ 148 w 196"/>
                <a:gd name="T3" fmla="*/ 13 h 210"/>
                <a:gd name="T4" fmla="*/ 99 w 196"/>
                <a:gd name="T5" fmla="*/ 6 h 210"/>
                <a:gd name="T6" fmla="*/ 0 w 196"/>
                <a:gd name="T7" fmla="*/ 57 h 210"/>
                <a:gd name="T8" fmla="*/ 0 w 196"/>
                <a:gd name="T9" fmla="*/ 85 h 210"/>
                <a:gd name="T10" fmla="*/ 9 w 196"/>
                <a:gd name="T11" fmla="*/ 112 h 210"/>
                <a:gd name="T12" fmla="*/ 8 w 196"/>
                <a:gd name="T13" fmla="*/ 122 h 210"/>
                <a:gd name="T14" fmla="*/ 8 w 196"/>
                <a:gd name="T15" fmla="*/ 126 h 210"/>
                <a:gd name="T16" fmla="*/ 8 w 196"/>
                <a:gd name="T17" fmla="*/ 127 h 210"/>
                <a:gd name="T18" fmla="*/ 15 w 196"/>
                <a:gd name="T19" fmla="*/ 132 h 210"/>
                <a:gd name="T20" fmla="*/ 19 w 196"/>
                <a:gd name="T21" fmla="*/ 137 h 210"/>
                <a:gd name="T22" fmla="*/ 20 w 196"/>
                <a:gd name="T23" fmla="*/ 137 h 210"/>
                <a:gd name="T24" fmla="*/ 51 w 196"/>
                <a:gd name="T25" fmla="*/ 142 h 210"/>
                <a:gd name="T26" fmla="*/ 71 w 196"/>
                <a:gd name="T27" fmla="*/ 168 h 210"/>
                <a:gd name="T28" fmla="*/ 72 w 196"/>
                <a:gd name="T29" fmla="*/ 185 h 210"/>
                <a:gd name="T30" fmla="*/ 71 w 196"/>
                <a:gd name="T31" fmla="*/ 192 h 210"/>
                <a:gd name="T32" fmla="*/ 78 w 196"/>
                <a:gd name="T33" fmla="*/ 207 h 210"/>
                <a:gd name="T34" fmla="*/ 79 w 196"/>
                <a:gd name="T35" fmla="*/ 210 h 210"/>
                <a:gd name="T36" fmla="*/ 87 w 196"/>
                <a:gd name="T37" fmla="*/ 199 h 210"/>
                <a:gd name="T38" fmla="*/ 181 w 196"/>
                <a:gd name="T39" fmla="*/ 112 h 210"/>
                <a:gd name="T40" fmla="*/ 149 w 196"/>
                <a:gd name="T41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6" h="210">
                  <a:moveTo>
                    <a:pt x="149" y="0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35" y="9"/>
                    <a:pt x="119" y="6"/>
                    <a:pt x="99" y="6"/>
                  </a:cubicBezTo>
                  <a:cubicBezTo>
                    <a:pt x="58" y="6"/>
                    <a:pt x="13" y="11"/>
                    <a:pt x="0" y="57"/>
                  </a:cubicBezTo>
                  <a:cubicBezTo>
                    <a:pt x="0" y="64"/>
                    <a:pt x="0" y="74"/>
                    <a:pt x="0" y="85"/>
                  </a:cubicBezTo>
                  <a:cubicBezTo>
                    <a:pt x="6" y="93"/>
                    <a:pt x="8" y="102"/>
                    <a:pt x="9" y="112"/>
                  </a:cubicBezTo>
                  <a:cubicBezTo>
                    <a:pt x="9" y="115"/>
                    <a:pt x="8" y="119"/>
                    <a:pt x="8" y="122"/>
                  </a:cubicBezTo>
                  <a:cubicBezTo>
                    <a:pt x="8" y="123"/>
                    <a:pt x="8" y="125"/>
                    <a:pt x="8" y="126"/>
                  </a:cubicBezTo>
                  <a:cubicBezTo>
                    <a:pt x="8" y="126"/>
                    <a:pt x="8" y="127"/>
                    <a:pt x="8" y="127"/>
                  </a:cubicBezTo>
                  <a:cubicBezTo>
                    <a:pt x="10" y="129"/>
                    <a:pt x="12" y="131"/>
                    <a:pt x="15" y="132"/>
                  </a:cubicBezTo>
                  <a:cubicBezTo>
                    <a:pt x="16" y="134"/>
                    <a:pt x="17" y="135"/>
                    <a:pt x="19" y="137"/>
                  </a:cubicBezTo>
                  <a:cubicBezTo>
                    <a:pt x="19" y="137"/>
                    <a:pt x="19" y="137"/>
                    <a:pt x="20" y="137"/>
                  </a:cubicBezTo>
                  <a:cubicBezTo>
                    <a:pt x="31" y="134"/>
                    <a:pt x="42" y="136"/>
                    <a:pt x="51" y="142"/>
                  </a:cubicBezTo>
                  <a:cubicBezTo>
                    <a:pt x="61" y="147"/>
                    <a:pt x="68" y="157"/>
                    <a:pt x="71" y="168"/>
                  </a:cubicBezTo>
                  <a:cubicBezTo>
                    <a:pt x="73" y="173"/>
                    <a:pt x="73" y="179"/>
                    <a:pt x="72" y="185"/>
                  </a:cubicBezTo>
                  <a:cubicBezTo>
                    <a:pt x="72" y="187"/>
                    <a:pt x="72" y="190"/>
                    <a:pt x="71" y="192"/>
                  </a:cubicBezTo>
                  <a:cubicBezTo>
                    <a:pt x="74" y="196"/>
                    <a:pt x="77" y="201"/>
                    <a:pt x="78" y="207"/>
                  </a:cubicBezTo>
                  <a:cubicBezTo>
                    <a:pt x="78" y="208"/>
                    <a:pt x="78" y="209"/>
                    <a:pt x="79" y="210"/>
                  </a:cubicBezTo>
                  <a:cubicBezTo>
                    <a:pt x="81" y="206"/>
                    <a:pt x="84" y="203"/>
                    <a:pt x="87" y="199"/>
                  </a:cubicBezTo>
                  <a:cubicBezTo>
                    <a:pt x="102" y="178"/>
                    <a:pt x="175" y="141"/>
                    <a:pt x="181" y="112"/>
                  </a:cubicBezTo>
                  <a:cubicBezTo>
                    <a:pt x="196" y="42"/>
                    <a:pt x="191" y="6"/>
                    <a:pt x="149" y="0"/>
                  </a:cubicBezTo>
                  <a:close/>
                </a:path>
              </a:pathLst>
            </a:custGeom>
            <a:solidFill>
              <a:srgbClr val="57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BDC0A25E-4237-4494-9C95-7900D9D5C7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14387" y="4052328"/>
              <a:ext cx="131460" cy="136453"/>
            </a:xfrm>
            <a:custGeom>
              <a:avLst/>
              <a:gdLst>
                <a:gd name="T0" fmla="*/ 59 w 70"/>
                <a:gd name="T1" fmla="*/ 16 h 72"/>
                <a:gd name="T2" fmla="*/ 54 w 70"/>
                <a:gd name="T3" fmla="*/ 61 h 72"/>
                <a:gd name="T4" fmla="*/ 11 w 70"/>
                <a:gd name="T5" fmla="*/ 56 h 72"/>
                <a:gd name="T6" fmla="*/ 15 w 70"/>
                <a:gd name="T7" fmla="*/ 11 h 72"/>
                <a:gd name="T8" fmla="*/ 59 w 70"/>
                <a:gd name="T9" fmla="*/ 1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72">
                  <a:moveTo>
                    <a:pt x="59" y="16"/>
                  </a:moveTo>
                  <a:cubicBezTo>
                    <a:pt x="70" y="30"/>
                    <a:pt x="68" y="50"/>
                    <a:pt x="54" y="61"/>
                  </a:cubicBezTo>
                  <a:cubicBezTo>
                    <a:pt x="41" y="72"/>
                    <a:pt x="21" y="70"/>
                    <a:pt x="11" y="56"/>
                  </a:cubicBezTo>
                  <a:cubicBezTo>
                    <a:pt x="0" y="42"/>
                    <a:pt x="2" y="22"/>
                    <a:pt x="15" y="11"/>
                  </a:cubicBezTo>
                  <a:cubicBezTo>
                    <a:pt x="29" y="0"/>
                    <a:pt x="48" y="2"/>
                    <a:pt x="59" y="16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CE744DE-3794-4CBE-B0C7-68971D6D2C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9004" y="4027367"/>
              <a:ext cx="299530" cy="229640"/>
            </a:xfrm>
            <a:custGeom>
              <a:avLst/>
              <a:gdLst>
                <a:gd name="T0" fmla="*/ 22 w 180"/>
                <a:gd name="T1" fmla="*/ 138 h 138"/>
                <a:gd name="T2" fmla="*/ 0 w 180"/>
                <a:gd name="T3" fmla="*/ 33 h 138"/>
                <a:gd name="T4" fmla="*/ 158 w 180"/>
                <a:gd name="T5" fmla="*/ 0 h 138"/>
                <a:gd name="T6" fmla="*/ 180 w 180"/>
                <a:gd name="T7" fmla="*/ 105 h 138"/>
                <a:gd name="T8" fmla="*/ 22 w 18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8">
                  <a:moveTo>
                    <a:pt x="22" y="138"/>
                  </a:moveTo>
                  <a:lnTo>
                    <a:pt x="0" y="33"/>
                  </a:lnTo>
                  <a:lnTo>
                    <a:pt x="158" y="0"/>
                  </a:lnTo>
                  <a:lnTo>
                    <a:pt x="180" y="105"/>
                  </a:lnTo>
                  <a:lnTo>
                    <a:pt x="22" y="13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16DA8E8E-EDF6-4BA0-8EE4-948EDF5D06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844340" y="4027367"/>
              <a:ext cx="299530" cy="229640"/>
            </a:xfrm>
            <a:custGeom>
              <a:avLst/>
              <a:gdLst>
                <a:gd name="T0" fmla="*/ 158 w 180"/>
                <a:gd name="T1" fmla="*/ 138 h 138"/>
                <a:gd name="T2" fmla="*/ 0 w 180"/>
                <a:gd name="T3" fmla="*/ 105 h 138"/>
                <a:gd name="T4" fmla="*/ 22 w 180"/>
                <a:gd name="T5" fmla="*/ 0 h 138"/>
                <a:gd name="T6" fmla="*/ 180 w 180"/>
                <a:gd name="T7" fmla="*/ 33 h 138"/>
                <a:gd name="T8" fmla="*/ 158 w 180"/>
                <a:gd name="T9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38">
                  <a:moveTo>
                    <a:pt x="158" y="138"/>
                  </a:moveTo>
                  <a:lnTo>
                    <a:pt x="0" y="105"/>
                  </a:lnTo>
                  <a:lnTo>
                    <a:pt x="22" y="0"/>
                  </a:lnTo>
                  <a:lnTo>
                    <a:pt x="180" y="33"/>
                  </a:lnTo>
                  <a:lnTo>
                    <a:pt x="158" y="138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2" name="Freeform 23">
              <a:extLst>
                <a:ext uri="{FF2B5EF4-FFF2-40B4-BE49-F238E27FC236}">
                  <a16:creationId xmlns:a16="http://schemas.microsoft.com/office/drawing/2014/main" id="{F101A393-D8F6-4FAE-B586-F21AC2D22A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32535" y="4039016"/>
              <a:ext cx="337804" cy="174726"/>
            </a:xfrm>
            <a:custGeom>
              <a:avLst/>
              <a:gdLst>
                <a:gd name="T0" fmla="*/ 145 w 179"/>
                <a:gd name="T1" fmla="*/ 16 h 93"/>
                <a:gd name="T2" fmla="*/ 130 w 179"/>
                <a:gd name="T3" fmla="*/ 4 h 93"/>
                <a:gd name="T4" fmla="*/ 111 w 179"/>
                <a:gd name="T5" fmla="*/ 1 h 93"/>
                <a:gd name="T6" fmla="*/ 105 w 179"/>
                <a:gd name="T7" fmla="*/ 12 h 93"/>
                <a:gd name="T8" fmla="*/ 101 w 179"/>
                <a:gd name="T9" fmla="*/ 14 h 93"/>
                <a:gd name="T10" fmla="*/ 97 w 179"/>
                <a:gd name="T11" fmla="*/ 9 h 93"/>
                <a:gd name="T12" fmla="*/ 90 w 179"/>
                <a:gd name="T13" fmla="*/ 12 h 93"/>
                <a:gd name="T14" fmla="*/ 61 w 179"/>
                <a:gd name="T15" fmla="*/ 14 h 93"/>
                <a:gd name="T16" fmla="*/ 0 w 179"/>
                <a:gd name="T17" fmla="*/ 25 h 93"/>
                <a:gd name="T18" fmla="*/ 91 w 179"/>
                <a:gd name="T19" fmla="*/ 90 h 93"/>
                <a:gd name="T20" fmla="*/ 179 w 179"/>
                <a:gd name="T21" fmla="*/ 21 h 93"/>
                <a:gd name="T22" fmla="*/ 145 w 179"/>
                <a:gd name="T23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9" h="93">
                  <a:moveTo>
                    <a:pt x="145" y="16"/>
                  </a:moveTo>
                  <a:cubicBezTo>
                    <a:pt x="138" y="15"/>
                    <a:pt x="133" y="10"/>
                    <a:pt x="130" y="4"/>
                  </a:cubicBezTo>
                  <a:cubicBezTo>
                    <a:pt x="123" y="3"/>
                    <a:pt x="117" y="2"/>
                    <a:pt x="111" y="1"/>
                  </a:cubicBezTo>
                  <a:cubicBezTo>
                    <a:pt x="107" y="0"/>
                    <a:pt x="109" y="12"/>
                    <a:pt x="105" y="12"/>
                  </a:cubicBezTo>
                  <a:cubicBezTo>
                    <a:pt x="103" y="11"/>
                    <a:pt x="102" y="14"/>
                    <a:pt x="101" y="14"/>
                  </a:cubicBezTo>
                  <a:cubicBezTo>
                    <a:pt x="100" y="14"/>
                    <a:pt x="98" y="9"/>
                    <a:pt x="97" y="9"/>
                  </a:cubicBezTo>
                  <a:cubicBezTo>
                    <a:pt x="93" y="9"/>
                    <a:pt x="94" y="12"/>
                    <a:pt x="90" y="12"/>
                  </a:cubicBezTo>
                  <a:cubicBezTo>
                    <a:pt x="87" y="20"/>
                    <a:pt x="69" y="13"/>
                    <a:pt x="61" y="14"/>
                  </a:cubicBezTo>
                  <a:cubicBezTo>
                    <a:pt x="41" y="19"/>
                    <a:pt x="20" y="21"/>
                    <a:pt x="0" y="25"/>
                  </a:cubicBezTo>
                  <a:cubicBezTo>
                    <a:pt x="17" y="61"/>
                    <a:pt x="51" y="93"/>
                    <a:pt x="91" y="90"/>
                  </a:cubicBezTo>
                  <a:cubicBezTo>
                    <a:pt x="130" y="88"/>
                    <a:pt x="165" y="56"/>
                    <a:pt x="179" y="21"/>
                  </a:cubicBezTo>
                  <a:cubicBezTo>
                    <a:pt x="168" y="21"/>
                    <a:pt x="156" y="18"/>
                    <a:pt x="145" y="16"/>
                  </a:cubicBez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3" name="Freeform 24">
              <a:extLst>
                <a:ext uri="{FF2B5EF4-FFF2-40B4-BE49-F238E27FC236}">
                  <a16:creationId xmlns:a16="http://schemas.microsoft.com/office/drawing/2014/main" id="{E9A37AEC-0927-49D3-9FDB-7AD7C88730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5879" y="4037352"/>
              <a:ext cx="352780" cy="69890"/>
            </a:xfrm>
            <a:custGeom>
              <a:avLst/>
              <a:gdLst>
                <a:gd name="T0" fmla="*/ 59 w 212"/>
                <a:gd name="T1" fmla="*/ 10 h 42"/>
                <a:gd name="T2" fmla="*/ 132 w 212"/>
                <a:gd name="T3" fmla="*/ 25 h 42"/>
                <a:gd name="T4" fmla="*/ 146 w 212"/>
                <a:gd name="T5" fmla="*/ 0 h 42"/>
                <a:gd name="T6" fmla="*/ 212 w 212"/>
                <a:gd name="T7" fmla="*/ 12 h 42"/>
                <a:gd name="T8" fmla="*/ 208 w 212"/>
                <a:gd name="T9" fmla="*/ 26 h 42"/>
                <a:gd name="T10" fmla="*/ 184 w 212"/>
                <a:gd name="T11" fmla="*/ 42 h 42"/>
                <a:gd name="T12" fmla="*/ 70 w 212"/>
                <a:gd name="T13" fmla="*/ 42 h 42"/>
                <a:gd name="T14" fmla="*/ 5 w 212"/>
                <a:gd name="T15" fmla="*/ 30 h 42"/>
                <a:gd name="T16" fmla="*/ 0 w 212"/>
                <a:gd name="T17" fmla="*/ 15 h 42"/>
                <a:gd name="T18" fmla="*/ 58 w 212"/>
                <a:gd name="T19" fmla="*/ 3 h 42"/>
                <a:gd name="T20" fmla="*/ 59 w 212"/>
                <a:gd name="T21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2" h="42">
                  <a:moveTo>
                    <a:pt x="59" y="10"/>
                  </a:moveTo>
                  <a:lnTo>
                    <a:pt x="132" y="25"/>
                  </a:lnTo>
                  <a:lnTo>
                    <a:pt x="146" y="0"/>
                  </a:lnTo>
                  <a:lnTo>
                    <a:pt x="212" y="12"/>
                  </a:lnTo>
                  <a:lnTo>
                    <a:pt x="208" y="26"/>
                  </a:lnTo>
                  <a:lnTo>
                    <a:pt x="184" y="42"/>
                  </a:lnTo>
                  <a:lnTo>
                    <a:pt x="70" y="4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58" y="3"/>
                  </a:lnTo>
                  <a:lnTo>
                    <a:pt x="59" y="10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4" name="Freeform 25">
              <a:extLst>
                <a:ext uri="{FF2B5EF4-FFF2-40B4-BE49-F238E27FC236}">
                  <a16:creationId xmlns:a16="http://schemas.microsoft.com/office/drawing/2014/main" id="{01D53B8C-C482-4FC0-AD26-2B939E44F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42520" y="3925860"/>
              <a:ext cx="324491" cy="199687"/>
            </a:xfrm>
            <a:custGeom>
              <a:avLst/>
              <a:gdLst>
                <a:gd name="T0" fmla="*/ 129 w 172"/>
                <a:gd name="T1" fmla="*/ 0 h 107"/>
                <a:gd name="T2" fmla="*/ 132 w 172"/>
                <a:gd name="T3" fmla="*/ 63 h 107"/>
                <a:gd name="T4" fmla="*/ 172 w 172"/>
                <a:gd name="T5" fmla="*/ 82 h 107"/>
                <a:gd name="T6" fmla="*/ 86 w 172"/>
                <a:gd name="T7" fmla="*/ 107 h 107"/>
                <a:gd name="T8" fmla="*/ 0 w 172"/>
                <a:gd name="T9" fmla="*/ 83 h 107"/>
                <a:gd name="T10" fmla="*/ 39 w 172"/>
                <a:gd name="T11" fmla="*/ 64 h 107"/>
                <a:gd name="T12" fmla="*/ 43 w 172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" h="107">
                  <a:moveTo>
                    <a:pt x="129" y="0"/>
                  </a:moveTo>
                  <a:cubicBezTo>
                    <a:pt x="132" y="63"/>
                    <a:pt x="132" y="63"/>
                    <a:pt x="132" y="63"/>
                  </a:cubicBezTo>
                  <a:cubicBezTo>
                    <a:pt x="172" y="82"/>
                    <a:pt x="172" y="82"/>
                    <a:pt x="172" y="82"/>
                  </a:cubicBezTo>
                  <a:cubicBezTo>
                    <a:pt x="161" y="88"/>
                    <a:pt x="111" y="107"/>
                    <a:pt x="86" y="107"/>
                  </a:cubicBezTo>
                  <a:cubicBezTo>
                    <a:pt x="61" y="107"/>
                    <a:pt x="11" y="89"/>
                    <a:pt x="0" y="8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3" y="0"/>
                    <a:pt x="43" y="0"/>
                    <a:pt x="43" y="0"/>
                  </a:cubicBezTo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5" name="Freeform 26">
              <a:extLst>
                <a:ext uri="{FF2B5EF4-FFF2-40B4-BE49-F238E27FC236}">
                  <a16:creationId xmlns:a16="http://schemas.microsoft.com/office/drawing/2014/main" id="{2B8889A7-D3BE-4912-9105-BBF958973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42520" y="3922532"/>
              <a:ext cx="332811" cy="199687"/>
            </a:xfrm>
            <a:custGeom>
              <a:avLst/>
              <a:gdLst>
                <a:gd name="T0" fmla="*/ 132 w 176"/>
                <a:gd name="T1" fmla="*/ 0 h 106"/>
                <a:gd name="T2" fmla="*/ 136 w 176"/>
                <a:gd name="T3" fmla="*/ 62 h 106"/>
                <a:gd name="T4" fmla="*/ 176 w 176"/>
                <a:gd name="T5" fmla="*/ 81 h 106"/>
                <a:gd name="T6" fmla="*/ 88 w 176"/>
                <a:gd name="T7" fmla="*/ 106 h 106"/>
                <a:gd name="T8" fmla="*/ 0 w 176"/>
                <a:gd name="T9" fmla="*/ 83 h 106"/>
                <a:gd name="T10" fmla="*/ 40 w 176"/>
                <a:gd name="T11" fmla="*/ 64 h 106"/>
                <a:gd name="T12" fmla="*/ 44 w 176"/>
                <a:gd name="T1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106">
                  <a:moveTo>
                    <a:pt x="132" y="0"/>
                  </a:moveTo>
                  <a:cubicBezTo>
                    <a:pt x="136" y="62"/>
                    <a:pt x="136" y="62"/>
                    <a:pt x="136" y="62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65" y="87"/>
                    <a:pt x="114" y="106"/>
                    <a:pt x="88" y="106"/>
                  </a:cubicBezTo>
                  <a:cubicBezTo>
                    <a:pt x="63" y="106"/>
                    <a:pt x="11" y="89"/>
                    <a:pt x="0" y="83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4" y="0"/>
                    <a:pt x="44" y="0"/>
                    <a:pt x="44" y="0"/>
                  </a:cubicBezTo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6" name="Freeform 27">
              <a:extLst>
                <a:ext uri="{FF2B5EF4-FFF2-40B4-BE49-F238E27FC236}">
                  <a16:creationId xmlns:a16="http://schemas.microsoft.com/office/drawing/2014/main" id="{E6A78303-3622-46D4-AC7E-F60DE0ED33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35863" y="3761118"/>
              <a:ext cx="61570" cy="139781"/>
            </a:xfrm>
            <a:custGeom>
              <a:avLst/>
              <a:gdLst>
                <a:gd name="T0" fmla="*/ 5 w 33"/>
                <a:gd name="T1" fmla="*/ 74 h 74"/>
                <a:gd name="T2" fmla="*/ 31 w 33"/>
                <a:gd name="T3" fmla="*/ 40 h 74"/>
                <a:gd name="T4" fmla="*/ 0 w 33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74">
                  <a:moveTo>
                    <a:pt x="5" y="74"/>
                  </a:moveTo>
                  <a:cubicBezTo>
                    <a:pt x="21" y="74"/>
                    <a:pt x="33" y="61"/>
                    <a:pt x="31" y="40"/>
                  </a:cubicBezTo>
                  <a:cubicBezTo>
                    <a:pt x="29" y="20"/>
                    <a:pt x="15" y="0"/>
                    <a:pt x="0" y="0"/>
                  </a:cubicBezTo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7" name="Freeform 28">
              <a:extLst>
                <a:ext uri="{FF2B5EF4-FFF2-40B4-BE49-F238E27FC236}">
                  <a16:creationId xmlns:a16="http://schemas.microsoft.com/office/drawing/2014/main" id="{1E0ECF43-7E63-4D8E-BF1A-F3B5365F6B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18753" y="3761118"/>
              <a:ext cx="61570" cy="139781"/>
            </a:xfrm>
            <a:custGeom>
              <a:avLst/>
              <a:gdLst>
                <a:gd name="T0" fmla="*/ 28 w 33"/>
                <a:gd name="T1" fmla="*/ 74 h 74"/>
                <a:gd name="T2" fmla="*/ 2 w 33"/>
                <a:gd name="T3" fmla="*/ 40 h 74"/>
                <a:gd name="T4" fmla="*/ 33 w 33"/>
                <a:gd name="T5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" h="74">
                  <a:moveTo>
                    <a:pt x="28" y="74"/>
                  </a:moveTo>
                  <a:cubicBezTo>
                    <a:pt x="12" y="74"/>
                    <a:pt x="0" y="61"/>
                    <a:pt x="2" y="40"/>
                  </a:cubicBezTo>
                  <a:cubicBezTo>
                    <a:pt x="4" y="20"/>
                    <a:pt x="18" y="0"/>
                    <a:pt x="33" y="0"/>
                  </a:cubicBezTo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8" name="Freeform 29">
              <a:extLst>
                <a:ext uri="{FF2B5EF4-FFF2-40B4-BE49-F238E27FC236}">
                  <a16:creationId xmlns:a16="http://schemas.microsoft.com/office/drawing/2014/main" id="{441B6827-4E2F-4DE0-A566-79BF281D8E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59160" y="3616345"/>
              <a:ext cx="296202" cy="399374"/>
            </a:xfrm>
            <a:custGeom>
              <a:avLst/>
              <a:gdLst>
                <a:gd name="T0" fmla="*/ 79 w 157"/>
                <a:gd name="T1" fmla="*/ 212 h 212"/>
                <a:gd name="T2" fmla="*/ 99 w 157"/>
                <a:gd name="T3" fmla="*/ 204 h 212"/>
                <a:gd name="T4" fmla="*/ 157 w 157"/>
                <a:gd name="T5" fmla="*/ 95 h 212"/>
                <a:gd name="T6" fmla="*/ 148 w 157"/>
                <a:gd name="T7" fmla="*/ 47 h 212"/>
                <a:gd name="T8" fmla="*/ 79 w 157"/>
                <a:gd name="T9" fmla="*/ 0 h 212"/>
                <a:gd name="T10" fmla="*/ 9 w 157"/>
                <a:gd name="T11" fmla="*/ 47 h 212"/>
                <a:gd name="T12" fmla="*/ 0 w 157"/>
                <a:gd name="T13" fmla="*/ 95 h 212"/>
                <a:gd name="T14" fmla="*/ 58 w 157"/>
                <a:gd name="T15" fmla="*/ 204 h 212"/>
                <a:gd name="T16" fmla="*/ 79 w 157"/>
                <a:gd name="T1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12">
                  <a:moveTo>
                    <a:pt x="79" y="212"/>
                  </a:moveTo>
                  <a:cubicBezTo>
                    <a:pt x="94" y="212"/>
                    <a:pt x="98" y="207"/>
                    <a:pt x="99" y="204"/>
                  </a:cubicBezTo>
                  <a:cubicBezTo>
                    <a:pt x="144" y="188"/>
                    <a:pt x="152" y="134"/>
                    <a:pt x="157" y="95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3" y="22"/>
                    <a:pt x="103" y="0"/>
                    <a:pt x="79" y="0"/>
                  </a:cubicBezTo>
                  <a:cubicBezTo>
                    <a:pt x="54" y="0"/>
                    <a:pt x="14" y="22"/>
                    <a:pt x="9" y="47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5" y="134"/>
                    <a:pt x="13" y="188"/>
                    <a:pt x="58" y="204"/>
                  </a:cubicBezTo>
                  <a:cubicBezTo>
                    <a:pt x="59" y="207"/>
                    <a:pt x="63" y="212"/>
                    <a:pt x="79" y="212"/>
                  </a:cubicBez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09" name="Freeform 30">
              <a:extLst>
                <a:ext uri="{FF2B5EF4-FFF2-40B4-BE49-F238E27FC236}">
                  <a16:creationId xmlns:a16="http://schemas.microsoft.com/office/drawing/2014/main" id="{F6401111-911C-42E3-B2DD-E0A11DBBAC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5707" y="3812704"/>
              <a:ext cx="21633" cy="21633"/>
            </a:xfrm>
            <a:custGeom>
              <a:avLst/>
              <a:gdLst>
                <a:gd name="T0" fmla="*/ 6 w 12"/>
                <a:gd name="T1" fmla="*/ 12 h 12"/>
                <a:gd name="T2" fmla="*/ 1 w 12"/>
                <a:gd name="T3" fmla="*/ 6 h 12"/>
                <a:gd name="T4" fmla="*/ 7 w 12"/>
                <a:gd name="T5" fmla="*/ 0 h 12"/>
                <a:gd name="T6" fmla="*/ 12 w 12"/>
                <a:gd name="T7" fmla="*/ 6 h 12"/>
                <a:gd name="T8" fmla="*/ 6 w 12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2">
                  <a:moveTo>
                    <a:pt x="6" y="12"/>
                  </a:moveTo>
                  <a:cubicBezTo>
                    <a:pt x="3" y="12"/>
                    <a:pt x="0" y="9"/>
                    <a:pt x="1" y="6"/>
                  </a:cubicBezTo>
                  <a:cubicBezTo>
                    <a:pt x="1" y="3"/>
                    <a:pt x="4" y="0"/>
                    <a:pt x="7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9"/>
                    <a:pt x="9" y="12"/>
                    <a:pt x="6" y="1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556AD343-B881-4B52-82D4-6F9A4F200C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63839" y="3812704"/>
              <a:ext cx="19969" cy="21633"/>
            </a:xfrm>
            <a:custGeom>
              <a:avLst/>
              <a:gdLst>
                <a:gd name="T0" fmla="*/ 5 w 11"/>
                <a:gd name="T1" fmla="*/ 12 h 12"/>
                <a:gd name="T2" fmla="*/ 11 w 11"/>
                <a:gd name="T3" fmla="*/ 6 h 12"/>
                <a:gd name="T4" fmla="*/ 5 w 11"/>
                <a:gd name="T5" fmla="*/ 0 h 12"/>
                <a:gd name="T6" fmla="*/ 0 w 11"/>
                <a:gd name="T7" fmla="*/ 6 h 12"/>
                <a:gd name="T8" fmla="*/ 5 w 11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5" y="12"/>
                  </a:moveTo>
                  <a:cubicBezTo>
                    <a:pt x="9" y="12"/>
                    <a:pt x="11" y="9"/>
                    <a:pt x="11" y="6"/>
                  </a:cubicBezTo>
                  <a:cubicBezTo>
                    <a:pt x="11" y="3"/>
                    <a:pt x="8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1" name="Freeform 32">
              <a:extLst>
                <a:ext uri="{FF2B5EF4-FFF2-40B4-BE49-F238E27FC236}">
                  <a16:creationId xmlns:a16="http://schemas.microsoft.com/office/drawing/2014/main" id="{398DD386-8E49-4529-90CA-1826AEF374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0887" y="3581400"/>
              <a:ext cx="366093" cy="259593"/>
            </a:xfrm>
            <a:custGeom>
              <a:avLst/>
              <a:gdLst>
                <a:gd name="T0" fmla="*/ 194 w 194"/>
                <a:gd name="T1" fmla="*/ 107 h 138"/>
                <a:gd name="T2" fmla="*/ 164 w 194"/>
                <a:gd name="T3" fmla="*/ 27 h 138"/>
                <a:gd name="T4" fmla="*/ 149 w 194"/>
                <a:gd name="T5" fmla="*/ 21 h 138"/>
                <a:gd name="T6" fmla="*/ 92 w 194"/>
                <a:gd name="T7" fmla="*/ 0 h 138"/>
                <a:gd name="T8" fmla="*/ 0 w 194"/>
                <a:gd name="T9" fmla="*/ 96 h 138"/>
                <a:gd name="T10" fmla="*/ 25 w 194"/>
                <a:gd name="T11" fmla="*/ 94 h 138"/>
                <a:gd name="T12" fmla="*/ 93 w 194"/>
                <a:gd name="T13" fmla="*/ 31 h 138"/>
                <a:gd name="T14" fmla="*/ 112 w 194"/>
                <a:gd name="T15" fmla="*/ 28 h 138"/>
                <a:gd name="T16" fmla="*/ 115 w 194"/>
                <a:gd name="T17" fmla="*/ 28 h 138"/>
                <a:gd name="T18" fmla="*/ 182 w 194"/>
                <a:gd name="T19" fmla="*/ 134 h 138"/>
                <a:gd name="T20" fmla="*/ 192 w 194"/>
                <a:gd name="T21" fmla="*/ 123 h 138"/>
                <a:gd name="T22" fmla="*/ 194 w 194"/>
                <a:gd name="T2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4" h="138">
                  <a:moveTo>
                    <a:pt x="194" y="107"/>
                  </a:moveTo>
                  <a:cubicBezTo>
                    <a:pt x="193" y="71"/>
                    <a:pt x="183" y="40"/>
                    <a:pt x="164" y="27"/>
                  </a:cubicBezTo>
                  <a:cubicBezTo>
                    <a:pt x="159" y="23"/>
                    <a:pt x="154" y="21"/>
                    <a:pt x="149" y="21"/>
                  </a:cubicBezTo>
                  <a:cubicBezTo>
                    <a:pt x="149" y="21"/>
                    <a:pt x="141" y="0"/>
                    <a:pt x="92" y="0"/>
                  </a:cubicBezTo>
                  <a:cubicBezTo>
                    <a:pt x="48" y="0"/>
                    <a:pt x="0" y="20"/>
                    <a:pt x="0" y="96"/>
                  </a:cubicBezTo>
                  <a:cubicBezTo>
                    <a:pt x="0" y="113"/>
                    <a:pt x="26" y="138"/>
                    <a:pt x="25" y="94"/>
                  </a:cubicBezTo>
                  <a:cubicBezTo>
                    <a:pt x="30" y="44"/>
                    <a:pt x="36" y="24"/>
                    <a:pt x="93" y="31"/>
                  </a:cubicBezTo>
                  <a:cubicBezTo>
                    <a:pt x="98" y="31"/>
                    <a:pt x="105" y="29"/>
                    <a:pt x="112" y="28"/>
                  </a:cubicBezTo>
                  <a:cubicBezTo>
                    <a:pt x="113" y="28"/>
                    <a:pt x="114" y="28"/>
                    <a:pt x="115" y="28"/>
                  </a:cubicBezTo>
                  <a:cubicBezTo>
                    <a:pt x="170" y="35"/>
                    <a:pt x="149" y="118"/>
                    <a:pt x="182" y="134"/>
                  </a:cubicBezTo>
                  <a:cubicBezTo>
                    <a:pt x="182" y="134"/>
                    <a:pt x="189" y="137"/>
                    <a:pt x="192" y="123"/>
                  </a:cubicBezTo>
                  <a:cubicBezTo>
                    <a:pt x="193" y="117"/>
                    <a:pt x="194" y="107"/>
                    <a:pt x="194" y="107"/>
                  </a:cubicBezTo>
                  <a:close/>
                </a:path>
              </a:pathLst>
            </a:custGeom>
            <a:solidFill>
              <a:srgbClr val="57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 dirty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2" name="Freeform 33">
              <a:extLst>
                <a:ext uri="{FF2B5EF4-FFF2-40B4-BE49-F238E27FC236}">
                  <a16:creationId xmlns:a16="http://schemas.microsoft.com/office/drawing/2014/main" id="{2CC23D89-E635-4F25-ABAF-55EECD2C1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22394" y="3970789"/>
              <a:ext cx="173062" cy="53250"/>
            </a:xfrm>
            <a:custGeom>
              <a:avLst/>
              <a:gdLst>
                <a:gd name="T0" fmla="*/ 92 w 92"/>
                <a:gd name="T1" fmla="*/ 1 h 29"/>
                <a:gd name="T2" fmla="*/ 67 w 92"/>
                <a:gd name="T3" fmla="*/ 16 h 29"/>
                <a:gd name="T4" fmla="*/ 47 w 92"/>
                <a:gd name="T5" fmla="*/ 24 h 29"/>
                <a:gd name="T6" fmla="*/ 26 w 92"/>
                <a:gd name="T7" fmla="*/ 16 h 29"/>
                <a:gd name="T8" fmla="*/ 1 w 92"/>
                <a:gd name="T9" fmla="*/ 0 h 29"/>
                <a:gd name="T10" fmla="*/ 0 w 92"/>
                <a:gd name="T11" fmla="*/ 5 h 29"/>
                <a:gd name="T12" fmla="*/ 26 w 92"/>
                <a:gd name="T13" fmla="*/ 22 h 29"/>
                <a:gd name="T14" fmla="*/ 47 w 92"/>
                <a:gd name="T15" fmla="*/ 29 h 29"/>
                <a:gd name="T16" fmla="*/ 67 w 92"/>
                <a:gd name="T17" fmla="*/ 22 h 29"/>
                <a:gd name="T18" fmla="*/ 92 w 92"/>
                <a:gd name="T19" fmla="*/ 6 h 29"/>
                <a:gd name="T20" fmla="*/ 92 w 92"/>
                <a:gd name="T21" fmla="*/ 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29">
                  <a:moveTo>
                    <a:pt x="92" y="1"/>
                  </a:moveTo>
                  <a:cubicBezTo>
                    <a:pt x="81" y="10"/>
                    <a:pt x="75" y="14"/>
                    <a:pt x="67" y="16"/>
                  </a:cubicBezTo>
                  <a:cubicBezTo>
                    <a:pt x="66" y="19"/>
                    <a:pt x="62" y="24"/>
                    <a:pt x="47" y="24"/>
                  </a:cubicBezTo>
                  <a:cubicBezTo>
                    <a:pt x="31" y="24"/>
                    <a:pt x="27" y="19"/>
                    <a:pt x="26" y="16"/>
                  </a:cubicBezTo>
                  <a:cubicBezTo>
                    <a:pt x="18" y="14"/>
                    <a:pt x="12" y="10"/>
                    <a:pt x="1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2" y="15"/>
                    <a:pt x="18" y="19"/>
                    <a:pt x="26" y="22"/>
                  </a:cubicBezTo>
                  <a:cubicBezTo>
                    <a:pt x="27" y="25"/>
                    <a:pt x="31" y="29"/>
                    <a:pt x="47" y="29"/>
                  </a:cubicBezTo>
                  <a:cubicBezTo>
                    <a:pt x="62" y="29"/>
                    <a:pt x="66" y="25"/>
                    <a:pt x="67" y="22"/>
                  </a:cubicBezTo>
                  <a:cubicBezTo>
                    <a:pt x="75" y="19"/>
                    <a:pt x="81" y="15"/>
                    <a:pt x="92" y="6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BA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3" name="Freeform 34">
              <a:extLst>
                <a:ext uri="{FF2B5EF4-FFF2-40B4-BE49-F238E27FC236}">
                  <a16:creationId xmlns:a16="http://schemas.microsoft.com/office/drawing/2014/main" id="{98C2E891-E2FF-4297-B15E-DF88BFEE6C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5676" y="3932516"/>
              <a:ext cx="103172" cy="18305"/>
            </a:xfrm>
            <a:custGeom>
              <a:avLst/>
              <a:gdLst>
                <a:gd name="T0" fmla="*/ 28 w 55"/>
                <a:gd name="T1" fmla="*/ 10 h 10"/>
                <a:gd name="T2" fmla="*/ 3 w 55"/>
                <a:gd name="T3" fmla="*/ 7 h 10"/>
                <a:gd name="T4" fmla="*/ 0 w 55"/>
                <a:gd name="T5" fmla="*/ 3 h 10"/>
                <a:gd name="T6" fmla="*/ 4 w 55"/>
                <a:gd name="T7" fmla="*/ 0 h 10"/>
                <a:gd name="T8" fmla="*/ 51 w 55"/>
                <a:gd name="T9" fmla="*/ 0 h 10"/>
                <a:gd name="T10" fmla="*/ 55 w 55"/>
                <a:gd name="T11" fmla="*/ 3 h 10"/>
                <a:gd name="T12" fmla="*/ 52 w 55"/>
                <a:gd name="T13" fmla="*/ 7 h 10"/>
                <a:gd name="T14" fmla="*/ 28 w 5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" h="10">
                  <a:moveTo>
                    <a:pt x="28" y="10"/>
                  </a:moveTo>
                  <a:cubicBezTo>
                    <a:pt x="20" y="10"/>
                    <a:pt x="12" y="9"/>
                    <a:pt x="3" y="7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22" y="4"/>
                    <a:pt x="33" y="4"/>
                    <a:pt x="51" y="0"/>
                  </a:cubicBezTo>
                  <a:cubicBezTo>
                    <a:pt x="53" y="0"/>
                    <a:pt x="55" y="1"/>
                    <a:pt x="55" y="3"/>
                  </a:cubicBezTo>
                  <a:cubicBezTo>
                    <a:pt x="55" y="5"/>
                    <a:pt x="54" y="6"/>
                    <a:pt x="52" y="7"/>
                  </a:cubicBezTo>
                  <a:cubicBezTo>
                    <a:pt x="43" y="9"/>
                    <a:pt x="35" y="10"/>
                    <a:pt x="28" y="10"/>
                  </a:cubicBezTo>
                  <a:close/>
                </a:path>
              </a:pathLst>
            </a:custGeom>
            <a:solidFill>
              <a:srgbClr val="EC00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4" name="Freeform 35">
              <a:extLst>
                <a:ext uri="{FF2B5EF4-FFF2-40B4-BE49-F238E27FC236}">
                  <a16:creationId xmlns:a16="http://schemas.microsoft.com/office/drawing/2014/main" id="{4A65B83F-8011-474F-82D4-638644477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07261" y="3801056"/>
              <a:ext cx="33281" cy="83203"/>
            </a:xfrm>
            <a:custGeom>
              <a:avLst/>
              <a:gdLst>
                <a:gd name="T0" fmla="*/ 18 w 18"/>
                <a:gd name="T1" fmla="*/ 0 h 44"/>
                <a:gd name="T2" fmla="*/ 18 w 18"/>
                <a:gd name="T3" fmla="*/ 44 h 44"/>
                <a:gd name="T4" fmla="*/ 0 w 18"/>
                <a:gd name="T5" fmla="*/ 44 h 44"/>
                <a:gd name="T6" fmla="*/ 3 w 18"/>
                <a:gd name="T7" fmla="*/ 40 h 44"/>
                <a:gd name="T8" fmla="*/ 9 w 18"/>
                <a:gd name="T9" fmla="*/ 26 h 44"/>
                <a:gd name="T10" fmla="*/ 10 w 18"/>
                <a:gd name="T11" fmla="*/ 7 h 44"/>
                <a:gd name="T12" fmla="*/ 18 w 18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44">
                  <a:moveTo>
                    <a:pt x="18" y="0"/>
                  </a:moveTo>
                  <a:cubicBezTo>
                    <a:pt x="18" y="44"/>
                    <a:pt x="18" y="44"/>
                    <a:pt x="18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2"/>
                    <a:pt x="1" y="41"/>
                    <a:pt x="3" y="40"/>
                  </a:cubicBezTo>
                  <a:cubicBezTo>
                    <a:pt x="6" y="37"/>
                    <a:pt x="8" y="32"/>
                    <a:pt x="9" y="2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"/>
                    <a:pt x="16" y="0"/>
                    <a:pt x="18" y="0"/>
                  </a:cubicBezTo>
                  <a:close/>
                </a:path>
              </a:pathLst>
            </a:custGeom>
            <a:solidFill>
              <a:srgbClr val="D9B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5" name="Freeform 36">
              <a:extLst>
                <a:ext uri="{FF2B5EF4-FFF2-40B4-BE49-F238E27FC236}">
                  <a16:creationId xmlns:a16="http://schemas.microsoft.com/office/drawing/2014/main" id="{61E6DF69-3A2E-4B60-B209-4526C58A0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73980" y="3884258"/>
              <a:ext cx="66562" cy="21633"/>
            </a:xfrm>
            <a:custGeom>
              <a:avLst/>
              <a:gdLst>
                <a:gd name="T0" fmla="*/ 35 w 35"/>
                <a:gd name="T1" fmla="*/ 0 h 12"/>
                <a:gd name="T2" fmla="*/ 29 w 35"/>
                <a:gd name="T3" fmla="*/ 6 h 12"/>
                <a:gd name="T4" fmla="*/ 25 w 35"/>
                <a:gd name="T5" fmla="*/ 9 h 12"/>
                <a:gd name="T6" fmla="*/ 18 w 35"/>
                <a:gd name="T7" fmla="*/ 12 h 12"/>
                <a:gd name="T8" fmla="*/ 10 w 35"/>
                <a:gd name="T9" fmla="*/ 9 h 12"/>
                <a:gd name="T10" fmla="*/ 7 w 35"/>
                <a:gd name="T11" fmla="*/ 6 h 12"/>
                <a:gd name="T12" fmla="*/ 0 w 35"/>
                <a:gd name="T13" fmla="*/ 0 h 12"/>
                <a:gd name="T14" fmla="*/ 0 w 35"/>
                <a:gd name="T15" fmla="*/ 0 h 12"/>
                <a:gd name="T16" fmla="*/ 35 w 35"/>
                <a:gd name="T17" fmla="*/ 0 h 12"/>
                <a:gd name="T18" fmla="*/ 35 w 35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2">
                  <a:moveTo>
                    <a:pt x="35" y="0"/>
                  </a:moveTo>
                  <a:cubicBezTo>
                    <a:pt x="35" y="3"/>
                    <a:pt x="33" y="6"/>
                    <a:pt x="29" y="6"/>
                  </a:cubicBezTo>
                  <a:cubicBezTo>
                    <a:pt x="28" y="6"/>
                    <a:pt x="27" y="7"/>
                    <a:pt x="25" y="9"/>
                  </a:cubicBezTo>
                  <a:cubicBezTo>
                    <a:pt x="23" y="11"/>
                    <a:pt x="20" y="12"/>
                    <a:pt x="18" y="12"/>
                  </a:cubicBezTo>
                  <a:cubicBezTo>
                    <a:pt x="15" y="12"/>
                    <a:pt x="12" y="11"/>
                    <a:pt x="10" y="9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3" y="6"/>
                    <a:pt x="0" y="3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BA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6" name="Freeform 38">
              <a:extLst>
                <a:ext uri="{FF2B5EF4-FFF2-40B4-BE49-F238E27FC236}">
                  <a16:creationId xmlns:a16="http://schemas.microsoft.com/office/drawing/2014/main" id="{FC997D3C-D8DD-48AA-97D6-5F499701AE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10746" y="3786079"/>
              <a:ext cx="68226" cy="14977"/>
            </a:xfrm>
            <a:custGeom>
              <a:avLst/>
              <a:gdLst>
                <a:gd name="T0" fmla="*/ 36 w 36"/>
                <a:gd name="T1" fmla="*/ 8 h 8"/>
                <a:gd name="T2" fmla="*/ 31 w 36"/>
                <a:gd name="T3" fmla="*/ 5 h 8"/>
                <a:gd name="T4" fmla="*/ 25 w 36"/>
                <a:gd name="T5" fmla="*/ 3 h 8"/>
                <a:gd name="T6" fmla="*/ 22 w 36"/>
                <a:gd name="T7" fmla="*/ 3 h 8"/>
                <a:gd name="T8" fmla="*/ 19 w 36"/>
                <a:gd name="T9" fmla="*/ 2 h 8"/>
                <a:gd name="T10" fmla="*/ 12 w 36"/>
                <a:gd name="T11" fmla="*/ 3 h 8"/>
                <a:gd name="T12" fmla="*/ 9 w 36"/>
                <a:gd name="T13" fmla="*/ 4 h 8"/>
                <a:gd name="T14" fmla="*/ 6 w 36"/>
                <a:gd name="T15" fmla="*/ 5 h 8"/>
                <a:gd name="T16" fmla="*/ 2 w 36"/>
                <a:gd name="T17" fmla="*/ 6 h 8"/>
                <a:gd name="T18" fmla="*/ 0 w 36"/>
                <a:gd name="T19" fmla="*/ 7 h 8"/>
                <a:gd name="T20" fmla="*/ 2 w 36"/>
                <a:gd name="T21" fmla="*/ 6 h 8"/>
                <a:gd name="T22" fmla="*/ 5 w 36"/>
                <a:gd name="T23" fmla="*/ 3 h 8"/>
                <a:gd name="T24" fmla="*/ 8 w 36"/>
                <a:gd name="T25" fmla="*/ 2 h 8"/>
                <a:gd name="T26" fmla="*/ 11 w 36"/>
                <a:gd name="T27" fmla="*/ 1 h 8"/>
                <a:gd name="T28" fmla="*/ 19 w 36"/>
                <a:gd name="T29" fmla="*/ 0 h 8"/>
                <a:gd name="T30" fmla="*/ 22 w 36"/>
                <a:gd name="T31" fmla="*/ 0 h 8"/>
                <a:gd name="T32" fmla="*/ 26 w 36"/>
                <a:gd name="T33" fmla="*/ 1 h 8"/>
                <a:gd name="T34" fmla="*/ 32 w 36"/>
                <a:gd name="T35" fmla="*/ 4 h 8"/>
                <a:gd name="T36" fmla="*/ 36 w 36"/>
                <a:gd name="T3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8">
                  <a:moveTo>
                    <a:pt x="36" y="8"/>
                  </a:moveTo>
                  <a:cubicBezTo>
                    <a:pt x="36" y="8"/>
                    <a:pt x="34" y="7"/>
                    <a:pt x="31" y="5"/>
                  </a:cubicBezTo>
                  <a:cubicBezTo>
                    <a:pt x="29" y="5"/>
                    <a:pt x="28" y="4"/>
                    <a:pt x="25" y="3"/>
                  </a:cubicBezTo>
                  <a:cubicBezTo>
                    <a:pt x="24" y="3"/>
                    <a:pt x="23" y="3"/>
                    <a:pt x="22" y="3"/>
                  </a:cubicBezTo>
                  <a:cubicBezTo>
                    <a:pt x="21" y="3"/>
                    <a:pt x="20" y="3"/>
                    <a:pt x="19" y="2"/>
                  </a:cubicBezTo>
                  <a:cubicBezTo>
                    <a:pt x="16" y="3"/>
                    <a:pt x="14" y="3"/>
                    <a:pt x="12" y="3"/>
                  </a:cubicBezTo>
                  <a:cubicBezTo>
                    <a:pt x="11" y="3"/>
                    <a:pt x="10" y="4"/>
                    <a:pt x="9" y="4"/>
                  </a:cubicBezTo>
                  <a:cubicBezTo>
                    <a:pt x="8" y="4"/>
                    <a:pt x="7" y="5"/>
                    <a:pt x="6" y="5"/>
                  </a:cubicBezTo>
                  <a:cubicBezTo>
                    <a:pt x="4" y="5"/>
                    <a:pt x="3" y="6"/>
                    <a:pt x="2" y="6"/>
                  </a:cubicBezTo>
                  <a:cubicBezTo>
                    <a:pt x="1" y="7"/>
                    <a:pt x="0" y="7"/>
                    <a:pt x="0" y="7"/>
                  </a:cubicBezTo>
                  <a:cubicBezTo>
                    <a:pt x="0" y="7"/>
                    <a:pt x="1" y="6"/>
                    <a:pt x="2" y="6"/>
                  </a:cubicBezTo>
                  <a:cubicBezTo>
                    <a:pt x="2" y="5"/>
                    <a:pt x="4" y="4"/>
                    <a:pt x="5" y="3"/>
                  </a:cubicBezTo>
                  <a:cubicBezTo>
                    <a:pt x="6" y="3"/>
                    <a:pt x="7" y="2"/>
                    <a:pt x="8" y="2"/>
                  </a:cubicBezTo>
                  <a:cubicBezTo>
                    <a:pt x="9" y="2"/>
                    <a:pt x="10" y="1"/>
                    <a:pt x="11" y="1"/>
                  </a:cubicBezTo>
                  <a:cubicBezTo>
                    <a:pt x="14" y="0"/>
                    <a:pt x="16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4" y="0"/>
                    <a:pt x="25" y="1"/>
                    <a:pt x="26" y="1"/>
                  </a:cubicBezTo>
                  <a:cubicBezTo>
                    <a:pt x="28" y="2"/>
                    <a:pt x="30" y="3"/>
                    <a:pt x="32" y="4"/>
                  </a:cubicBezTo>
                  <a:cubicBezTo>
                    <a:pt x="35" y="6"/>
                    <a:pt x="36" y="8"/>
                    <a:pt x="36" y="8"/>
                  </a:cubicBezTo>
                  <a:close/>
                </a:path>
              </a:pathLst>
            </a:custGeom>
            <a:solidFill>
              <a:srgbClr val="8D6A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7" name="Freeform 39">
              <a:extLst>
                <a:ext uri="{FF2B5EF4-FFF2-40B4-BE49-F238E27FC236}">
                  <a16:creationId xmlns:a16="http://schemas.microsoft.com/office/drawing/2014/main" id="{8C1513FC-4DA9-414E-B3A6-61FBB85E23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38878" y="3787743"/>
              <a:ext cx="66562" cy="18305"/>
            </a:xfrm>
            <a:custGeom>
              <a:avLst/>
              <a:gdLst>
                <a:gd name="T0" fmla="*/ 0 w 35"/>
                <a:gd name="T1" fmla="*/ 10 h 10"/>
                <a:gd name="T2" fmla="*/ 4 w 35"/>
                <a:gd name="T3" fmla="*/ 5 h 10"/>
                <a:gd name="T4" fmla="*/ 9 w 35"/>
                <a:gd name="T5" fmla="*/ 2 h 10"/>
                <a:gd name="T6" fmla="*/ 13 w 35"/>
                <a:gd name="T7" fmla="*/ 0 h 10"/>
                <a:gd name="T8" fmla="*/ 16 w 35"/>
                <a:gd name="T9" fmla="*/ 0 h 10"/>
                <a:gd name="T10" fmla="*/ 24 w 35"/>
                <a:gd name="T11" fmla="*/ 0 h 10"/>
                <a:gd name="T12" fmla="*/ 27 w 35"/>
                <a:gd name="T13" fmla="*/ 1 h 10"/>
                <a:gd name="T14" fmla="*/ 30 w 35"/>
                <a:gd name="T15" fmla="*/ 2 h 10"/>
                <a:gd name="T16" fmla="*/ 34 w 35"/>
                <a:gd name="T17" fmla="*/ 4 h 10"/>
                <a:gd name="T18" fmla="*/ 35 w 35"/>
                <a:gd name="T19" fmla="*/ 5 h 10"/>
                <a:gd name="T20" fmla="*/ 34 w 35"/>
                <a:gd name="T21" fmla="*/ 4 h 10"/>
                <a:gd name="T22" fmla="*/ 29 w 35"/>
                <a:gd name="T23" fmla="*/ 3 h 10"/>
                <a:gd name="T24" fmla="*/ 27 w 35"/>
                <a:gd name="T25" fmla="*/ 3 h 10"/>
                <a:gd name="T26" fmla="*/ 23 w 35"/>
                <a:gd name="T27" fmla="*/ 2 h 10"/>
                <a:gd name="T28" fmla="*/ 17 w 35"/>
                <a:gd name="T29" fmla="*/ 2 h 10"/>
                <a:gd name="T30" fmla="*/ 13 w 35"/>
                <a:gd name="T31" fmla="*/ 3 h 10"/>
                <a:gd name="T32" fmla="*/ 10 w 35"/>
                <a:gd name="T33" fmla="*/ 4 h 10"/>
                <a:gd name="T34" fmla="*/ 4 w 35"/>
                <a:gd name="T35" fmla="*/ 6 h 10"/>
                <a:gd name="T36" fmla="*/ 0 w 35"/>
                <a:gd name="T3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10">
                  <a:moveTo>
                    <a:pt x="0" y="10"/>
                  </a:moveTo>
                  <a:cubicBezTo>
                    <a:pt x="0" y="10"/>
                    <a:pt x="1" y="8"/>
                    <a:pt x="4" y="5"/>
                  </a:cubicBezTo>
                  <a:cubicBezTo>
                    <a:pt x="5" y="4"/>
                    <a:pt x="7" y="3"/>
                    <a:pt x="9" y="2"/>
                  </a:cubicBezTo>
                  <a:cubicBezTo>
                    <a:pt x="10" y="1"/>
                    <a:pt x="11" y="1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19" y="0"/>
                    <a:pt x="21" y="0"/>
                    <a:pt x="24" y="0"/>
                  </a:cubicBezTo>
                  <a:cubicBezTo>
                    <a:pt x="25" y="0"/>
                    <a:pt x="26" y="1"/>
                    <a:pt x="27" y="1"/>
                  </a:cubicBezTo>
                  <a:cubicBezTo>
                    <a:pt x="28" y="1"/>
                    <a:pt x="29" y="1"/>
                    <a:pt x="30" y="2"/>
                  </a:cubicBezTo>
                  <a:cubicBezTo>
                    <a:pt x="32" y="2"/>
                    <a:pt x="33" y="3"/>
                    <a:pt x="34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4" y="4"/>
                  </a:cubicBezTo>
                  <a:cubicBezTo>
                    <a:pt x="33" y="4"/>
                    <a:pt x="31" y="4"/>
                    <a:pt x="29" y="3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3"/>
                    <a:pt x="24" y="2"/>
                    <a:pt x="23" y="2"/>
                  </a:cubicBezTo>
                  <a:cubicBezTo>
                    <a:pt x="21" y="2"/>
                    <a:pt x="19" y="2"/>
                    <a:pt x="17" y="2"/>
                  </a:cubicBezTo>
                  <a:cubicBezTo>
                    <a:pt x="15" y="2"/>
                    <a:pt x="14" y="3"/>
                    <a:pt x="13" y="3"/>
                  </a:cubicBezTo>
                  <a:cubicBezTo>
                    <a:pt x="12" y="3"/>
                    <a:pt x="11" y="3"/>
                    <a:pt x="10" y="4"/>
                  </a:cubicBezTo>
                  <a:cubicBezTo>
                    <a:pt x="8" y="4"/>
                    <a:pt x="6" y="5"/>
                    <a:pt x="4" y="6"/>
                  </a:cubicBezTo>
                  <a:cubicBezTo>
                    <a:pt x="1" y="8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8D6A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8" name="Freeform 40">
              <a:extLst>
                <a:ext uri="{FF2B5EF4-FFF2-40B4-BE49-F238E27FC236}">
                  <a16:creationId xmlns:a16="http://schemas.microsoft.com/office/drawing/2014/main" id="{9359641C-71B5-4770-8FC9-123AC3373E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62488" y="3632986"/>
              <a:ext cx="281226" cy="131460"/>
            </a:xfrm>
            <a:custGeom>
              <a:avLst/>
              <a:gdLst>
                <a:gd name="T0" fmla="*/ 118 w 149"/>
                <a:gd name="T1" fmla="*/ 0 h 70"/>
                <a:gd name="T2" fmla="*/ 32 w 149"/>
                <a:gd name="T3" fmla="*/ 0 h 70"/>
                <a:gd name="T4" fmla="*/ 0 w 149"/>
                <a:gd name="T5" fmla="*/ 32 h 70"/>
                <a:gd name="T6" fmla="*/ 0 w 149"/>
                <a:gd name="T7" fmla="*/ 70 h 70"/>
                <a:gd name="T8" fmla="*/ 149 w 149"/>
                <a:gd name="T9" fmla="*/ 70 h 70"/>
                <a:gd name="T10" fmla="*/ 149 w 149"/>
                <a:gd name="T11" fmla="*/ 31 h 70"/>
                <a:gd name="T12" fmla="*/ 118 w 149"/>
                <a:gd name="T13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70">
                  <a:moveTo>
                    <a:pt x="11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9" y="14"/>
                    <a:pt x="135" y="0"/>
                    <a:pt x="118" y="0"/>
                  </a:cubicBezTo>
                  <a:close/>
                </a:path>
              </a:pathLst>
            </a:custGeom>
            <a:solidFill>
              <a:srgbClr val="57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19" name="Freeform 41">
              <a:extLst>
                <a:ext uri="{FF2B5EF4-FFF2-40B4-BE49-F238E27FC236}">
                  <a16:creationId xmlns:a16="http://schemas.microsoft.com/office/drawing/2014/main" id="{FAF778C5-EDEA-4363-82D1-46FD1461C1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13604" y="4068969"/>
              <a:ext cx="121476" cy="442639"/>
            </a:xfrm>
            <a:custGeom>
              <a:avLst/>
              <a:gdLst>
                <a:gd name="T0" fmla="*/ 11 w 64"/>
                <a:gd name="T1" fmla="*/ 236 h 236"/>
                <a:gd name="T2" fmla="*/ 10 w 64"/>
                <a:gd name="T3" fmla="*/ 225 h 236"/>
                <a:gd name="T4" fmla="*/ 31 w 64"/>
                <a:gd name="T5" fmla="*/ 13 h 236"/>
                <a:gd name="T6" fmla="*/ 64 w 64"/>
                <a:gd name="T7" fmla="*/ 1 h 236"/>
                <a:gd name="T8" fmla="*/ 59 w 64"/>
                <a:gd name="T9" fmla="*/ 49 h 236"/>
                <a:gd name="T10" fmla="*/ 64 w 64"/>
                <a:gd name="T11" fmla="*/ 47 h 236"/>
                <a:gd name="T12" fmla="*/ 58 w 64"/>
                <a:gd name="T13" fmla="*/ 221 h 236"/>
                <a:gd name="T14" fmla="*/ 59 w 64"/>
                <a:gd name="T15" fmla="*/ 233 h 236"/>
                <a:gd name="T16" fmla="*/ 11 w 64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36">
                  <a:moveTo>
                    <a:pt x="11" y="236"/>
                  </a:moveTo>
                  <a:cubicBezTo>
                    <a:pt x="11" y="233"/>
                    <a:pt x="11" y="230"/>
                    <a:pt x="10" y="225"/>
                  </a:cubicBezTo>
                  <a:cubicBezTo>
                    <a:pt x="0" y="99"/>
                    <a:pt x="6" y="38"/>
                    <a:pt x="31" y="13"/>
                  </a:cubicBezTo>
                  <a:cubicBezTo>
                    <a:pt x="40" y="4"/>
                    <a:pt x="52" y="0"/>
                    <a:pt x="64" y="1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1" y="49"/>
                    <a:pt x="64" y="48"/>
                    <a:pt x="64" y="47"/>
                  </a:cubicBezTo>
                  <a:cubicBezTo>
                    <a:pt x="60" y="52"/>
                    <a:pt x="46" y="78"/>
                    <a:pt x="58" y="221"/>
                  </a:cubicBezTo>
                  <a:cubicBezTo>
                    <a:pt x="58" y="226"/>
                    <a:pt x="59" y="230"/>
                    <a:pt x="59" y="233"/>
                  </a:cubicBezTo>
                  <a:lnTo>
                    <a:pt x="11" y="236"/>
                  </a:ln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0" name="Freeform 42">
              <a:extLst>
                <a:ext uri="{FF2B5EF4-FFF2-40B4-BE49-F238E27FC236}">
                  <a16:creationId xmlns:a16="http://schemas.microsoft.com/office/drawing/2014/main" id="{B6AB56FF-921A-4FBE-8B37-90BCF3D264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08769" y="4102250"/>
              <a:ext cx="158085" cy="158085"/>
            </a:xfrm>
            <a:custGeom>
              <a:avLst/>
              <a:gdLst>
                <a:gd name="T0" fmla="*/ 84 w 84"/>
                <a:gd name="T1" fmla="*/ 43 h 84"/>
                <a:gd name="T2" fmla="*/ 41 w 84"/>
                <a:gd name="T3" fmla="*/ 83 h 84"/>
                <a:gd name="T4" fmla="*/ 1 w 84"/>
                <a:gd name="T5" fmla="*/ 40 h 84"/>
                <a:gd name="T6" fmla="*/ 44 w 84"/>
                <a:gd name="T7" fmla="*/ 0 h 84"/>
                <a:gd name="T8" fmla="*/ 84 w 84"/>
                <a:gd name="T9" fmla="*/ 4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4">
                  <a:moveTo>
                    <a:pt x="84" y="43"/>
                  </a:moveTo>
                  <a:cubicBezTo>
                    <a:pt x="83" y="66"/>
                    <a:pt x="64" y="84"/>
                    <a:pt x="41" y="83"/>
                  </a:cubicBezTo>
                  <a:cubicBezTo>
                    <a:pt x="18" y="82"/>
                    <a:pt x="0" y="63"/>
                    <a:pt x="1" y="40"/>
                  </a:cubicBezTo>
                  <a:cubicBezTo>
                    <a:pt x="2" y="18"/>
                    <a:pt x="21" y="0"/>
                    <a:pt x="44" y="0"/>
                  </a:cubicBezTo>
                  <a:cubicBezTo>
                    <a:pt x="66" y="1"/>
                    <a:pt x="84" y="20"/>
                    <a:pt x="84" y="43"/>
                  </a:cubicBezTo>
                  <a:close/>
                </a:path>
              </a:pathLst>
            </a:custGeom>
            <a:solidFill>
              <a:srgbClr val="B400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1" name="Freeform 45">
              <a:extLst>
                <a:ext uri="{FF2B5EF4-FFF2-40B4-BE49-F238E27FC236}">
                  <a16:creationId xmlns:a16="http://schemas.microsoft.com/office/drawing/2014/main" id="{9A9ACF4D-0B44-49EC-848E-8D7A6DE6E5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70495" y="3975781"/>
              <a:ext cx="194695" cy="284554"/>
            </a:xfrm>
            <a:custGeom>
              <a:avLst/>
              <a:gdLst>
                <a:gd name="T0" fmla="*/ 85 w 103"/>
                <a:gd name="T1" fmla="*/ 5 h 151"/>
                <a:gd name="T2" fmla="*/ 84 w 103"/>
                <a:gd name="T3" fmla="*/ 151 h 151"/>
                <a:gd name="T4" fmla="*/ 49 w 103"/>
                <a:gd name="T5" fmla="*/ 4 h 151"/>
                <a:gd name="T6" fmla="*/ 85 w 103"/>
                <a:gd name="T7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3" h="151">
                  <a:moveTo>
                    <a:pt x="85" y="5"/>
                  </a:moveTo>
                  <a:cubicBezTo>
                    <a:pt x="93" y="53"/>
                    <a:pt x="103" y="109"/>
                    <a:pt x="84" y="151"/>
                  </a:cubicBezTo>
                  <a:cubicBezTo>
                    <a:pt x="58" y="98"/>
                    <a:pt x="0" y="122"/>
                    <a:pt x="49" y="4"/>
                  </a:cubicBezTo>
                  <a:cubicBezTo>
                    <a:pt x="56" y="0"/>
                    <a:pt x="80" y="0"/>
                    <a:pt x="85" y="5"/>
                  </a:cubicBezTo>
                  <a:close/>
                </a:path>
              </a:pathLst>
            </a:custGeom>
            <a:solidFill>
              <a:srgbClr val="573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2" name="Freeform 46">
              <a:extLst>
                <a:ext uri="{FF2B5EF4-FFF2-40B4-BE49-F238E27FC236}">
                  <a16:creationId xmlns:a16="http://schemas.microsoft.com/office/drawing/2014/main" id="{851E5CBE-5EF8-47E9-A857-95EB47103A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24841" y="4213742"/>
              <a:ext cx="272905" cy="396046"/>
            </a:xfrm>
            <a:custGeom>
              <a:avLst/>
              <a:gdLst>
                <a:gd name="T0" fmla="*/ 102 w 145"/>
                <a:gd name="T1" fmla="*/ 7 h 210"/>
                <a:gd name="T2" fmla="*/ 96 w 145"/>
                <a:gd name="T3" fmla="*/ 19 h 210"/>
                <a:gd name="T4" fmla="*/ 84 w 145"/>
                <a:gd name="T5" fmla="*/ 34 h 210"/>
                <a:gd name="T6" fmla="*/ 84 w 145"/>
                <a:gd name="T7" fmla="*/ 13 h 210"/>
                <a:gd name="T8" fmla="*/ 67 w 145"/>
                <a:gd name="T9" fmla="*/ 6 h 210"/>
                <a:gd name="T10" fmla="*/ 67 w 145"/>
                <a:gd name="T11" fmla="*/ 51 h 210"/>
                <a:gd name="T12" fmla="*/ 72 w 145"/>
                <a:gd name="T13" fmla="*/ 60 h 210"/>
                <a:gd name="T14" fmla="*/ 71 w 145"/>
                <a:gd name="T15" fmla="*/ 60 h 210"/>
                <a:gd name="T16" fmla="*/ 1 w 145"/>
                <a:gd name="T17" fmla="*/ 146 h 210"/>
                <a:gd name="T18" fmla="*/ 0 w 145"/>
                <a:gd name="T19" fmla="*/ 205 h 210"/>
                <a:gd name="T20" fmla="*/ 7 w 145"/>
                <a:gd name="T21" fmla="*/ 209 h 210"/>
                <a:gd name="T22" fmla="*/ 15 w 145"/>
                <a:gd name="T23" fmla="*/ 209 h 210"/>
                <a:gd name="T24" fmla="*/ 50 w 145"/>
                <a:gd name="T25" fmla="*/ 191 h 210"/>
                <a:gd name="T26" fmla="*/ 109 w 145"/>
                <a:gd name="T27" fmla="*/ 85 h 210"/>
                <a:gd name="T28" fmla="*/ 133 w 145"/>
                <a:gd name="T29" fmla="*/ 59 h 210"/>
                <a:gd name="T30" fmla="*/ 143 w 145"/>
                <a:gd name="T31" fmla="*/ 43 h 210"/>
                <a:gd name="T32" fmla="*/ 140 w 145"/>
                <a:gd name="T33" fmla="*/ 32 h 210"/>
                <a:gd name="T34" fmla="*/ 136 w 145"/>
                <a:gd name="T35" fmla="*/ 31 h 210"/>
                <a:gd name="T36" fmla="*/ 132 w 145"/>
                <a:gd name="T37" fmla="*/ 21 h 210"/>
                <a:gd name="T38" fmla="*/ 128 w 145"/>
                <a:gd name="T39" fmla="*/ 19 h 210"/>
                <a:gd name="T40" fmla="*/ 128 w 145"/>
                <a:gd name="T41" fmla="*/ 19 h 210"/>
                <a:gd name="T42" fmla="*/ 124 w 145"/>
                <a:gd name="T43" fmla="*/ 8 h 210"/>
                <a:gd name="T44" fmla="*/ 116 w 145"/>
                <a:gd name="T45" fmla="*/ 9 h 210"/>
                <a:gd name="T46" fmla="*/ 113 w 145"/>
                <a:gd name="T47" fmla="*/ 5 h 210"/>
                <a:gd name="T48" fmla="*/ 102 w 145"/>
                <a:gd name="T49" fmla="*/ 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5" h="210">
                  <a:moveTo>
                    <a:pt x="102" y="7"/>
                  </a:moveTo>
                  <a:cubicBezTo>
                    <a:pt x="96" y="19"/>
                    <a:pt x="96" y="19"/>
                    <a:pt x="96" y="19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4" y="13"/>
                    <a:pt x="78" y="0"/>
                    <a:pt x="67" y="6"/>
                  </a:cubicBezTo>
                  <a:cubicBezTo>
                    <a:pt x="69" y="42"/>
                    <a:pt x="64" y="39"/>
                    <a:pt x="67" y="51"/>
                  </a:cubicBezTo>
                  <a:cubicBezTo>
                    <a:pt x="67" y="53"/>
                    <a:pt x="71" y="59"/>
                    <a:pt x="72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1" y="146"/>
                    <a:pt x="1" y="146"/>
                    <a:pt x="1" y="146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5"/>
                    <a:pt x="5" y="209"/>
                    <a:pt x="7" y="209"/>
                  </a:cubicBezTo>
                  <a:cubicBezTo>
                    <a:pt x="9" y="209"/>
                    <a:pt x="15" y="209"/>
                    <a:pt x="15" y="209"/>
                  </a:cubicBezTo>
                  <a:cubicBezTo>
                    <a:pt x="31" y="210"/>
                    <a:pt x="41" y="204"/>
                    <a:pt x="50" y="191"/>
                  </a:cubicBezTo>
                  <a:cubicBezTo>
                    <a:pt x="109" y="85"/>
                    <a:pt x="109" y="85"/>
                    <a:pt x="109" y="85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5" y="39"/>
                    <a:pt x="144" y="35"/>
                    <a:pt x="140" y="32"/>
                  </a:cubicBezTo>
                  <a:cubicBezTo>
                    <a:pt x="139" y="31"/>
                    <a:pt x="137" y="31"/>
                    <a:pt x="136" y="31"/>
                  </a:cubicBezTo>
                  <a:cubicBezTo>
                    <a:pt x="137" y="27"/>
                    <a:pt x="136" y="23"/>
                    <a:pt x="132" y="21"/>
                  </a:cubicBezTo>
                  <a:cubicBezTo>
                    <a:pt x="131" y="20"/>
                    <a:pt x="129" y="19"/>
                    <a:pt x="128" y="19"/>
                  </a:cubicBezTo>
                  <a:cubicBezTo>
                    <a:pt x="128" y="19"/>
                    <a:pt x="128" y="19"/>
                    <a:pt x="128" y="19"/>
                  </a:cubicBezTo>
                  <a:cubicBezTo>
                    <a:pt x="130" y="15"/>
                    <a:pt x="128" y="11"/>
                    <a:pt x="124" y="8"/>
                  </a:cubicBezTo>
                  <a:cubicBezTo>
                    <a:pt x="122" y="7"/>
                    <a:pt x="119" y="7"/>
                    <a:pt x="116" y="9"/>
                  </a:cubicBezTo>
                  <a:cubicBezTo>
                    <a:pt x="116" y="7"/>
                    <a:pt x="115" y="6"/>
                    <a:pt x="113" y="5"/>
                  </a:cubicBezTo>
                  <a:cubicBezTo>
                    <a:pt x="109" y="3"/>
                    <a:pt x="104" y="4"/>
                    <a:pt x="102" y="7"/>
                  </a:cubicBez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3" name="Freeform 47">
              <a:extLst>
                <a:ext uri="{FF2B5EF4-FFF2-40B4-BE49-F238E27FC236}">
                  <a16:creationId xmlns:a16="http://schemas.microsoft.com/office/drawing/2014/main" id="{7E3D0145-431F-4942-BB5F-C3AAEE5325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14857" y="4218734"/>
              <a:ext cx="186374" cy="146437"/>
            </a:xfrm>
            <a:custGeom>
              <a:avLst/>
              <a:gdLst>
                <a:gd name="T0" fmla="*/ 0 w 112"/>
                <a:gd name="T1" fmla="*/ 4 h 88"/>
                <a:gd name="T2" fmla="*/ 110 w 112"/>
                <a:gd name="T3" fmla="*/ 88 h 88"/>
                <a:gd name="T4" fmla="*/ 112 w 112"/>
                <a:gd name="T5" fmla="*/ 84 h 88"/>
                <a:gd name="T6" fmla="*/ 4 w 112"/>
                <a:gd name="T7" fmla="*/ 0 h 88"/>
                <a:gd name="T8" fmla="*/ 0 w 112"/>
                <a:gd name="T9" fmla="*/ 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88">
                  <a:moveTo>
                    <a:pt x="0" y="4"/>
                  </a:moveTo>
                  <a:lnTo>
                    <a:pt x="110" y="88"/>
                  </a:lnTo>
                  <a:lnTo>
                    <a:pt x="112" y="84"/>
                  </a:lnTo>
                  <a:lnTo>
                    <a:pt x="4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5C00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4" name="Freeform 48">
              <a:extLst>
                <a:ext uri="{FF2B5EF4-FFF2-40B4-BE49-F238E27FC236}">
                  <a16:creationId xmlns:a16="http://schemas.microsoft.com/office/drawing/2014/main" id="{E0F266CF-9A0E-4F4B-BC4A-6714DDFA07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03209" y="4203757"/>
              <a:ext cx="198023" cy="161414"/>
            </a:xfrm>
            <a:custGeom>
              <a:avLst/>
              <a:gdLst>
                <a:gd name="T0" fmla="*/ 10 w 119"/>
                <a:gd name="T1" fmla="*/ 0 h 97"/>
                <a:gd name="T2" fmla="*/ 4 w 119"/>
                <a:gd name="T3" fmla="*/ 9 h 97"/>
                <a:gd name="T4" fmla="*/ 0 w 119"/>
                <a:gd name="T5" fmla="*/ 13 h 97"/>
                <a:gd name="T6" fmla="*/ 110 w 119"/>
                <a:gd name="T7" fmla="*/ 97 h 97"/>
                <a:gd name="T8" fmla="*/ 112 w 119"/>
                <a:gd name="T9" fmla="*/ 93 h 97"/>
                <a:gd name="T10" fmla="*/ 119 w 119"/>
                <a:gd name="T11" fmla="*/ 84 h 97"/>
                <a:gd name="T12" fmla="*/ 10 w 119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97">
                  <a:moveTo>
                    <a:pt x="10" y="0"/>
                  </a:moveTo>
                  <a:lnTo>
                    <a:pt x="4" y="9"/>
                  </a:lnTo>
                  <a:lnTo>
                    <a:pt x="0" y="13"/>
                  </a:lnTo>
                  <a:lnTo>
                    <a:pt x="110" y="97"/>
                  </a:lnTo>
                  <a:lnTo>
                    <a:pt x="112" y="93"/>
                  </a:lnTo>
                  <a:lnTo>
                    <a:pt x="119" y="8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5" name="Freeform 49">
              <a:extLst>
                <a:ext uri="{FF2B5EF4-FFF2-40B4-BE49-F238E27FC236}">
                  <a16:creationId xmlns:a16="http://schemas.microsoft.com/office/drawing/2014/main" id="{74C0A018-73CA-4BC6-B524-DD054D5C3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84591" y="4202093"/>
              <a:ext cx="19969" cy="21633"/>
            </a:xfrm>
            <a:custGeom>
              <a:avLst/>
              <a:gdLst>
                <a:gd name="T0" fmla="*/ 0 w 12"/>
                <a:gd name="T1" fmla="*/ 10 h 13"/>
                <a:gd name="T2" fmla="*/ 3 w 12"/>
                <a:gd name="T3" fmla="*/ 13 h 13"/>
                <a:gd name="T4" fmla="*/ 12 w 12"/>
                <a:gd name="T5" fmla="*/ 2 h 13"/>
                <a:gd name="T6" fmla="*/ 8 w 12"/>
                <a:gd name="T7" fmla="*/ 0 h 13"/>
                <a:gd name="T8" fmla="*/ 0 w 12"/>
                <a:gd name="T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3">
                  <a:moveTo>
                    <a:pt x="0" y="10"/>
                  </a:moveTo>
                  <a:lnTo>
                    <a:pt x="3" y="13"/>
                  </a:lnTo>
                  <a:lnTo>
                    <a:pt x="12" y="2"/>
                  </a:lnTo>
                  <a:lnTo>
                    <a:pt x="8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3214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6" name="Rectangle 50">
              <a:extLst>
                <a:ext uri="{FF2B5EF4-FFF2-40B4-BE49-F238E27FC236}">
                  <a16:creationId xmlns:a16="http://schemas.microsoft.com/office/drawing/2014/main" id="{015207DD-5CD3-4129-897E-59C68A477E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694575" y="4212078"/>
              <a:ext cx="9984" cy="11648"/>
            </a:xfrm>
            <a:prstGeom prst="rect">
              <a:avLst/>
            </a:prstGeom>
            <a:solidFill>
              <a:srgbClr val="2D1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7" name="Freeform 51">
              <a:extLst>
                <a:ext uri="{FF2B5EF4-FFF2-40B4-BE49-F238E27FC236}">
                  <a16:creationId xmlns:a16="http://schemas.microsoft.com/office/drawing/2014/main" id="{38C6AE99-9EC6-49EA-B07D-9A0F114DCD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88232" y="4343538"/>
              <a:ext cx="31617" cy="28289"/>
            </a:xfrm>
            <a:custGeom>
              <a:avLst/>
              <a:gdLst>
                <a:gd name="T0" fmla="*/ 19 w 19"/>
                <a:gd name="T1" fmla="*/ 14 h 17"/>
                <a:gd name="T2" fmla="*/ 10 w 19"/>
                <a:gd name="T3" fmla="*/ 0 h 17"/>
                <a:gd name="T4" fmla="*/ 0 w 19"/>
                <a:gd name="T5" fmla="*/ 0 h 17"/>
                <a:gd name="T6" fmla="*/ 1 w 19"/>
                <a:gd name="T7" fmla="*/ 13 h 17"/>
                <a:gd name="T8" fmla="*/ 16 w 19"/>
                <a:gd name="T9" fmla="*/ 17 h 17"/>
                <a:gd name="T10" fmla="*/ 19 w 19"/>
                <a:gd name="T11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7">
                  <a:moveTo>
                    <a:pt x="19" y="14"/>
                  </a:moveTo>
                  <a:lnTo>
                    <a:pt x="10" y="0"/>
                  </a:lnTo>
                  <a:lnTo>
                    <a:pt x="0" y="0"/>
                  </a:lnTo>
                  <a:lnTo>
                    <a:pt x="1" y="13"/>
                  </a:lnTo>
                  <a:lnTo>
                    <a:pt x="16" y="17"/>
                  </a:lnTo>
                  <a:lnTo>
                    <a:pt x="19" y="14"/>
                  </a:ln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8" name="Freeform 52">
              <a:extLst>
                <a:ext uri="{FF2B5EF4-FFF2-40B4-BE49-F238E27FC236}">
                  <a16:creationId xmlns:a16="http://schemas.microsoft.com/office/drawing/2014/main" id="{2A4EBE9A-C60F-4691-AC9A-6D3646F7D4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87919" y="4188781"/>
              <a:ext cx="28289" cy="33281"/>
            </a:xfrm>
            <a:custGeom>
              <a:avLst/>
              <a:gdLst>
                <a:gd name="T0" fmla="*/ 8 w 15"/>
                <a:gd name="T1" fmla="*/ 1 h 18"/>
                <a:gd name="T2" fmla="*/ 6 w 15"/>
                <a:gd name="T3" fmla="*/ 1 h 18"/>
                <a:gd name="T4" fmla="*/ 1 w 15"/>
                <a:gd name="T5" fmla="*/ 7 h 18"/>
                <a:gd name="T6" fmla="*/ 0 w 15"/>
                <a:gd name="T7" fmla="*/ 13 h 18"/>
                <a:gd name="T8" fmla="*/ 6 w 15"/>
                <a:gd name="T9" fmla="*/ 18 h 18"/>
                <a:gd name="T10" fmla="*/ 9 w 15"/>
                <a:gd name="T11" fmla="*/ 14 h 18"/>
                <a:gd name="T12" fmla="*/ 15 w 15"/>
                <a:gd name="T13" fmla="*/ 6 h 18"/>
                <a:gd name="T14" fmla="*/ 8 w 15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8">
                  <a:moveTo>
                    <a:pt x="8" y="1"/>
                  </a:moveTo>
                  <a:cubicBezTo>
                    <a:pt x="7" y="0"/>
                    <a:pt x="6" y="0"/>
                    <a:pt x="6" y="1"/>
                  </a:cubicBezTo>
                  <a:cubicBezTo>
                    <a:pt x="4" y="4"/>
                    <a:pt x="2" y="6"/>
                    <a:pt x="1" y="7"/>
                  </a:cubicBezTo>
                  <a:cubicBezTo>
                    <a:pt x="2" y="9"/>
                    <a:pt x="2" y="12"/>
                    <a:pt x="0" y="13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8" y="1"/>
                    <a:pt x="8" y="1"/>
                    <a:pt x="8" y="1"/>
                  </a:cubicBezTo>
                  <a:close/>
                </a:path>
              </a:pathLst>
            </a:custGeom>
            <a:solidFill>
              <a:srgbClr val="5C2D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29" name="Freeform 53">
              <a:extLst>
                <a:ext uri="{FF2B5EF4-FFF2-40B4-BE49-F238E27FC236}">
                  <a16:creationId xmlns:a16="http://schemas.microsoft.com/office/drawing/2014/main" id="{5C7FF28C-535E-45AF-9B76-FF536E70F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99567" y="4202093"/>
              <a:ext cx="19969" cy="19969"/>
            </a:xfrm>
            <a:custGeom>
              <a:avLst/>
              <a:gdLst>
                <a:gd name="T0" fmla="*/ 3 w 11"/>
                <a:gd name="T1" fmla="*/ 0 h 11"/>
                <a:gd name="T2" fmla="*/ 3 w 11"/>
                <a:gd name="T3" fmla="*/ 0 h 11"/>
                <a:gd name="T4" fmla="*/ 1 w 11"/>
                <a:gd name="T5" fmla="*/ 2 h 11"/>
                <a:gd name="T6" fmla="*/ 1 w 11"/>
                <a:gd name="T7" fmla="*/ 2 h 11"/>
                <a:gd name="T8" fmla="*/ 0 w 11"/>
                <a:gd name="T9" fmla="*/ 4 h 11"/>
                <a:gd name="T10" fmla="*/ 1 w 11"/>
                <a:gd name="T11" fmla="*/ 5 h 11"/>
                <a:gd name="T12" fmla="*/ 8 w 11"/>
                <a:gd name="T13" fmla="*/ 11 h 11"/>
                <a:gd name="T14" fmla="*/ 11 w 11"/>
                <a:gd name="T15" fmla="*/ 7 h 11"/>
                <a:gd name="T16" fmla="*/ 3 w 11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1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0" name="Freeform 54">
              <a:extLst>
                <a:ext uri="{FF2B5EF4-FFF2-40B4-BE49-F238E27FC236}">
                  <a16:creationId xmlns:a16="http://schemas.microsoft.com/office/drawing/2014/main" id="{6AC9AF0E-F82F-4758-BDF8-AD68ED416D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14857" y="4218734"/>
              <a:ext cx="186374" cy="146437"/>
            </a:xfrm>
            <a:custGeom>
              <a:avLst/>
              <a:gdLst>
                <a:gd name="T0" fmla="*/ 4 w 112"/>
                <a:gd name="T1" fmla="*/ 0 h 88"/>
                <a:gd name="T2" fmla="*/ 1 w 112"/>
                <a:gd name="T3" fmla="*/ 3 h 88"/>
                <a:gd name="T4" fmla="*/ 0 w 112"/>
                <a:gd name="T5" fmla="*/ 4 h 88"/>
                <a:gd name="T6" fmla="*/ 110 w 112"/>
                <a:gd name="T7" fmla="*/ 88 h 88"/>
                <a:gd name="T8" fmla="*/ 112 w 112"/>
                <a:gd name="T9" fmla="*/ 84 h 88"/>
                <a:gd name="T10" fmla="*/ 4 w 112"/>
                <a:gd name="T1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88">
                  <a:moveTo>
                    <a:pt x="4" y="0"/>
                  </a:moveTo>
                  <a:lnTo>
                    <a:pt x="1" y="3"/>
                  </a:lnTo>
                  <a:lnTo>
                    <a:pt x="0" y="4"/>
                  </a:lnTo>
                  <a:lnTo>
                    <a:pt x="110" y="88"/>
                  </a:lnTo>
                  <a:lnTo>
                    <a:pt x="112" y="8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1" name="Freeform 55">
              <a:extLst>
                <a:ext uri="{FF2B5EF4-FFF2-40B4-BE49-F238E27FC236}">
                  <a16:creationId xmlns:a16="http://schemas.microsoft.com/office/drawing/2014/main" id="{37A3739E-01FF-4D03-B19E-EEB2B762FC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94575" y="4218734"/>
              <a:ext cx="4992" cy="4992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81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2" name="Freeform 56">
              <a:extLst>
                <a:ext uri="{FF2B5EF4-FFF2-40B4-BE49-F238E27FC236}">
                  <a16:creationId xmlns:a16="http://schemas.microsoft.com/office/drawing/2014/main" id="{E306A59B-16A1-4AB0-9936-F9695CFC02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14857" y="4358515"/>
              <a:ext cx="3328" cy="6656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4 h 4"/>
                <a:gd name="T4" fmla="*/ 2 w 2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5328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3" name="Freeform 57">
              <a:extLst>
                <a:ext uri="{FF2B5EF4-FFF2-40B4-BE49-F238E27FC236}">
                  <a16:creationId xmlns:a16="http://schemas.microsoft.com/office/drawing/2014/main" id="{E7171B63-8AD5-4547-82D2-C24C9422F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162" y="4237038"/>
              <a:ext cx="98179" cy="81539"/>
            </a:xfrm>
            <a:custGeom>
              <a:avLst/>
              <a:gdLst>
                <a:gd name="T0" fmla="*/ 12 w 52"/>
                <a:gd name="T1" fmla="*/ 0 h 43"/>
                <a:gd name="T2" fmla="*/ 4 w 52"/>
                <a:gd name="T3" fmla="*/ 13 h 43"/>
                <a:gd name="T4" fmla="*/ 4 w 52"/>
                <a:gd name="T5" fmla="*/ 24 h 43"/>
                <a:gd name="T6" fmla="*/ 9 w 52"/>
                <a:gd name="T7" fmla="*/ 27 h 43"/>
                <a:gd name="T8" fmla="*/ 12 w 52"/>
                <a:gd name="T9" fmla="*/ 35 h 43"/>
                <a:gd name="T10" fmla="*/ 24 w 52"/>
                <a:gd name="T11" fmla="*/ 33 h 43"/>
                <a:gd name="T12" fmla="*/ 24 w 52"/>
                <a:gd name="T13" fmla="*/ 33 h 43"/>
                <a:gd name="T14" fmla="*/ 26 w 52"/>
                <a:gd name="T15" fmla="*/ 37 h 43"/>
                <a:gd name="T16" fmla="*/ 37 w 52"/>
                <a:gd name="T17" fmla="*/ 36 h 43"/>
                <a:gd name="T18" fmla="*/ 40 w 52"/>
                <a:gd name="T19" fmla="*/ 40 h 43"/>
                <a:gd name="T20" fmla="*/ 50 w 52"/>
                <a:gd name="T21" fmla="*/ 39 h 43"/>
                <a:gd name="T22" fmla="*/ 52 w 52"/>
                <a:gd name="T23" fmla="*/ 35 h 43"/>
                <a:gd name="T24" fmla="*/ 12 w 52"/>
                <a:gd name="T25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43">
                  <a:moveTo>
                    <a:pt x="12" y="0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16"/>
                    <a:pt x="1" y="22"/>
                    <a:pt x="4" y="24"/>
                  </a:cubicBezTo>
                  <a:cubicBezTo>
                    <a:pt x="6" y="26"/>
                    <a:pt x="8" y="27"/>
                    <a:pt x="9" y="27"/>
                  </a:cubicBezTo>
                  <a:cubicBezTo>
                    <a:pt x="9" y="29"/>
                    <a:pt x="10" y="32"/>
                    <a:pt x="12" y="35"/>
                  </a:cubicBezTo>
                  <a:cubicBezTo>
                    <a:pt x="16" y="37"/>
                    <a:pt x="20" y="36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5"/>
                    <a:pt x="25" y="36"/>
                    <a:pt x="26" y="37"/>
                  </a:cubicBezTo>
                  <a:cubicBezTo>
                    <a:pt x="29" y="39"/>
                    <a:pt x="34" y="39"/>
                    <a:pt x="37" y="36"/>
                  </a:cubicBezTo>
                  <a:cubicBezTo>
                    <a:pt x="37" y="38"/>
                    <a:pt x="38" y="39"/>
                    <a:pt x="40" y="40"/>
                  </a:cubicBezTo>
                  <a:cubicBezTo>
                    <a:pt x="43" y="43"/>
                    <a:pt x="47" y="43"/>
                    <a:pt x="50" y="39"/>
                  </a:cubicBezTo>
                  <a:cubicBezTo>
                    <a:pt x="52" y="35"/>
                    <a:pt x="52" y="35"/>
                    <a:pt x="52" y="35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4" name="Freeform 58">
              <a:extLst>
                <a:ext uri="{FF2B5EF4-FFF2-40B4-BE49-F238E27FC236}">
                  <a16:creationId xmlns:a16="http://schemas.microsoft.com/office/drawing/2014/main" id="{F96EC6D2-25B4-48F7-88A5-DA77678803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05284" y="4499959"/>
              <a:ext cx="109828" cy="28289"/>
            </a:xfrm>
            <a:custGeom>
              <a:avLst/>
              <a:gdLst>
                <a:gd name="T0" fmla="*/ 65 w 66"/>
                <a:gd name="T1" fmla="*/ 0 h 17"/>
                <a:gd name="T2" fmla="*/ 0 w 66"/>
                <a:gd name="T3" fmla="*/ 2 h 17"/>
                <a:gd name="T4" fmla="*/ 1 w 66"/>
                <a:gd name="T5" fmla="*/ 17 h 17"/>
                <a:gd name="T6" fmla="*/ 66 w 66"/>
                <a:gd name="T7" fmla="*/ 13 h 17"/>
                <a:gd name="T8" fmla="*/ 65 w 6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">
                  <a:moveTo>
                    <a:pt x="65" y="0"/>
                  </a:moveTo>
                  <a:lnTo>
                    <a:pt x="0" y="2"/>
                  </a:lnTo>
                  <a:lnTo>
                    <a:pt x="1" y="17"/>
                  </a:lnTo>
                  <a:lnTo>
                    <a:pt x="66" y="13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BA8D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335" name="Picture 334">
              <a:extLst>
                <a:ext uri="{FF2B5EF4-FFF2-40B4-BE49-F238E27FC236}">
                  <a16:creationId xmlns:a16="http://schemas.microsoft.com/office/drawing/2014/main" id="{3355ABD9-48A8-4123-BB38-78FC3B1EF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13005">
              <a:off x="9108675" y="4774674"/>
              <a:ext cx="429331" cy="265957"/>
            </a:xfrm>
            <a:prstGeom prst="rect">
              <a:avLst/>
            </a:prstGeom>
          </p:spPr>
        </p:pic>
        <p:sp>
          <p:nvSpPr>
            <p:cNvPr id="336" name="Freeform 43">
              <a:extLst>
                <a:ext uri="{FF2B5EF4-FFF2-40B4-BE49-F238E27FC236}">
                  <a16:creationId xmlns:a16="http://schemas.microsoft.com/office/drawing/2014/main" id="{E46F42D9-7B54-444D-AD4D-8CCD1EDFA30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98628" y="4499959"/>
              <a:ext cx="116484" cy="445967"/>
            </a:xfrm>
            <a:custGeom>
              <a:avLst/>
              <a:gdLst>
                <a:gd name="T0" fmla="*/ 70 w 70"/>
                <a:gd name="T1" fmla="*/ 268 h 268"/>
                <a:gd name="T2" fmla="*/ 65 w 70"/>
                <a:gd name="T3" fmla="*/ 0 h 268"/>
                <a:gd name="T4" fmla="*/ 0 w 70"/>
                <a:gd name="T5" fmla="*/ 2 h 268"/>
                <a:gd name="T6" fmla="*/ 15 w 70"/>
                <a:gd name="T7" fmla="*/ 231 h 268"/>
                <a:gd name="T8" fmla="*/ 39 w 70"/>
                <a:gd name="T9" fmla="*/ 228 h 268"/>
                <a:gd name="T10" fmla="*/ 70 w 70"/>
                <a:gd name="T11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268">
                  <a:moveTo>
                    <a:pt x="70" y="268"/>
                  </a:moveTo>
                  <a:lnTo>
                    <a:pt x="65" y="0"/>
                  </a:lnTo>
                  <a:lnTo>
                    <a:pt x="0" y="2"/>
                  </a:lnTo>
                  <a:lnTo>
                    <a:pt x="15" y="231"/>
                  </a:lnTo>
                  <a:lnTo>
                    <a:pt x="39" y="228"/>
                  </a:lnTo>
                  <a:lnTo>
                    <a:pt x="70" y="268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337" name="Freeform 44">
              <a:extLst>
                <a:ext uri="{FF2B5EF4-FFF2-40B4-BE49-F238E27FC236}">
                  <a16:creationId xmlns:a16="http://schemas.microsoft.com/office/drawing/2014/main" id="{4BD6901A-E2A9-42D7-9EE0-6C7D12FD23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35394" y="4771201"/>
              <a:ext cx="159749" cy="322827"/>
            </a:xfrm>
            <a:custGeom>
              <a:avLst/>
              <a:gdLst>
                <a:gd name="T0" fmla="*/ 2 w 85"/>
                <a:gd name="T1" fmla="*/ 74 h 172"/>
                <a:gd name="T2" fmla="*/ 19 w 85"/>
                <a:gd name="T3" fmla="*/ 141 h 172"/>
                <a:gd name="T4" fmla="*/ 36 w 85"/>
                <a:gd name="T5" fmla="*/ 149 h 172"/>
                <a:gd name="T6" fmla="*/ 54 w 85"/>
                <a:gd name="T7" fmla="*/ 160 h 172"/>
                <a:gd name="T8" fmla="*/ 68 w 85"/>
                <a:gd name="T9" fmla="*/ 167 h 172"/>
                <a:gd name="T10" fmla="*/ 67 w 85"/>
                <a:gd name="T11" fmla="*/ 154 h 172"/>
                <a:gd name="T12" fmla="*/ 70 w 85"/>
                <a:gd name="T13" fmla="*/ 136 h 172"/>
                <a:gd name="T14" fmla="*/ 64 w 85"/>
                <a:gd name="T15" fmla="*/ 120 h 172"/>
                <a:gd name="T16" fmla="*/ 85 w 85"/>
                <a:gd name="T17" fmla="*/ 122 h 172"/>
                <a:gd name="T18" fmla="*/ 57 w 85"/>
                <a:gd name="T19" fmla="*/ 80 h 172"/>
                <a:gd name="T20" fmla="*/ 52 w 85"/>
                <a:gd name="T21" fmla="*/ 73 h 172"/>
                <a:gd name="T22" fmla="*/ 42 w 85"/>
                <a:gd name="T23" fmla="*/ 0 h 172"/>
                <a:gd name="T24" fmla="*/ 0 w 85"/>
                <a:gd name="T25" fmla="*/ 23 h 172"/>
                <a:gd name="T26" fmla="*/ 2 w 85"/>
                <a:gd name="T27" fmla="*/ 7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" h="172">
                  <a:moveTo>
                    <a:pt x="2" y="74"/>
                  </a:moveTo>
                  <a:cubicBezTo>
                    <a:pt x="0" y="105"/>
                    <a:pt x="5" y="118"/>
                    <a:pt x="19" y="141"/>
                  </a:cubicBezTo>
                  <a:cubicBezTo>
                    <a:pt x="28" y="157"/>
                    <a:pt x="35" y="160"/>
                    <a:pt x="36" y="149"/>
                  </a:cubicBezTo>
                  <a:cubicBezTo>
                    <a:pt x="41" y="167"/>
                    <a:pt x="58" y="172"/>
                    <a:pt x="54" y="160"/>
                  </a:cubicBezTo>
                  <a:cubicBezTo>
                    <a:pt x="58" y="164"/>
                    <a:pt x="65" y="169"/>
                    <a:pt x="68" y="167"/>
                  </a:cubicBezTo>
                  <a:cubicBezTo>
                    <a:pt x="74" y="164"/>
                    <a:pt x="69" y="154"/>
                    <a:pt x="67" y="154"/>
                  </a:cubicBezTo>
                  <a:cubicBezTo>
                    <a:pt x="73" y="153"/>
                    <a:pt x="77" y="146"/>
                    <a:pt x="70" y="136"/>
                  </a:cubicBezTo>
                  <a:cubicBezTo>
                    <a:pt x="65" y="126"/>
                    <a:pt x="64" y="120"/>
                    <a:pt x="64" y="120"/>
                  </a:cubicBezTo>
                  <a:cubicBezTo>
                    <a:pt x="75" y="127"/>
                    <a:pt x="84" y="127"/>
                    <a:pt x="85" y="122"/>
                  </a:cubicBezTo>
                  <a:cubicBezTo>
                    <a:pt x="75" y="110"/>
                    <a:pt x="70" y="93"/>
                    <a:pt x="57" y="80"/>
                  </a:cubicBezTo>
                  <a:cubicBezTo>
                    <a:pt x="56" y="77"/>
                    <a:pt x="53" y="76"/>
                    <a:pt x="52" y="7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3" y="41"/>
                    <a:pt x="0" y="23"/>
                    <a:pt x="0" y="23"/>
                  </a:cubicBezTo>
                  <a:lnTo>
                    <a:pt x="2" y="74"/>
                  </a:lnTo>
                  <a:close/>
                </a:path>
              </a:pathLst>
            </a:custGeom>
            <a:solidFill>
              <a:srgbClr val="CE9C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896214">
                <a:defRPr/>
              </a:pPr>
              <a:endParaRPr lang="en-US" sz="1730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338" name="Freeform 346">
            <a:extLst>
              <a:ext uri="{FF2B5EF4-FFF2-40B4-BE49-F238E27FC236}">
                <a16:creationId xmlns:a16="http://schemas.microsoft.com/office/drawing/2014/main" id="{E292F15F-4CC5-4E1C-ABFF-EF53141D302F}"/>
              </a:ext>
            </a:extLst>
          </p:cNvPr>
          <p:cNvSpPr>
            <a:spLocks noEditPoints="1"/>
          </p:cNvSpPr>
          <p:nvPr/>
        </p:nvSpPr>
        <p:spPr bwMode="auto">
          <a:xfrm>
            <a:off x="10156827" y="2059473"/>
            <a:ext cx="408197" cy="406244"/>
          </a:xfrm>
          <a:custGeom>
            <a:avLst/>
            <a:gdLst>
              <a:gd name="T0" fmla="*/ 95 w 97"/>
              <a:gd name="T1" fmla="*/ 58 h 97"/>
              <a:gd name="T2" fmla="*/ 89 w 97"/>
              <a:gd name="T3" fmla="*/ 50 h 97"/>
              <a:gd name="T4" fmla="*/ 96 w 97"/>
              <a:gd name="T5" fmla="*/ 42 h 97"/>
              <a:gd name="T6" fmla="*/ 89 w 97"/>
              <a:gd name="T7" fmla="*/ 37 h 97"/>
              <a:gd name="T8" fmla="*/ 87 w 97"/>
              <a:gd name="T9" fmla="*/ 30 h 97"/>
              <a:gd name="T10" fmla="*/ 88 w 97"/>
              <a:gd name="T11" fmla="*/ 22 h 97"/>
              <a:gd name="T12" fmla="*/ 78 w 97"/>
              <a:gd name="T13" fmla="*/ 21 h 97"/>
              <a:gd name="T14" fmla="*/ 78 w 97"/>
              <a:gd name="T15" fmla="*/ 11 h 97"/>
              <a:gd name="T16" fmla="*/ 69 w 97"/>
              <a:gd name="T17" fmla="*/ 11 h 97"/>
              <a:gd name="T18" fmla="*/ 63 w 97"/>
              <a:gd name="T19" fmla="*/ 8 h 97"/>
              <a:gd name="T20" fmla="*/ 58 w 97"/>
              <a:gd name="T21" fmla="*/ 1 h 97"/>
              <a:gd name="T22" fmla="*/ 50 w 97"/>
              <a:gd name="T23" fmla="*/ 8 h 97"/>
              <a:gd name="T24" fmla="*/ 43 w 97"/>
              <a:gd name="T25" fmla="*/ 1 h 97"/>
              <a:gd name="T26" fmla="*/ 37 w 97"/>
              <a:gd name="T27" fmla="*/ 7 h 97"/>
              <a:gd name="T28" fmla="*/ 31 w 97"/>
              <a:gd name="T29" fmla="*/ 10 h 97"/>
              <a:gd name="T30" fmla="*/ 22 w 97"/>
              <a:gd name="T31" fmla="*/ 9 h 97"/>
              <a:gd name="T32" fmla="*/ 22 w 97"/>
              <a:gd name="T33" fmla="*/ 19 h 97"/>
              <a:gd name="T34" fmla="*/ 11 w 97"/>
              <a:gd name="T35" fmla="*/ 19 h 97"/>
              <a:gd name="T36" fmla="*/ 11 w 97"/>
              <a:gd name="T37" fmla="*/ 28 h 97"/>
              <a:gd name="T38" fmla="*/ 9 w 97"/>
              <a:gd name="T39" fmla="*/ 34 h 97"/>
              <a:gd name="T40" fmla="*/ 2 w 97"/>
              <a:gd name="T41" fmla="*/ 39 h 97"/>
              <a:gd name="T42" fmla="*/ 9 w 97"/>
              <a:gd name="T43" fmla="*/ 46 h 97"/>
              <a:gd name="T44" fmla="*/ 1 w 97"/>
              <a:gd name="T45" fmla="*/ 54 h 97"/>
              <a:gd name="T46" fmla="*/ 8 w 97"/>
              <a:gd name="T47" fmla="*/ 60 h 97"/>
              <a:gd name="T48" fmla="*/ 10 w 97"/>
              <a:gd name="T49" fmla="*/ 66 h 97"/>
              <a:gd name="T50" fmla="*/ 9 w 97"/>
              <a:gd name="T51" fmla="*/ 75 h 97"/>
              <a:gd name="T52" fmla="*/ 19 w 97"/>
              <a:gd name="T53" fmla="*/ 75 h 97"/>
              <a:gd name="T54" fmla="*/ 19 w 97"/>
              <a:gd name="T55" fmla="*/ 86 h 97"/>
              <a:gd name="T56" fmla="*/ 28 w 97"/>
              <a:gd name="T57" fmla="*/ 86 h 97"/>
              <a:gd name="T58" fmla="*/ 34 w 97"/>
              <a:gd name="T59" fmla="*/ 88 h 97"/>
              <a:gd name="T60" fmla="*/ 39 w 97"/>
              <a:gd name="T61" fmla="*/ 95 h 97"/>
              <a:gd name="T62" fmla="*/ 47 w 97"/>
              <a:gd name="T63" fmla="*/ 88 h 97"/>
              <a:gd name="T64" fmla="*/ 55 w 97"/>
              <a:gd name="T65" fmla="*/ 96 h 97"/>
              <a:gd name="T66" fmla="*/ 60 w 97"/>
              <a:gd name="T67" fmla="*/ 89 h 97"/>
              <a:gd name="T68" fmla="*/ 66 w 97"/>
              <a:gd name="T69" fmla="*/ 87 h 97"/>
              <a:gd name="T70" fmla="*/ 75 w 97"/>
              <a:gd name="T71" fmla="*/ 88 h 97"/>
              <a:gd name="T72" fmla="*/ 76 w 97"/>
              <a:gd name="T73" fmla="*/ 78 h 97"/>
              <a:gd name="T74" fmla="*/ 86 w 97"/>
              <a:gd name="T75" fmla="*/ 78 h 97"/>
              <a:gd name="T76" fmla="*/ 86 w 97"/>
              <a:gd name="T77" fmla="*/ 69 h 97"/>
              <a:gd name="T78" fmla="*/ 89 w 97"/>
              <a:gd name="T79" fmla="*/ 63 h 97"/>
              <a:gd name="T80" fmla="*/ 57 w 97"/>
              <a:gd name="T81" fmla="*/ 47 h 97"/>
              <a:gd name="T82" fmla="*/ 40 w 97"/>
              <a:gd name="T83" fmla="*/ 50 h 97"/>
              <a:gd name="T84" fmla="*/ 57 w 97"/>
              <a:gd name="T85" fmla="*/ 4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" h="97">
                <a:moveTo>
                  <a:pt x="95" y="61"/>
                </a:moveTo>
                <a:cubicBezTo>
                  <a:pt x="96" y="60"/>
                  <a:pt x="97" y="59"/>
                  <a:pt x="95" y="58"/>
                </a:cubicBezTo>
                <a:cubicBezTo>
                  <a:pt x="91" y="53"/>
                  <a:pt x="91" y="53"/>
                  <a:pt x="91" y="53"/>
                </a:cubicBezTo>
                <a:cubicBezTo>
                  <a:pt x="90" y="52"/>
                  <a:pt x="89" y="51"/>
                  <a:pt x="89" y="50"/>
                </a:cubicBezTo>
                <a:cubicBezTo>
                  <a:pt x="89" y="50"/>
                  <a:pt x="90" y="48"/>
                  <a:pt x="91" y="47"/>
                </a:cubicBezTo>
                <a:cubicBezTo>
                  <a:pt x="96" y="42"/>
                  <a:pt x="96" y="42"/>
                  <a:pt x="96" y="42"/>
                </a:cubicBezTo>
                <a:cubicBezTo>
                  <a:pt x="97" y="41"/>
                  <a:pt x="97" y="40"/>
                  <a:pt x="95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6" y="35"/>
                  <a:pt x="86" y="35"/>
                </a:cubicBezTo>
                <a:cubicBezTo>
                  <a:pt x="86" y="34"/>
                  <a:pt x="86" y="32"/>
                  <a:pt x="87" y="30"/>
                </a:cubicBezTo>
                <a:cubicBezTo>
                  <a:pt x="90" y="25"/>
                  <a:pt x="90" y="25"/>
                  <a:pt x="90" y="25"/>
                </a:cubicBezTo>
                <a:cubicBezTo>
                  <a:pt x="91" y="23"/>
                  <a:pt x="90" y="22"/>
                  <a:pt x="88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0" y="22"/>
                  <a:pt x="78" y="22"/>
                  <a:pt x="78" y="21"/>
                </a:cubicBezTo>
                <a:cubicBezTo>
                  <a:pt x="78" y="21"/>
                  <a:pt x="77" y="19"/>
                  <a:pt x="77" y="17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9"/>
                  <a:pt x="77" y="8"/>
                  <a:pt x="75" y="9"/>
                </a:cubicBezTo>
                <a:cubicBezTo>
                  <a:pt x="69" y="11"/>
                  <a:pt x="69" y="11"/>
                  <a:pt x="69" y="11"/>
                </a:cubicBezTo>
                <a:cubicBezTo>
                  <a:pt x="68" y="12"/>
                  <a:pt x="66" y="12"/>
                  <a:pt x="66" y="12"/>
                </a:cubicBezTo>
                <a:cubicBezTo>
                  <a:pt x="65" y="12"/>
                  <a:pt x="64" y="10"/>
                  <a:pt x="63" y="8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1"/>
                  <a:pt x="59" y="0"/>
                  <a:pt x="58" y="1"/>
                </a:cubicBezTo>
                <a:cubicBezTo>
                  <a:pt x="53" y="6"/>
                  <a:pt x="53" y="6"/>
                  <a:pt x="53" y="6"/>
                </a:cubicBezTo>
                <a:cubicBezTo>
                  <a:pt x="52" y="7"/>
                  <a:pt x="51" y="8"/>
                  <a:pt x="50" y="8"/>
                </a:cubicBezTo>
                <a:cubicBezTo>
                  <a:pt x="50" y="8"/>
                  <a:pt x="48" y="7"/>
                  <a:pt x="47" y="6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0"/>
                  <a:pt x="40" y="0"/>
                  <a:pt x="39" y="1"/>
                </a:cubicBezTo>
                <a:cubicBezTo>
                  <a:pt x="37" y="7"/>
                  <a:pt x="37" y="7"/>
                  <a:pt x="37" y="7"/>
                </a:cubicBezTo>
                <a:cubicBezTo>
                  <a:pt x="36" y="9"/>
                  <a:pt x="35" y="11"/>
                  <a:pt x="35" y="11"/>
                </a:cubicBezTo>
                <a:cubicBezTo>
                  <a:pt x="35" y="11"/>
                  <a:pt x="32" y="10"/>
                  <a:pt x="31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3" y="6"/>
                  <a:pt x="22" y="7"/>
                  <a:pt x="22" y="9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7"/>
                  <a:pt x="22" y="18"/>
                  <a:pt x="22" y="19"/>
                </a:cubicBezTo>
                <a:cubicBezTo>
                  <a:pt x="21" y="19"/>
                  <a:pt x="19" y="20"/>
                  <a:pt x="1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0"/>
                  <a:pt x="9" y="22"/>
                </a:cubicBezTo>
                <a:cubicBezTo>
                  <a:pt x="11" y="28"/>
                  <a:pt x="11" y="28"/>
                  <a:pt x="11" y="28"/>
                </a:cubicBezTo>
                <a:cubicBezTo>
                  <a:pt x="12" y="29"/>
                  <a:pt x="12" y="31"/>
                  <a:pt x="12" y="31"/>
                </a:cubicBezTo>
                <a:cubicBezTo>
                  <a:pt x="12" y="32"/>
                  <a:pt x="10" y="33"/>
                  <a:pt x="9" y="34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2" y="39"/>
                </a:cubicBezTo>
                <a:cubicBezTo>
                  <a:pt x="6" y="43"/>
                  <a:pt x="6" y="43"/>
                  <a:pt x="6" y="43"/>
                </a:cubicBezTo>
                <a:cubicBezTo>
                  <a:pt x="8" y="45"/>
                  <a:pt x="9" y="46"/>
                  <a:pt x="9" y="46"/>
                </a:cubicBezTo>
                <a:cubicBezTo>
                  <a:pt x="9" y="47"/>
                  <a:pt x="7" y="49"/>
                  <a:pt x="6" y="50"/>
                </a:cubicBezTo>
                <a:cubicBezTo>
                  <a:pt x="1" y="54"/>
                  <a:pt x="1" y="54"/>
                  <a:pt x="1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61"/>
                  <a:pt x="11" y="62"/>
                  <a:pt x="11" y="62"/>
                </a:cubicBezTo>
                <a:cubicBezTo>
                  <a:pt x="11" y="62"/>
                  <a:pt x="11" y="65"/>
                  <a:pt x="10" y="66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3"/>
                  <a:pt x="7" y="75"/>
                  <a:pt x="9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7" y="75"/>
                  <a:pt x="19" y="75"/>
                  <a:pt x="19" y="75"/>
                </a:cubicBezTo>
                <a:cubicBezTo>
                  <a:pt x="19" y="76"/>
                  <a:pt x="20" y="78"/>
                  <a:pt x="20" y="80"/>
                </a:cubicBezTo>
                <a:cubicBezTo>
                  <a:pt x="19" y="86"/>
                  <a:pt x="19" y="86"/>
                  <a:pt x="19" y="86"/>
                </a:cubicBezTo>
                <a:cubicBezTo>
                  <a:pt x="19" y="88"/>
                  <a:pt x="20" y="89"/>
                  <a:pt x="22" y="88"/>
                </a:cubicBezTo>
                <a:cubicBezTo>
                  <a:pt x="28" y="86"/>
                  <a:pt x="28" y="86"/>
                  <a:pt x="28" y="86"/>
                </a:cubicBezTo>
                <a:cubicBezTo>
                  <a:pt x="30" y="85"/>
                  <a:pt x="31" y="84"/>
                  <a:pt x="32" y="85"/>
                </a:cubicBezTo>
                <a:cubicBezTo>
                  <a:pt x="32" y="85"/>
                  <a:pt x="33" y="87"/>
                  <a:pt x="34" y="88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6"/>
                  <a:pt x="38" y="96"/>
                  <a:pt x="39" y="95"/>
                </a:cubicBezTo>
                <a:cubicBezTo>
                  <a:pt x="44" y="91"/>
                  <a:pt x="44" y="91"/>
                  <a:pt x="44" y="91"/>
                </a:cubicBezTo>
                <a:cubicBezTo>
                  <a:pt x="45" y="89"/>
                  <a:pt x="46" y="88"/>
                  <a:pt x="47" y="88"/>
                </a:cubicBezTo>
                <a:cubicBezTo>
                  <a:pt x="47" y="88"/>
                  <a:pt x="49" y="89"/>
                  <a:pt x="50" y="91"/>
                </a:cubicBezTo>
                <a:cubicBezTo>
                  <a:pt x="55" y="96"/>
                  <a:pt x="55" y="96"/>
                  <a:pt x="55" y="96"/>
                </a:cubicBezTo>
                <a:cubicBezTo>
                  <a:pt x="56" y="97"/>
                  <a:pt x="57" y="97"/>
                  <a:pt x="58" y="95"/>
                </a:cubicBezTo>
                <a:cubicBezTo>
                  <a:pt x="60" y="89"/>
                  <a:pt x="60" y="89"/>
                  <a:pt x="60" y="89"/>
                </a:cubicBezTo>
                <a:cubicBezTo>
                  <a:pt x="61" y="88"/>
                  <a:pt x="62" y="86"/>
                  <a:pt x="62" y="86"/>
                </a:cubicBezTo>
                <a:cubicBezTo>
                  <a:pt x="63" y="86"/>
                  <a:pt x="65" y="86"/>
                  <a:pt x="66" y="87"/>
                </a:cubicBezTo>
                <a:cubicBezTo>
                  <a:pt x="72" y="90"/>
                  <a:pt x="72" y="90"/>
                  <a:pt x="72" y="90"/>
                </a:cubicBezTo>
                <a:cubicBezTo>
                  <a:pt x="74" y="91"/>
                  <a:pt x="75" y="90"/>
                  <a:pt x="75" y="88"/>
                </a:cubicBezTo>
                <a:cubicBezTo>
                  <a:pt x="75" y="82"/>
                  <a:pt x="75" y="82"/>
                  <a:pt x="75" y="82"/>
                </a:cubicBezTo>
                <a:cubicBezTo>
                  <a:pt x="75" y="80"/>
                  <a:pt x="75" y="78"/>
                  <a:pt x="76" y="78"/>
                </a:cubicBezTo>
                <a:cubicBezTo>
                  <a:pt x="76" y="78"/>
                  <a:pt x="78" y="77"/>
                  <a:pt x="80" y="77"/>
                </a:cubicBezTo>
                <a:cubicBezTo>
                  <a:pt x="86" y="78"/>
                  <a:pt x="86" y="78"/>
                  <a:pt x="86" y="78"/>
                </a:cubicBezTo>
                <a:cubicBezTo>
                  <a:pt x="88" y="78"/>
                  <a:pt x="89" y="77"/>
                  <a:pt x="88" y="75"/>
                </a:cubicBezTo>
                <a:cubicBezTo>
                  <a:pt x="86" y="69"/>
                  <a:pt x="86" y="69"/>
                  <a:pt x="86" y="69"/>
                </a:cubicBezTo>
                <a:cubicBezTo>
                  <a:pt x="85" y="67"/>
                  <a:pt x="85" y="66"/>
                  <a:pt x="85" y="65"/>
                </a:cubicBezTo>
                <a:cubicBezTo>
                  <a:pt x="85" y="65"/>
                  <a:pt x="87" y="64"/>
                  <a:pt x="89" y="63"/>
                </a:cubicBezTo>
                <a:lnTo>
                  <a:pt x="95" y="61"/>
                </a:lnTo>
                <a:close/>
                <a:moveTo>
                  <a:pt x="57" y="47"/>
                </a:moveTo>
                <a:cubicBezTo>
                  <a:pt x="58" y="52"/>
                  <a:pt x="55" y="56"/>
                  <a:pt x="50" y="57"/>
                </a:cubicBezTo>
                <a:cubicBezTo>
                  <a:pt x="45" y="57"/>
                  <a:pt x="41" y="54"/>
                  <a:pt x="40" y="50"/>
                </a:cubicBezTo>
                <a:cubicBezTo>
                  <a:pt x="40" y="45"/>
                  <a:pt x="43" y="41"/>
                  <a:pt x="47" y="40"/>
                </a:cubicBezTo>
                <a:cubicBezTo>
                  <a:pt x="52" y="39"/>
                  <a:pt x="56" y="42"/>
                  <a:pt x="57" y="47"/>
                </a:cubicBezTo>
                <a:close/>
              </a:path>
            </a:pathLst>
          </a:custGeom>
          <a:solidFill>
            <a:srgbClr val="FFF100"/>
          </a:solidFill>
          <a:ln>
            <a:noFill/>
          </a:ln>
          <a:extLst/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39" name="Freeform 346">
            <a:extLst>
              <a:ext uri="{FF2B5EF4-FFF2-40B4-BE49-F238E27FC236}">
                <a16:creationId xmlns:a16="http://schemas.microsoft.com/office/drawing/2014/main" id="{7557731B-90CF-48A1-83F8-0C4BE9F11BB5}"/>
              </a:ext>
            </a:extLst>
          </p:cNvPr>
          <p:cNvSpPr>
            <a:spLocks noEditPoints="1"/>
          </p:cNvSpPr>
          <p:nvPr/>
        </p:nvSpPr>
        <p:spPr bwMode="auto">
          <a:xfrm>
            <a:off x="11583515" y="1397876"/>
            <a:ext cx="408197" cy="406244"/>
          </a:xfrm>
          <a:custGeom>
            <a:avLst/>
            <a:gdLst>
              <a:gd name="T0" fmla="*/ 95 w 97"/>
              <a:gd name="T1" fmla="*/ 58 h 97"/>
              <a:gd name="T2" fmla="*/ 89 w 97"/>
              <a:gd name="T3" fmla="*/ 50 h 97"/>
              <a:gd name="T4" fmla="*/ 96 w 97"/>
              <a:gd name="T5" fmla="*/ 42 h 97"/>
              <a:gd name="T6" fmla="*/ 89 w 97"/>
              <a:gd name="T7" fmla="*/ 37 h 97"/>
              <a:gd name="T8" fmla="*/ 87 w 97"/>
              <a:gd name="T9" fmla="*/ 30 h 97"/>
              <a:gd name="T10" fmla="*/ 88 w 97"/>
              <a:gd name="T11" fmla="*/ 22 h 97"/>
              <a:gd name="T12" fmla="*/ 78 w 97"/>
              <a:gd name="T13" fmla="*/ 21 h 97"/>
              <a:gd name="T14" fmla="*/ 78 w 97"/>
              <a:gd name="T15" fmla="*/ 11 h 97"/>
              <a:gd name="T16" fmla="*/ 69 w 97"/>
              <a:gd name="T17" fmla="*/ 11 h 97"/>
              <a:gd name="T18" fmla="*/ 63 w 97"/>
              <a:gd name="T19" fmla="*/ 8 h 97"/>
              <a:gd name="T20" fmla="*/ 58 w 97"/>
              <a:gd name="T21" fmla="*/ 1 h 97"/>
              <a:gd name="T22" fmla="*/ 50 w 97"/>
              <a:gd name="T23" fmla="*/ 8 h 97"/>
              <a:gd name="T24" fmla="*/ 43 w 97"/>
              <a:gd name="T25" fmla="*/ 1 h 97"/>
              <a:gd name="T26" fmla="*/ 37 w 97"/>
              <a:gd name="T27" fmla="*/ 7 h 97"/>
              <a:gd name="T28" fmla="*/ 31 w 97"/>
              <a:gd name="T29" fmla="*/ 10 h 97"/>
              <a:gd name="T30" fmla="*/ 22 w 97"/>
              <a:gd name="T31" fmla="*/ 9 h 97"/>
              <a:gd name="T32" fmla="*/ 22 w 97"/>
              <a:gd name="T33" fmla="*/ 19 h 97"/>
              <a:gd name="T34" fmla="*/ 11 w 97"/>
              <a:gd name="T35" fmla="*/ 19 h 97"/>
              <a:gd name="T36" fmla="*/ 11 w 97"/>
              <a:gd name="T37" fmla="*/ 28 h 97"/>
              <a:gd name="T38" fmla="*/ 9 w 97"/>
              <a:gd name="T39" fmla="*/ 34 h 97"/>
              <a:gd name="T40" fmla="*/ 2 w 97"/>
              <a:gd name="T41" fmla="*/ 39 h 97"/>
              <a:gd name="T42" fmla="*/ 9 w 97"/>
              <a:gd name="T43" fmla="*/ 46 h 97"/>
              <a:gd name="T44" fmla="*/ 1 w 97"/>
              <a:gd name="T45" fmla="*/ 54 h 97"/>
              <a:gd name="T46" fmla="*/ 8 w 97"/>
              <a:gd name="T47" fmla="*/ 60 h 97"/>
              <a:gd name="T48" fmla="*/ 10 w 97"/>
              <a:gd name="T49" fmla="*/ 66 h 97"/>
              <a:gd name="T50" fmla="*/ 9 w 97"/>
              <a:gd name="T51" fmla="*/ 75 h 97"/>
              <a:gd name="T52" fmla="*/ 19 w 97"/>
              <a:gd name="T53" fmla="*/ 75 h 97"/>
              <a:gd name="T54" fmla="*/ 19 w 97"/>
              <a:gd name="T55" fmla="*/ 86 h 97"/>
              <a:gd name="T56" fmla="*/ 28 w 97"/>
              <a:gd name="T57" fmla="*/ 86 h 97"/>
              <a:gd name="T58" fmla="*/ 34 w 97"/>
              <a:gd name="T59" fmla="*/ 88 h 97"/>
              <a:gd name="T60" fmla="*/ 39 w 97"/>
              <a:gd name="T61" fmla="*/ 95 h 97"/>
              <a:gd name="T62" fmla="*/ 47 w 97"/>
              <a:gd name="T63" fmla="*/ 88 h 97"/>
              <a:gd name="T64" fmla="*/ 55 w 97"/>
              <a:gd name="T65" fmla="*/ 96 h 97"/>
              <a:gd name="T66" fmla="*/ 60 w 97"/>
              <a:gd name="T67" fmla="*/ 89 h 97"/>
              <a:gd name="T68" fmla="*/ 66 w 97"/>
              <a:gd name="T69" fmla="*/ 87 h 97"/>
              <a:gd name="T70" fmla="*/ 75 w 97"/>
              <a:gd name="T71" fmla="*/ 88 h 97"/>
              <a:gd name="T72" fmla="*/ 76 w 97"/>
              <a:gd name="T73" fmla="*/ 78 h 97"/>
              <a:gd name="T74" fmla="*/ 86 w 97"/>
              <a:gd name="T75" fmla="*/ 78 h 97"/>
              <a:gd name="T76" fmla="*/ 86 w 97"/>
              <a:gd name="T77" fmla="*/ 69 h 97"/>
              <a:gd name="T78" fmla="*/ 89 w 97"/>
              <a:gd name="T79" fmla="*/ 63 h 97"/>
              <a:gd name="T80" fmla="*/ 57 w 97"/>
              <a:gd name="T81" fmla="*/ 47 h 97"/>
              <a:gd name="T82" fmla="*/ 40 w 97"/>
              <a:gd name="T83" fmla="*/ 50 h 97"/>
              <a:gd name="T84" fmla="*/ 57 w 97"/>
              <a:gd name="T85" fmla="*/ 47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7" h="97">
                <a:moveTo>
                  <a:pt x="95" y="61"/>
                </a:moveTo>
                <a:cubicBezTo>
                  <a:pt x="96" y="60"/>
                  <a:pt x="97" y="59"/>
                  <a:pt x="95" y="58"/>
                </a:cubicBezTo>
                <a:cubicBezTo>
                  <a:pt x="91" y="53"/>
                  <a:pt x="91" y="53"/>
                  <a:pt x="91" y="53"/>
                </a:cubicBezTo>
                <a:cubicBezTo>
                  <a:pt x="90" y="52"/>
                  <a:pt x="89" y="51"/>
                  <a:pt x="89" y="50"/>
                </a:cubicBezTo>
                <a:cubicBezTo>
                  <a:pt x="89" y="50"/>
                  <a:pt x="90" y="48"/>
                  <a:pt x="91" y="47"/>
                </a:cubicBezTo>
                <a:cubicBezTo>
                  <a:pt x="96" y="42"/>
                  <a:pt x="96" y="42"/>
                  <a:pt x="96" y="42"/>
                </a:cubicBezTo>
                <a:cubicBezTo>
                  <a:pt x="97" y="41"/>
                  <a:pt x="97" y="40"/>
                  <a:pt x="95" y="39"/>
                </a:cubicBezTo>
                <a:cubicBezTo>
                  <a:pt x="89" y="37"/>
                  <a:pt x="89" y="37"/>
                  <a:pt x="89" y="37"/>
                </a:cubicBezTo>
                <a:cubicBezTo>
                  <a:pt x="88" y="36"/>
                  <a:pt x="86" y="35"/>
                  <a:pt x="86" y="35"/>
                </a:cubicBezTo>
                <a:cubicBezTo>
                  <a:pt x="86" y="34"/>
                  <a:pt x="86" y="32"/>
                  <a:pt x="87" y="30"/>
                </a:cubicBezTo>
                <a:cubicBezTo>
                  <a:pt x="90" y="25"/>
                  <a:pt x="90" y="25"/>
                  <a:pt x="90" y="25"/>
                </a:cubicBezTo>
                <a:cubicBezTo>
                  <a:pt x="91" y="23"/>
                  <a:pt x="90" y="22"/>
                  <a:pt x="88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0" y="22"/>
                  <a:pt x="78" y="22"/>
                  <a:pt x="78" y="21"/>
                </a:cubicBezTo>
                <a:cubicBezTo>
                  <a:pt x="78" y="21"/>
                  <a:pt x="77" y="19"/>
                  <a:pt x="77" y="17"/>
                </a:cubicBezTo>
                <a:cubicBezTo>
                  <a:pt x="78" y="11"/>
                  <a:pt x="78" y="11"/>
                  <a:pt x="78" y="11"/>
                </a:cubicBezTo>
                <a:cubicBezTo>
                  <a:pt x="78" y="9"/>
                  <a:pt x="77" y="8"/>
                  <a:pt x="75" y="9"/>
                </a:cubicBezTo>
                <a:cubicBezTo>
                  <a:pt x="69" y="11"/>
                  <a:pt x="69" y="11"/>
                  <a:pt x="69" y="11"/>
                </a:cubicBezTo>
                <a:cubicBezTo>
                  <a:pt x="68" y="12"/>
                  <a:pt x="66" y="12"/>
                  <a:pt x="66" y="12"/>
                </a:cubicBezTo>
                <a:cubicBezTo>
                  <a:pt x="65" y="12"/>
                  <a:pt x="64" y="10"/>
                  <a:pt x="63" y="8"/>
                </a:cubicBezTo>
                <a:cubicBezTo>
                  <a:pt x="61" y="2"/>
                  <a:pt x="61" y="2"/>
                  <a:pt x="61" y="2"/>
                </a:cubicBezTo>
                <a:cubicBezTo>
                  <a:pt x="61" y="1"/>
                  <a:pt x="59" y="0"/>
                  <a:pt x="58" y="1"/>
                </a:cubicBezTo>
                <a:cubicBezTo>
                  <a:pt x="53" y="6"/>
                  <a:pt x="53" y="6"/>
                  <a:pt x="53" y="6"/>
                </a:cubicBezTo>
                <a:cubicBezTo>
                  <a:pt x="52" y="7"/>
                  <a:pt x="51" y="8"/>
                  <a:pt x="50" y="8"/>
                </a:cubicBezTo>
                <a:cubicBezTo>
                  <a:pt x="50" y="8"/>
                  <a:pt x="48" y="7"/>
                  <a:pt x="47" y="6"/>
                </a:cubicBezTo>
                <a:cubicBezTo>
                  <a:pt x="43" y="1"/>
                  <a:pt x="43" y="1"/>
                  <a:pt x="43" y="1"/>
                </a:cubicBezTo>
                <a:cubicBezTo>
                  <a:pt x="41" y="0"/>
                  <a:pt x="40" y="0"/>
                  <a:pt x="39" y="1"/>
                </a:cubicBezTo>
                <a:cubicBezTo>
                  <a:pt x="37" y="7"/>
                  <a:pt x="37" y="7"/>
                  <a:pt x="37" y="7"/>
                </a:cubicBezTo>
                <a:cubicBezTo>
                  <a:pt x="36" y="9"/>
                  <a:pt x="35" y="11"/>
                  <a:pt x="35" y="11"/>
                </a:cubicBezTo>
                <a:cubicBezTo>
                  <a:pt x="35" y="11"/>
                  <a:pt x="32" y="10"/>
                  <a:pt x="31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3" y="6"/>
                  <a:pt x="22" y="7"/>
                  <a:pt x="22" y="9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7"/>
                  <a:pt x="22" y="18"/>
                  <a:pt x="22" y="19"/>
                </a:cubicBezTo>
                <a:cubicBezTo>
                  <a:pt x="21" y="19"/>
                  <a:pt x="19" y="20"/>
                  <a:pt x="17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9" y="19"/>
                  <a:pt x="8" y="20"/>
                  <a:pt x="9" y="22"/>
                </a:cubicBezTo>
                <a:cubicBezTo>
                  <a:pt x="11" y="28"/>
                  <a:pt x="11" y="28"/>
                  <a:pt x="11" y="28"/>
                </a:cubicBezTo>
                <a:cubicBezTo>
                  <a:pt x="12" y="29"/>
                  <a:pt x="12" y="31"/>
                  <a:pt x="12" y="31"/>
                </a:cubicBezTo>
                <a:cubicBezTo>
                  <a:pt x="12" y="32"/>
                  <a:pt x="10" y="33"/>
                  <a:pt x="9" y="34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2" y="39"/>
                </a:cubicBezTo>
                <a:cubicBezTo>
                  <a:pt x="6" y="43"/>
                  <a:pt x="6" y="43"/>
                  <a:pt x="6" y="43"/>
                </a:cubicBezTo>
                <a:cubicBezTo>
                  <a:pt x="8" y="45"/>
                  <a:pt x="9" y="46"/>
                  <a:pt x="9" y="46"/>
                </a:cubicBezTo>
                <a:cubicBezTo>
                  <a:pt x="9" y="47"/>
                  <a:pt x="7" y="49"/>
                  <a:pt x="6" y="50"/>
                </a:cubicBezTo>
                <a:cubicBezTo>
                  <a:pt x="1" y="54"/>
                  <a:pt x="1" y="54"/>
                  <a:pt x="1" y="54"/>
                </a:cubicBezTo>
                <a:cubicBezTo>
                  <a:pt x="0" y="55"/>
                  <a:pt x="0" y="57"/>
                  <a:pt x="2" y="58"/>
                </a:cubicBezTo>
                <a:cubicBezTo>
                  <a:pt x="8" y="60"/>
                  <a:pt x="8" y="60"/>
                  <a:pt x="8" y="60"/>
                </a:cubicBezTo>
                <a:cubicBezTo>
                  <a:pt x="9" y="61"/>
                  <a:pt x="11" y="62"/>
                  <a:pt x="11" y="62"/>
                </a:cubicBezTo>
                <a:cubicBezTo>
                  <a:pt x="11" y="62"/>
                  <a:pt x="11" y="65"/>
                  <a:pt x="10" y="66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3"/>
                  <a:pt x="7" y="75"/>
                  <a:pt x="9" y="75"/>
                </a:cubicBezTo>
                <a:cubicBezTo>
                  <a:pt x="15" y="75"/>
                  <a:pt x="15" y="75"/>
                  <a:pt x="15" y="75"/>
                </a:cubicBezTo>
                <a:cubicBezTo>
                  <a:pt x="17" y="75"/>
                  <a:pt x="19" y="75"/>
                  <a:pt x="19" y="75"/>
                </a:cubicBezTo>
                <a:cubicBezTo>
                  <a:pt x="19" y="76"/>
                  <a:pt x="20" y="78"/>
                  <a:pt x="20" y="80"/>
                </a:cubicBezTo>
                <a:cubicBezTo>
                  <a:pt x="19" y="86"/>
                  <a:pt x="19" y="86"/>
                  <a:pt x="19" y="86"/>
                </a:cubicBezTo>
                <a:cubicBezTo>
                  <a:pt x="19" y="88"/>
                  <a:pt x="20" y="89"/>
                  <a:pt x="22" y="88"/>
                </a:cubicBezTo>
                <a:cubicBezTo>
                  <a:pt x="28" y="86"/>
                  <a:pt x="28" y="86"/>
                  <a:pt x="28" y="86"/>
                </a:cubicBezTo>
                <a:cubicBezTo>
                  <a:pt x="30" y="85"/>
                  <a:pt x="31" y="84"/>
                  <a:pt x="32" y="85"/>
                </a:cubicBezTo>
                <a:cubicBezTo>
                  <a:pt x="32" y="85"/>
                  <a:pt x="33" y="87"/>
                  <a:pt x="34" y="88"/>
                </a:cubicBezTo>
                <a:cubicBezTo>
                  <a:pt x="36" y="94"/>
                  <a:pt x="36" y="94"/>
                  <a:pt x="36" y="94"/>
                </a:cubicBezTo>
                <a:cubicBezTo>
                  <a:pt x="36" y="96"/>
                  <a:pt x="38" y="96"/>
                  <a:pt x="39" y="95"/>
                </a:cubicBezTo>
                <a:cubicBezTo>
                  <a:pt x="44" y="91"/>
                  <a:pt x="44" y="91"/>
                  <a:pt x="44" y="91"/>
                </a:cubicBezTo>
                <a:cubicBezTo>
                  <a:pt x="45" y="89"/>
                  <a:pt x="46" y="88"/>
                  <a:pt x="47" y="88"/>
                </a:cubicBezTo>
                <a:cubicBezTo>
                  <a:pt x="47" y="88"/>
                  <a:pt x="49" y="89"/>
                  <a:pt x="50" y="91"/>
                </a:cubicBezTo>
                <a:cubicBezTo>
                  <a:pt x="55" y="96"/>
                  <a:pt x="55" y="96"/>
                  <a:pt x="55" y="96"/>
                </a:cubicBezTo>
                <a:cubicBezTo>
                  <a:pt x="56" y="97"/>
                  <a:pt x="57" y="97"/>
                  <a:pt x="58" y="95"/>
                </a:cubicBezTo>
                <a:cubicBezTo>
                  <a:pt x="60" y="89"/>
                  <a:pt x="60" y="89"/>
                  <a:pt x="60" y="89"/>
                </a:cubicBezTo>
                <a:cubicBezTo>
                  <a:pt x="61" y="88"/>
                  <a:pt x="62" y="86"/>
                  <a:pt x="62" y="86"/>
                </a:cubicBezTo>
                <a:cubicBezTo>
                  <a:pt x="63" y="86"/>
                  <a:pt x="65" y="86"/>
                  <a:pt x="66" y="87"/>
                </a:cubicBezTo>
                <a:cubicBezTo>
                  <a:pt x="72" y="90"/>
                  <a:pt x="72" y="90"/>
                  <a:pt x="72" y="90"/>
                </a:cubicBezTo>
                <a:cubicBezTo>
                  <a:pt x="74" y="91"/>
                  <a:pt x="75" y="90"/>
                  <a:pt x="75" y="88"/>
                </a:cubicBezTo>
                <a:cubicBezTo>
                  <a:pt x="75" y="82"/>
                  <a:pt x="75" y="82"/>
                  <a:pt x="75" y="82"/>
                </a:cubicBezTo>
                <a:cubicBezTo>
                  <a:pt x="75" y="80"/>
                  <a:pt x="75" y="78"/>
                  <a:pt x="76" y="78"/>
                </a:cubicBezTo>
                <a:cubicBezTo>
                  <a:pt x="76" y="78"/>
                  <a:pt x="78" y="77"/>
                  <a:pt x="80" y="77"/>
                </a:cubicBezTo>
                <a:cubicBezTo>
                  <a:pt x="86" y="78"/>
                  <a:pt x="86" y="78"/>
                  <a:pt x="86" y="78"/>
                </a:cubicBezTo>
                <a:cubicBezTo>
                  <a:pt x="88" y="78"/>
                  <a:pt x="89" y="77"/>
                  <a:pt x="88" y="75"/>
                </a:cubicBezTo>
                <a:cubicBezTo>
                  <a:pt x="86" y="69"/>
                  <a:pt x="86" y="69"/>
                  <a:pt x="86" y="69"/>
                </a:cubicBezTo>
                <a:cubicBezTo>
                  <a:pt x="85" y="67"/>
                  <a:pt x="85" y="66"/>
                  <a:pt x="85" y="65"/>
                </a:cubicBezTo>
                <a:cubicBezTo>
                  <a:pt x="85" y="65"/>
                  <a:pt x="87" y="64"/>
                  <a:pt x="89" y="63"/>
                </a:cubicBezTo>
                <a:lnTo>
                  <a:pt x="95" y="61"/>
                </a:lnTo>
                <a:close/>
                <a:moveTo>
                  <a:pt x="57" y="47"/>
                </a:moveTo>
                <a:cubicBezTo>
                  <a:pt x="58" y="52"/>
                  <a:pt x="55" y="56"/>
                  <a:pt x="50" y="57"/>
                </a:cubicBezTo>
                <a:cubicBezTo>
                  <a:pt x="45" y="57"/>
                  <a:pt x="41" y="54"/>
                  <a:pt x="40" y="50"/>
                </a:cubicBezTo>
                <a:cubicBezTo>
                  <a:pt x="40" y="45"/>
                  <a:pt x="43" y="41"/>
                  <a:pt x="47" y="40"/>
                </a:cubicBezTo>
                <a:cubicBezTo>
                  <a:pt x="52" y="39"/>
                  <a:pt x="56" y="42"/>
                  <a:pt x="57" y="47"/>
                </a:cubicBezTo>
                <a:close/>
              </a:path>
            </a:pathLst>
          </a:custGeom>
          <a:solidFill>
            <a:srgbClr val="002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0" name="Freeform 348">
            <a:extLst>
              <a:ext uri="{FF2B5EF4-FFF2-40B4-BE49-F238E27FC236}">
                <a16:creationId xmlns:a16="http://schemas.microsoft.com/office/drawing/2014/main" id="{67F33CD0-1791-4DC4-A0F1-03186CFF3C2F}"/>
              </a:ext>
            </a:extLst>
          </p:cNvPr>
          <p:cNvSpPr>
            <a:spLocks noEditPoints="1"/>
          </p:cNvSpPr>
          <p:nvPr/>
        </p:nvSpPr>
        <p:spPr bwMode="auto">
          <a:xfrm>
            <a:off x="11225807" y="1275775"/>
            <a:ext cx="357417" cy="355463"/>
          </a:xfrm>
          <a:custGeom>
            <a:avLst/>
            <a:gdLst>
              <a:gd name="T0" fmla="*/ 82 w 85"/>
              <a:gd name="T1" fmla="*/ 52 h 85"/>
              <a:gd name="T2" fmla="*/ 71 w 85"/>
              <a:gd name="T3" fmla="*/ 45 h 85"/>
              <a:gd name="T4" fmla="*/ 71 w 85"/>
              <a:gd name="T5" fmla="*/ 45 h 85"/>
              <a:gd name="T6" fmla="*/ 70 w 85"/>
              <a:gd name="T7" fmla="*/ 37 h 85"/>
              <a:gd name="T8" fmla="*/ 70 w 85"/>
              <a:gd name="T9" fmla="*/ 37 h 85"/>
              <a:gd name="T10" fmla="*/ 81 w 85"/>
              <a:gd name="T11" fmla="*/ 29 h 85"/>
              <a:gd name="T12" fmla="*/ 82 w 85"/>
              <a:gd name="T13" fmla="*/ 23 h 85"/>
              <a:gd name="T14" fmla="*/ 77 w 85"/>
              <a:gd name="T15" fmla="*/ 21 h 85"/>
              <a:gd name="T16" fmla="*/ 64 w 85"/>
              <a:gd name="T17" fmla="*/ 24 h 85"/>
              <a:gd name="T18" fmla="*/ 64 w 85"/>
              <a:gd name="T19" fmla="*/ 24 h 85"/>
              <a:gd name="T20" fmla="*/ 58 w 85"/>
              <a:gd name="T21" fmla="*/ 19 h 85"/>
              <a:gd name="T22" fmla="*/ 58 w 85"/>
              <a:gd name="T23" fmla="*/ 19 h 85"/>
              <a:gd name="T24" fmla="*/ 60 w 85"/>
              <a:gd name="T25" fmla="*/ 6 h 85"/>
              <a:gd name="T26" fmla="*/ 57 w 85"/>
              <a:gd name="T27" fmla="*/ 1 h 85"/>
              <a:gd name="T28" fmla="*/ 51 w 85"/>
              <a:gd name="T29" fmla="*/ 3 h 85"/>
              <a:gd name="T30" fmla="*/ 44 w 85"/>
              <a:gd name="T31" fmla="*/ 14 h 85"/>
              <a:gd name="T32" fmla="*/ 44 w 85"/>
              <a:gd name="T33" fmla="*/ 14 h 85"/>
              <a:gd name="T34" fmla="*/ 37 w 85"/>
              <a:gd name="T35" fmla="*/ 15 h 85"/>
              <a:gd name="T36" fmla="*/ 37 w 85"/>
              <a:gd name="T37" fmla="*/ 15 h 85"/>
              <a:gd name="T38" fmla="*/ 28 w 85"/>
              <a:gd name="T39" fmla="*/ 4 h 85"/>
              <a:gd name="T40" fmla="*/ 23 w 85"/>
              <a:gd name="T41" fmla="*/ 3 h 85"/>
              <a:gd name="T42" fmla="*/ 20 w 85"/>
              <a:gd name="T43" fmla="*/ 8 h 85"/>
              <a:gd name="T44" fmla="*/ 23 w 85"/>
              <a:gd name="T45" fmla="*/ 21 h 85"/>
              <a:gd name="T46" fmla="*/ 23 w 85"/>
              <a:gd name="T47" fmla="*/ 21 h 85"/>
              <a:gd name="T48" fmla="*/ 18 w 85"/>
              <a:gd name="T49" fmla="*/ 27 h 85"/>
              <a:gd name="T50" fmla="*/ 18 w 85"/>
              <a:gd name="T51" fmla="*/ 27 h 85"/>
              <a:gd name="T52" fmla="*/ 5 w 85"/>
              <a:gd name="T53" fmla="*/ 25 h 85"/>
              <a:gd name="T54" fmla="*/ 0 w 85"/>
              <a:gd name="T55" fmla="*/ 28 h 85"/>
              <a:gd name="T56" fmla="*/ 2 w 85"/>
              <a:gd name="T57" fmla="*/ 34 h 85"/>
              <a:gd name="T58" fmla="*/ 13 w 85"/>
              <a:gd name="T59" fmla="*/ 41 h 85"/>
              <a:gd name="T60" fmla="*/ 14 w 85"/>
              <a:gd name="T61" fmla="*/ 48 h 85"/>
              <a:gd name="T62" fmla="*/ 4 w 85"/>
              <a:gd name="T63" fmla="*/ 57 h 85"/>
              <a:gd name="T64" fmla="*/ 2 w 85"/>
              <a:gd name="T65" fmla="*/ 62 h 85"/>
              <a:gd name="T66" fmla="*/ 7 w 85"/>
              <a:gd name="T67" fmla="*/ 65 h 85"/>
              <a:gd name="T68" fmla="*/ 20 w 85"/>
              <a:gd name="T69" fmla="*/ 62 h 85"/>
              <a:gd name="T70" fmla="*/ 26 w 85"/>
              <a:gd name="T71" fmla="*/ 67 h 85"/>
              <a:gd name="T72" fmla="*/ 25 w 85"/>
              <a:gd name="T73" fmla="*/ 80 h 85"/>
              <a:gd name="T74" fmla="*/ 28 w 85"/>
              <a:gd name="T75" fmla="*/ 85 h 85"/>
              <a:gd name="T76" fmla="*/ 33 w 85"/>
              <a:gd name="T77" fmla="*/ 83 h 85"/>
              <a:gd name="T78" fmla="*/ 40 w 85"/>
              <a:gd name="T79" fmla="*/ 72 h 85"/>
              <a:gd name="T80" fmla="*/ 48 w 85"/>
              <a:gd name="T81" fmla="*/ 71 h 85"/>
              <a:gd name="T82" fmla="*/ 56 w 85"/>
              <a:gd name="T83" fmla="*/ 81 h 85"/>
              <a:gd name="T84" fmla="*/ 62 w 85"/>
              <a:gd name="T85" fmla="*/ 83 h 85"/>
              <a:gd name="T86" fmla="*/ 64 w 85"/>
              <a:gd name="T87" fmla="*/ 78 h 85"/>
              <a:gd name="T88" fmla="*/ 61 w 85"/>
              <a:gd name="T89" fmla="*/ 65 h 85"/>
              <a:gd name="T90" fmla="*/ 66 w 85"/>
              <a:gd name="T91" fmla="*/ 59 h 85"/>
              <a:gd name="T92" fmla="*/ 79 w 85"/>
              <a:gd name="T93" fmla="*/ 60 h 85"/>
              <a:gd name="T94" fmla="*/ 84 w 85"/>
              <a:gd name="T95" fmla="*/ 57 h 85"/>
              <a:gd name="T96" fmla="*/ 82 w 85"/>
              <a:gd name="T97" fmla="*/ 52 h 85"/>
              <a:gd name="T98" fmla="*/ 36 w 85"/>
              <a:gd name="T99" fmla="*/ 61 h 85"/>
              <a:gd name="T100" fmla="*/ 25 w 85"/>
              <a:gd name="T101" fmla="*/ 37 h 85"/>
              <a:gd name="T102" fmla="*/ 48 w 85"/>
              <a:gd name="T103" fmla="*/ 26 h 85"/>
              <a:gd name="T104" fmla="*/ 59 w 85"/>
              <a:gd name="T105" fmla="*/ 49 h 85"/>
              <a:gd name="T106" fmla="*/ 36 w 85"/>
              <a:gd name="T107" fmla="*/ 6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5" h="85">
                <a:moveTo>
                  <a:pt x="82" y="52"/>
                </a:moveTo>
                <a:cubicBezTo>
                  <a:pt x="71" y="45"/>
                  <a:pt x="71" y="45"/>
                  <a:pt x="71" y="45"/>
                </a:cubicBezTo>
                <a:cubicBezTo>
                  <a:pt x="71" y="45"/>
                  <a:pt x="71" y="45"/>
                  <a:pt x="71" y="45"/>
                </a:cubicBezTo>
                <a:cubicBezTo>
                  <a:pt x="71" y="42"/>
                  <a:pt x="71" y="40"/>
                  <a:pt x="70" y="37"/>
                </a:cubicBezTo>
                <a:cubicBezTo>
                  <a:pt x="70" y="37"/>
                  <a:pt x="70" y="37"/>
                  <a:pt x="70" y="37"/>
                </a:cubicBezTo>
                <a:cubicBezTo>
                  <a:pt x="81" y="29"/>
                  <a:pt x="81" y="29"/>
                  <a:pt x="81" y="29"/>
                </a:cubicBezTo>
                <a:cubicBezTo>
                  <a:pt x="82" y="28"/>
                  <a:pt x="83" y="25"/>
                  <a:pt x="82" y="23"/>
                </a:cubicBezTo>
                <a:cubicBezTo>
                  <a:pt x="81" y="22"/>
                  <a:pt x="79" y="21"/>
                  <a:pt x="77" y="21"/>
                </a:cubicBezTo>
                <a:cubicBezTo>
                  <a:pt x="64" y="24"/>
                  <a:pt x="64" y="24"/>
                  <a:pt x="64" y="24"/>
                </a:cubicBezTo>
                <a:cubicBezTo>
                  <a:pt x="64" y="24"/>
                  <a:pt x="64" y="24"/>
                  <a:pt x="64" y="24"/>
                </a:cubicBezTo>
                <a:cubicBezTo>
                  <a:pt x="62" y="22"/>
                  <a:pt x="60" y="21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4"/>
                  <a:pt x="59" y="2"/>
                  <a:pt x="57" y="1"/>
                </a:cubicBezTo>
                <a:cubicBezTo>
                  <a:pt x="55" y="0"/>
                  <a:pt x="52" y="1"/>
                  <a:pt x="51" y="3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2" y="14"/>
                  <a:pt x="39" y="14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28" y="4"/>
                  <a:pt x="28" y="4"/>
                  <a:pt x="28" y="4"/>
                </a:cubicBezTo>
                <a:cubicBezTo>
                  <a:pt x="27" y="3"/>
                  <a:pt x="25" y="2"/>
                  <a:pt x="23" y="3"/>
                </a:cubicBezTo>
                <a:cubicBezTo>
                  <a:pt x="21" y="4"/>
                  <a:pt x="20" y="6"/>
                  <a:pt x="20" y="8"/>
                </a:cubicBezTo>
                <a:cubicBezTo>
                  <a:pt x="23" y="21"/>
                  <a:pt x="23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2" y="23"/>
                  <a:pt x="20" y="25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5" y="25"/>
                  <a:pt x="5" y="25"/>
                  <a:pt x="5" y="25"/>
                </a:cubicBezTo>
                <a:cubicBezTo>
                  <a:pt x="3" y="25"/>
                  <a:pt x="1" y="26"/>
                  <a:pt x="0" y="28"/>
                </a:cubicBezTo>
                <a:cubicBezTo>
                  <a:pt x="0" y="30"/>
                  <a:pt x="0" y="33"/>
                  <a:pt x="2" y="34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43"/>
                  <a:pt x="13" y="46"/>
                  <a:pt x="14" y="48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8"/>
                  <a:pt x="1" y="60"/>
                  <a:pt x="2" y="62"/>
                </a:cubicBezTo>
                <a:cubicBezTo>
                  <a:pt x="3" y="64"/>
                  <a:pt x="5" y="65"/>
                  <a:pt x="7" y="65"/>
                </a:cubicBezTo>
                <a:cubicBezTo>
                  <a:pt x="20" y="62"/>
                  <a:pt x="20" y="62"/>
                  <a:pt x="20" y="62"/>
                </a:cubicBezTo>
                <a:cubicBezTo>
                  <a:pt x="22" y="64"/>
                  <a:pt x="24" y="65"/>
                  <a:pt x="26" y="67"/>
                </a:cubicBezTo>
                <a:cubicBezTo>
                  <a:pt x="25" y="80"/>
                  <a:pt x="25" y="80"/>
                  <a:pt x="25" y="80"/>
                </a:cubicBezTo>
                <a:cubicBezTo>
                  <a:pt x="24" y="82"/>
                  <a:pt x="26" y="84"/>
                  <a:pt x="28" y="85"/>
                </a:cubicBezTo>
                <a:cubicBezTo>
                  <a:pt x="30" y="85"/>
                  <a:pt x="32" y="84"/>
                  <a:pt x="33" y="83"/>
                </a:cubicBezTo>
                <a:cubicBezTo>
                  <a:pt x="40" y="72"/>
                  <a:pt x="40" y="72"/>
                  <a:pt x="40" y="72"/>
                </a:cubicBezTo>
                <a:cubicBezTo>
                  <a:pt x="43" y="72"/>
                  <a:pt x="45" y="72"/>
                  <a:pt x="48" y="71"/>
                </a:cubicBezTo>
                <a:cubicBezTo>
                  <a:pt x="56" y="81"/>
                  <a:pt x="56" y="81"/>
                  <a:pt x="56" y="81"/>
                </a:cubicBezTo>
                <a:cubicBezTo>
                  <a:pt x="57" y="83"/>
                  <a:pt x="60" y="84"/>
                  <a:pt x="62" y="83"/>
                </a:cubicBezTo>
                <a:cubicBezTo>
                  <a:pt x="63" y="82"/>
                  <a:pt x="64" y="79"/>
                  <a:pt x="64" y="78"/>
                </a:cubicBezTo>
                <a:cubicBezTo>
                  <a:pt x="61" y="65"/>
                  <a:pt x="61" y="65"/>
                  <a:pt x="61" y="65"/>
                </a:cubicBezTo>
                <a:cubicBezTo>
                  <a:pt x="63" y="63"/>
                  <a:pt x="65" y="61"/>
                  <a:pt x="66" y="59"/>
                </a:cubicBezTo>
                <a:cubicBezTo>
                  <a:pt x="79" y="60"/>
                  <a:pt x="79" y="60"/>
                  <a:pt x="79" y="60"/>
                </a:cubicBezTo>
                <a:cubicBezTo>
                  <a:pt x="81" y="61"/>
                  <a:pt x="83" y="59"/>
                  <a:pt x="84" y="57"/>
                </a:cubicBezTo>
                <a:cubicBezTo>
                  <a:pt x="85" y="55"/>
                  <a:pt x="84" y="53"/>
                  <a:pt x="82" y="52"/>
                </a:cubicBezTo>
                <a:close/>
                <a:moveTo>
                  <a:pt x="36" y="61"/>
                </a:moveTo>
                <a:cubicBezTo>
                  <a:pt x="26" y="57"/>
                  <a:pt x="21" y="47"/>
                  <a:pt x="25" y="37"/>
                </a:cubicBezTo>
                <a:cubicBezTo>
                  <a:pt x="28" y="27"/>
                  <a:pt x="38" y="22"/>
                  <a:pt x="48" y="26"/>
                </a:cubicBezTo>
                <a:cubicBezTo>
                  <a:pt x="58" y="29"/>
                  <a:pt x="63" y="39"/>
                  <a:pt x="59" y="49"/>
                </a:cubicBezTo>
                <a:cubicBezTo>
                  <a:pt x="56" y="59"/>
                  <a:pt x="46" y="64"/>
                  <a:pt x="36" y="61"/>
                </a:cubicBezTo>
                <a:close/>
              </a:path>
            </a:pathLst>
          </a:custGeom>
          <a:solidFill>
            <a:srgbClr val="B400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1" name="Freeform 349">
            <a:extLst>
              <a:ext uri="{FF2B5EF4-FFF2-40B4-BE49-F238E27FC236}">
                <a16:creationId xmlns:a16="http://schemas.microsoft.com/office/drawing/2014/main" id="{7841FE5C-B990-443A-B144-0D41340035B4}"/>
              </a:ext>
            </a:extLst>
          </p:cNvPr>
          <p:cNvSpPr>
            <a:spLocks noEditPoints="1"/>
          </p:cNvSpPr>
          <p:nvPr/>
        </p:nvSpPr>
        <p:spPr bwMode="auto">
          <a:xfrm>
            <a:off x="522628" y="1087693"/>
            <a:ext cx="247964" cy="244130"/>
          </a:xfrm>
          <a:custGeom>
            <a:avLst/>
            <a:gdLst>
              <a:gd name="T0" fmla="*/ 87 w 90"/>
              <a:gd name="T1" fmla="*/ 48 h 89"/>
              <a:gd name="T2" fmla="*/ 89 w 90"/>
              <a:gd name="T3" fmla="*/ 43 h 89"/>
              <a:gd name="T4" fmla="*/ 83 w 90"/>
              <a:gd name="T5" fmla="*/ 39 h 89"/>
              <a:gd name="T6" fmla="*/ 78 w 90"/>
              <a:gd name="T7" fmla="*/ 36 h 89"/>
              <a:gd name="T8" fmla="*/ 75 w 90"/>
              <a:gd name="T9" fmla="*/ 24 h 89"/>
              <a:gd name="T10" fmla="*/ 77 w 90"/>
              <a:gd name="T11" fmla="*/ 18 h 89"/>
              <a:gd name="T12" fmla="*/ 75 w 90"/>
              <a:gd name="T13" fmla="*/ 12 h 89"/>
              <a:gd name="T14" fmla="*/ 68 w 90"/>
              <a:gd name="T15" fmla="*/ 13 h 89"/>
              <a:gd name="T16" fmla="*/ 62 w 90"/>
              <a:gd name="T17" fmla="*/ 15 h 89"/>
              <a:gd name="T18" fmla="*/ 51 w 90"/>
              <a:gd name="T19" fmla="*/ 9 h 89"/>
              <a:gd name="T20" fmla="*/ 49 w 90"/>
              <a:gd name="T21" fmla="*/ 2 h 89"/>
              <a:gd name="T22" fmla="*/ 43 w 90"/>
              <a:gd name="T23" fmla="*/ 1 h 89"/>
              <a:gd name="T24" fmla="*/ 39 w 90"/>
              <a:gd name="T25" fmla="*/ 6 h 89"/>
              <a:gd name="T26" fmla="*/ 36 w 90"/>
              <a:gd name="T27" fmla="*/ 12 h 89"/>
              <a:gd name="T28" fmla="*/ 24 w 90"/>
              <a:gd name="T29" fmla="*/ 15 h 89"/>
              <a:gd name="T30" fmla="*/ 18 w 90"/>
              <a:gd name="T31" fmla="*/ 12 h 89"/>
              <a:gd name="T32" fmla="*/ 13 w 90"/>
              <a:gd name="T33" fmla="*/ 15 h 89"/>
              <a:gd name="T34" fmla="*/ 14 w 90"/>
              <a:gd name="T35" fmla="*/ 22 h 89"/>
              <a:gd name="T36" fmla="*/ 16 w 90"/>
              <a:gd name="T37" fmla="*/ 28 h 89"/>
              <a:gd name="T38" fmla="*/ 9 w 90"/>
              <a:gd name="T39" fmla="*/ 38 h 89"/>
              <a:gd name="T40" fmla="*/ 3 w 90"/>
              <a:gd name="T41" fmla="*/ 40 h 89"/>
              <a:gd name="T42" fmla="*/ 1 w 90"/>
              <a:gd name="T43" fmla="*/ 46 h 89"/>
              <a:gd name="T44" fmla="*/ 7 w 90"/>
              <a:gd name="T45" fmla="*/ 50 h 89"/>
              <a:gd name="T46" fmla="*/ 12 w 90"/>
              <a:gd name="T47" fmla="*/ 53 h 89"/>
              <a:gd name="T48" fmla="*/ 15 w 90"/>
              <a:gd name="T49" fmla="*/ 65 h 89"/>
              <a:gd name="T50" fmla="*/ 12 w 90"/>
              <a:gd name="T51" fmla="*/ 71 h 89"/>
              <a:gd name="T52" fmla="*/ 15 w 90"/>
              <a:gd name="T53" fmla="*/ 77 h 89"/>
              <a:gd name="T54" fmla="*/ 22 w 90"/>
              <a:gd name="T55" fmla="*/ 75 h 89"/>
              <a:gd name="T56" fmla="*/ 27 w 90"/>
              <a:gd name="T57" fmla="*/ 74 h 89"/>
              <a:gd name="T58" fmla="*/ 39 w 90"/>
              <a:gd name="T59" fmla="*/ 81 h 89"/>
              <a:gd name="T60" fmla="*/ 41 w 90"/>
              <a:gd name="T61" fmla="*/ 86 h 89"/>
              <a:gd name="T62" fmla="*/ 47 w 90"/>
              <a:gd name="T63" fmla="*/ 88 h 89"/>
              <a:gd name="T64" fmla="*/ 51 w 90"/>
              <a:gd name="T65" fmla="*/ 82 h 89"/>
              <a:gd name="T66" fmla="*/ 54 w 90"/>
              <a:gd name="T67" fmla="*/ 78 h 89"/>
              <a:gd name="T68" fmla="*/ 66 w 90"/>
              <a:gd name="T69" fmla="*/ 75 h 89"/>
              <a:gd name="T70" fmla="*/ 72 w 90"/>
              <a:gd name="T71" fmla="*/ 77 h 89"/>
              <a:gd name="T72" fmla="*/ 77 w 90"/>
              <a:gd name="T73" fmla="*/ 74 h 89"/>
              <a:gd name="T74" fmla="*/ 76 w 90"/>
              <a:gd name="T75" fmla="*/ 67 h 89"/>
              <a:gd name="T76" fmla="*/ 75 w 90"/>
              <a:gd name="T77" fmla="*/ 62 h 89"/>
              <a:gd name="T78" fmla="*/ 81 w 90"/>
              <a:gd name="T79" fmla="*/ 51 h 89"/>
              <a:gd name="T80" fmla="*/ 65 w 90"/>
              <a:gd name="T81" fmla="*/ 25 h 89"/>
              <a:gd name="T82" fmla="*/ 54 w 90"/>
              <a:gd name="T83" fmla="*/ 36 h 89"/>
              <a:gd name="T84" fmla="*/ 65 w 90"/>
              <a:gd name="T85" fmla="*/ 25 h 89"/>
              <a:gd name="T86" fmla="*/ 49 w 90"/>
              <a:gd name="T87" fmla="*/ 41 h 89"/>
              <a:gd name="T88" fmla="*/ 41 w 90"/>
              <a:gd name="T89" fmla="*/ 49 h 89"/>
              <a:gd name="T90" fmla="*/ 36 w 90"/>
              <a:gd name="T91" fmla="*/ 36 h 89"/>
              <a:gd name="T92" fmla="*/ 26 w 90"/>
              <a:gd name="T93" fmla="*/ 25 h 89"/>
              <a:gd name="T94" fmla="*/ 36 w 90"/>
              <a:gd name="T95" fmla="*/ 36 h 89"/>
              <a:gd name="T96" fmla="*/ 26 w 90"/>
              <a:gd name="T97" fmla="*/ 54 h 89"/>
              <a:gd name="T98" fmla="*/ 36 w 90"/>
              <a:gd name="T99" fmla="*/ 64 h 89"/>
              <a:gd name="T100" fmla="*/ 54 w 90"/>
              <a:gd name="T101" fmla="*/ 54 h 89"/>
              <a:gd name="T102" fmla="*/ 65 w 90"/>
              <a:gd name="T103" fmla="*/ 64 h 89"/>
              <a:gd name="T104" fmla="*/ 54 w 90"/>
              <a:gd name="T105" fmla="*/ 54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0" h="89">
                <a:moveTo>
                  <a:pt x="83" y="51"/>
                </a:moveTo>
                <a:cubicBezTo>
                  <a:pt x="84" y="50"/>
                  <a:pt x="86" y="49"/>
                  <a:pt x="87" y="48"/>
                </a:cubicBezTo>
                <a:cubicBezTo>
                  <a:pt x="89" y="46"/>
                  <a:pt x="89" y="46"/>
                  <a:pt x="89" y="46"/>
                </a:cubicBezTo>
                <a:cubicBezTo>
                  <a:pt x="90" y="45"/>
                  <a:pt x="90" y="44"/>
                  <a:pt x="89" y="43"/>
                </a:cubicBezTo>
                <a:cubicBezTo>
                  <a:pt x="87" y="41"/>
                  <a:pt x="87" y="41"/>
                  <a:pt x="87" y="41"/>
                </a:cubicBezTo>
                <a:cubicBezTo>
                  <a:pt x="86" y="40"/>
                  <a:pt x="84" y="39"/>
                  <a:pt x="83" y="39"/>
                </a:cubicBezTo>
                <a:cubicBezTo>
                  <a:pt x="81" y="38"/>
                  <a:pt x="81" y="38"/>
                  <a:pt x="81" y="38"/>
                </a:cubicBezTo>
                <a:cubicBezTo>
                  <a:pt x="80" y="38"/>
                  <a:pt x="78" y="37"/>
                  <a:pt x="78" y="36"/>
                </a:cubicBezTo>
                <a:cubicBezTo>
                  <a:pt x="75" y="28"/>
                  <a:pt x="75" y="28"/>
                  <a:pt x="75" y="28"/>
                </a:cubicBezTo>
                <a:cubicBezTo>
                  <a:pt x="74" y="26"/>
                  <a:pt x="74" y="25"/>
                  <a:pt x="75" y="24"/>
                </a:cubicBezTo>
                <a:cubicBezTo>
                  <a:pt x="76" y="22"/>
                  <a:pt x="76" y="22"/>
                  <a:pt x="76" y="22"/>
                </a:cubicBezTo>
                <a:cubicBezTo>
                  <a:pt x="77" y="21"/>
                  <a:pt x="78" y="19"/>
                  <a:pt x="77" y="18"/>
                </a:cubicBezTo>
                <a:cubicBezTo>
                  <a:pt x="77" y="15"/>
                  <a:pt x="77" y="15"/>
                  <a:pt x="77" y="15"/>
                </a:cubicBezTo>
                <a:cubicBezTo>
                  <a:pt x="77" y="13"/>
                  <a:pt x="76" y="12"/>
                  <a:pt x="75" y="12"/>
                </a:cubicBezTo>
                <a:cubicBezTo>
                  <a:pt x="72" y="12"/>
                  <a:pt x="72" y="12"/>
                  <a:pt x="72" y="12"/>
                </a:cubicBezTo>
                <a:cubicBezTo>
                  <a:pt x="71" y="12"/>
                  <a:pt x="69" y="13"/>
                  <a:pt x="68" y="13"/>
                </a:cubicBezTo>
                <a:cubicBezTo>
                  <a:pt x="66" y="15"/>
                  <a:pt x="66" y="15"/>
                  <a:pt x="66" y="15"/>
                </a:cubicBezTo>
                <a:cubicBezTo>
                  <a:pt x="65" y="16"/>
                  <a:pt x="63" y="16"/>
                  <a:pt x="62" y="15"/>
                </a:cubicBezTo>
                <a:cubicBezTo>
                  <a:pt x="54" y="12"/>
                  <a:pt x="54" y="12"/>
                  <a:pt x="54" y="12"/>
                </a:cubicBezTo>
                <a:cubicBezTo>
                  <a:pt x="53" y="12"/>
                  <a:pt x="52" y="10"/>
                  <a:pt x="51" y="9"/>
                </a:cubicBezTo>
                <a:cubicBezTo>
                  <a:pt x="51" y="6"/>
                  <a:pt x="51" y="6"/>
                  <a:pt x="51" y="6"/>
                </a:cubicBezTo>
                <a:cubicBezTo>
                  <a:pt x="51" y="5"/>
                  <a:pt x="50" y="3"/>
                  <a:pt x="49" y="2"/>
                </a:cubicBezTo>
                <a:cubicBezTo>
                  <a:pt x="47" y="1"/>
                  <a:pt x="47" y="1"/>
                  <a:pt x="47" y="1"/>
                </a:cubicBezTo>
                <a:cubicBezTo>
                  <a:pt x="46" y="0"/>
                  <a:pt x="44" y="0"/>
                  <a:pt x="43" y="1"/>
                </a:cubicBezTo>
                <a:cubicBezTo>
                  <a:pt x="41" y="2"/>
                  <a:pt x="41" y="2"/>
                  <a:pt x="41" y="2"/>
                </a:cubicBezTo>
                <a:cubicBezTo>
                  <a:pt x="40" y="3"/>
                  <a:pt x="39" y="5"/>
                  <a:pt x="39" y="6"/>
                </a:cubicBezTo>
                <a:cubicBezTo>
                  <a:pt x="39" y="9"/>
                  <a:pt x="39" y="9"/>
                  <a:pt x="39" y="9"/>
                </a:cubicBezTo>
                <a:cubicBezTo>
                  <a:pt x="39" y="10"/>
                  <a:pt x="37" y="12"/>
                  <a:pt x="36" y="12"/>
                </a:cubicBezTo>
                <a:cubicBezTo>
                  <a:pt x="28" y="15"/>
                  <a:pt x="28" y="15"/>
                  <a:pt x="28" y="15"/>
                </a:cubicBezTo>
                <a:cubicBezTo>
                  <a:pt x="27" y="16"/>
                  <a:pt x="25" y="16"/>
                  <a:pt x="24" y="15"/>
                </a:cubicBezTo>
                <a:cubicBezTo>
                  <a:pt x="23" y="13"/>
                  <a:pt x="23" y="13"/>
                  <a:pt x="23" y="13"/>
                </a:cubicBezTo>
                <a:cubicBezTo>
                  <a:pt x="21" y="12"/>
                  <a:pt x="19" y="12"/>
                  <a:pt x="18" y="12"/>
                </a:cubicBezTo>
                <a:cubicBezTo>
                  <a:pt x="15" y="12"/>
                  <a:pt x="15" y="12"/>
                  <a:pt x="15" y="12"/>
                </a:cubicBezTo>
                <a:cubicBezTo>
                  <a:pt x="14" y="12"/>
                  <a:pt x="13" y="13"/>
                  <a:pt x="13" y="15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9"/>
                  <a:pt x="13" y="21"/>
                  <a:pt x="14" y="22"/>
                </a:cubicBezTo>
                <a:cubicBezTo>
                  <a:pt x="15" y="23"/>
                  <a:pt x="15" y="23"/>
                  <a:pt x="15" y="23"/>
                </a:cubicBezTo>
                <a:cubicBezTo>
                  <a:pt x="16" y="25"/>
                  <a:pt x="16" y="26"/>
                  <a:pt x="16" y="28"/>
                </a:cubicBezTo>
                <a:cubicBezTo>
                  <a:pt x="12" y="35"/>
                  <a:pt x="12" y="35"/>
                  <a:pt x="12" y="35"/>
                </a:cubicBezTo>
                <a:cubicBezTo>
                  <a:pt x="12" y="37"/>
                  <a:pt x="11" y="38"/>
                  <a:pt x="9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6" y="38"/>
                  <a:pt x="4" y="39"/>
                  <a:pt x="3" y="40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3"/>
                  <a:pt x="0" y="45"/>
                  <a:pt x="1" y="46"/>
                </a:cubicBezTo>
                <a:cubicBezTo>
                  <a:pt x="3" y="48"/>
                  <a:pt x="3" y="48"/>
                  <a:pt x="3" y="48"/>
                </a:cubicBezTo>
                <a:cubicBezTo>
                  <a:pt x="4" y="49"/>
                  <a:pt x="6" y="50"/>
                  <a:pt x="7" y="50"/>
                </a:cubicBezTo>
                <a:cubicBezTo>
                  <a:pt x="9" y="50"/>
                  <a:pt x="9" y="50"/>
                  <a:pt x="9" y="50"/>
                </a:cubicBezTo>
                <a:cubicBezTo>
                  <a:pt x="10" y="51"/>
                  <a:pt x="12" y="52"/>
                  <a:pt x="12" y="53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2"/>
                  <a:pt x="16" y="64"/>
                  <a:pt x="15" y="65"/>
                </a:cubicBezTo>
                <a:cubicBezTo>
                  <a:pt x="14" y="67"/>
                  <a:pt x="14" y="67"/>
                  <a:pt x="14" y="67"/>
                </a:cubicBezTo>
                <a:cubicBezTo>
                  <a:pt x="13" y="68"/>
                  <a:pt x="12" y="70"/>
                  <a:pt x="12" y="71"/>
                </a:cubicBezTo>
                <a:cubicBezTo>
                  <a:pt x="12" y="74"/>
                  <a:pt x="12" y="74"/>
                  <a:pt x="12" y="74"/>
                </a:cubicBezTo>
                <a:cubicBezTo>
                  <a:pt x="13" y="75"/>
                  <a:pt x="14" y="76"/>
                  <a:pt x="15" y="77"/>
                </a:cubicBezTo>
                <a:cubicBezTo>
                  <a:pt x="18" y="77"/>
                  <a:pt x="18" y="77"/>
                  <a:pt x="18" y="77"/>
                </a:cubicBezTo>
                <a:cubicBezTo>
                  <a:pt x="19" y="77"/>
                  <a:pt x="21" y="76"/>
                  <a:pt x="22" y="75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3"/>
                  <a:pt x="26" y="73"/>
                  <a:pt x="27" y="74"/>
                </a:cubicBezTo>
                <a:cubicBezTo>
                  <a:pt x="36" y="78"/>
                  <a:pt x="36" y="78"/>
                  <a:pt x="36" y="78"/>
                </a:cubicBezTo>
                <a:cubicBezTo>
                  <a:pt x="37" y="78"/>
                  <a:pt x="38" y="79"/>
                  <a:pt x="39" y="81"/>
                </a:cubicBezTo>
                <a:cubicBezTo>
                  <a:pt x="39" y="82"/>
                  <a:pt x="39" y="82"/>
                  <a:pt x="39" y="82"/>
                </a:cubicBezTo>
                <a:cubicBezTo>
                  <a:pt x="39" y="84"/>
                  <a:pt x="40" y="85"/>
                  <a:pt x="41" y="86"/>
                </a:cubicBezTo>
                <a:cubicBezTo>
                  <a:pt x="43" y="88"/>
                  <a:pt x="43" y="88"/>
                  <a:pt x="43" y="88"/>
                </a:cubicBezTo>
                <a:cubicBezTo>
                  <a:pt x="44" y="89"/>
                  <a:pt x="46" y="89"/>
                  <a:pt x="47" y="88"/>
                </a:cubicBezTo>
                <a:cubicBezTo>
                  <a:pt x="49" y="86"/>
                  <a:pt x="49" y="86"/>
                  <a:pt x="49" y="86"/>
                </a:cubicBezTo>
                <a:cubicBezTo>
                  <a:pt x="50" y="85"/>
                  <a:pt x="51" y="84"/>
                  <a:pt x="51" y="82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80"/>
                  <a:pt x="52" y="78"/>
                  <a:pt x="54" y="78"/>
                </a:cubicBezTo>
                <a:cubicBezTo>
                  <a:pt x="62" y="74"/>
                  <a:pt x="62" y="74"/>
                  <a:pt x="62" y="74"/>
                </a:cubicBezTo>
                <a:cubicBezTo>
                  <a:pt x="63" y="74"/>
                  <a:pt x="65" y="74"/>
                  <a:pt x="66" y="75"/>
                </a:cubicBezTo>
                <a:cubicBezTo>
                  <a:pt x="67" y="76"/>
                  <a:pt x="67" y="76"/>
                  <a:pt x="67" y="76"/>
                </a:cubicBezTo>
                <a:cubicBezTo>
                  <a:pt x="68" y="76"/>
                  <a:pt x="70" y="77"/>
                  <a:pt x="72" y="77"/>
                </a:cubicBezTo>
                <a:cubicBezTo>
                  <a:pt x="74" y="77"/>
                  <a:pt x="74" y="77"/>
                  <a:pt x="74" y="77"/>
                </a:cubicBezTo>
                <a:cubicBezTo>
                  <a:pt x="76" y="77"/>
                  <a:pt x="77" y="76"/>
                  <a:pt x="77" y="74"/>
                </a:cubicBezTo>
                <a:cubicBezTo>
                  <a:pt x="77" y="71"/>
                  <a:pt x="77" y="71"/>
                  <a:pt x="77" y="71"/>
                </a:cubicBezTo>
                <a:cubicBezTo>
                  <a:pt x="77" y="70"/>
                  <a:pt x="77" y="68"/>
                  <a:pt x="76" y="67"/>
                </a:cubicBezTo>
                <a:cubicBezTo>
                  <a:pt x="75" y="66"/>
                  <a:pt x="75" y="66"/>
                  <a:pt x="75" y="66"/>
                </a:cubicBezTo>
                <a:cubicBezTo>
                  <a:pt x="74" y="65"/>
                  <a:pt x="74" y="63"/>
                  <a:pt x="75" y="62"/>
                </a:cubicBezTo>
                <a:cubicBezTo>
                  <a:pt x="78" y="53"/>
                  <a:pt x="78" y="53"/>
                  <a:pt x="78" y="53"/>
                </a:cubicBezTo>
                <a:cubicBezTo>
                  <a:pt x="78" y="52"/>
                  <a:pt x="80" y="51"/>
                  <a:pt x="81" y="51"/>
                </a:cubicBezTo>
                <a:lnTo>
                  <a:pt x="83" y="51"/>
                </a:lnTo>
                <a:close/>
                <a:moveTo>
                  <a:pt x="65" y="25"/>
                </a:moveTo>
                <a:cubicBezTo>
                  <a:pt x="68" y="28"/>
                  <a:pt x="68" y="33"/>
                  <a:pt x="65" y="36"/>
                </a:cubicBezTo>
                <a:cubicBezTo>
                  <a:pt x="62" y="39"/>
                  <a:pt x="57" y="39"/>
                  <a:pt x="54" y="36"/>
                </a:cubicBezTo>
                <a:cubicBezTo>
                  <a:pt x="51" y="33"/>
                  <a:pt x="51" y="28"/>
                  <a:pt x="54" y="25"/>
                </a:cubicBezTo>
                <a:cubicBezTo>
                  <a:pt x="57" y="22"/>
                  <a:pt x="62" y="22"/>
                  <a:pt x="65" y="25"/>
                </a:cubicBezTo>
                <a:close/>
                <a:moveTo>
                  <a:pt x="41" y="41"/>
                </a:moveTo>
                <a:cubicBezTo>
                  <a:pt x="43" y="38"/>
                  <a:pt x="47" y="38"/>
                  <a:pt x="49" y="41"/>
                </a:cubicBezTo>
                <a:cubicBezTo>
                  <a:pt x="52" y="43"/>
                  <a:pt x="52" y="47"/>
                  <a:pt x="49" y="49"/>
                </a:cubicBezTo>
                <a:cubicBezTo>
                  <a:pt x="47" y="51"/>
                  <a:pt x="43" y="51"/>
                  <a:pt x="41" y="49"/>
                </a:cubicBezTo>
                <a:cubicBezTo>
                  <a:pt x="38" y="47"/>
                  <a:pt x="38" y="43"/>
                  <a:pt x="41" y="41"/>
                </a:cubicBezTo>
                <a:close/>
                <a:moveTo>
                  <a:pt x="36" y="36"/>
                </a:moveTo>
                <a:cubicBezTo>
                  <a:pt x="33" y="39"/>
                  <a:pt x="29" y="39"/>
                  <a:pt x="26" y="36"/>
                </a:cubicBezTo>
                <a:cubicBezTo>
                  <a:pt x="23" y="33"/>
                  <a:pt x="23" y="28"/>
                  <a:pt x="26" y="25"/>
                </a:cubicBezTo>
                <a:cubicBezTo>
                  <a:pt x="29" y="22"/>
                  <a:pt x="33" y="22"/>
                  <a:pt x="36" y="25"/>
                </a:cubicBezTo>
                <a:cubicBezTo>
                  <a:pt x="39" y="28"/>
                  <a:pt x="39" y="33"/>
                  <a:pt x="36" y="36"/>
                </a:cubicBezTo>
                <a:close/>
                <a:moveTo>
                  <a:pt x="26" y="64"/>
                </a:moveTo>
                <a:cubicBezTo>
                  <a:pt x="23" y="61"/>
                  <a:pt x="23" y="57"/>
                  <a:pt x="26" y="54"/>
                </a:cubicBezTo>
                <a:cubicBezTo>
                  <a:pt x="29" y="51"/>
                  <a:pt x="33" y="51"/>
                  <a:pt x="36" y="54"/>
                </a:cubicBezTo>
                <a:cubicBezTo>
                  <a:pt x="39" y="57"/>
                  <a:pt x="39" y="61"/>
                  <a:pt x="36" y="64"/>
                </a:cubicBezTo>
                <a:cubicBezTo>
                  <a:pt x="33" y="67"/>
                  <a:pt x="29" y="67"/>
                  <a:pt x="26" y="64"/>
                </a:cubicBezTo>
                <a:close/>
                <a:moveTo>
                  <a:pt x="54" y="54"/>
                </a:moveTo>
                <a:cubicBezTo>
                  <a:pt x="57" y="51"/>
                  <a:pt x="62" y="51"/>
                  <a:pt x="65" y="54"/>
                </a:cubicBezTo>
                <a:cubicBezTo>
                  <a:pt x="68" y="57"/>
                  <a:pt x="68" y="61"/>
                  <a:pt x="65" y="64"/>
                </a:cubicBezTo>
                <a:cubicBezTo>
                  <a:pt x="62" y="67"/>
                  <a:pt x="57" y="67"/>
                  <a:pt x="54" y="64"/>
                </a:cubicBezTo>
                <a:cubicBezTo>
                  <a:pt x="51" y="61"/>
                  <a:pt x="51" y="57"/>
                  <a:pt x="54" y="54"/>
                </a:cubicBezTo>
                <a:close/>
              </a:path>
            </a:pathLst>
          </a:custGeom>
          <a:solidFill>
            <a:srgbClr val="B400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2" name="Freeform 346">
            <a:extLst>
              <a:ext uri="{FF2B5EF4-FFF2-40B4-BE49-F238E27FC236}">
                <a16:creationId xmlns:a16="http://schemas.microsoft.com/office/drawing/2014/main" id="{5E9E8AE1-E284-43ED-80AA-ABE9ADDA3303}"/>
              </a:ext>
            </a:extLst>
          </p:cNvPr>
          <p:cNvSpPr>
            <a:spLocks/>
          </p:cNvSpPr>
          <p:nvPr/>
        </p:nvSpPr>
        <p:spPr bwMode="auto">
          <a:xfrm>
            <a:off x="6003695" y="4208567"/>
            <a:ext cx="136621" cy="16461"/>
          </a:xfrm>
          <a:custGeom>
            <a:avLst/>
            <a:gdLst>
              <a:gd name="T0" fmla="*/ 77 w 77"/>
              <a:gd name="T1" fmla="*/ 9 h 9"/>
              <a:gd name="T2" fmla="*/ 67 w 77"/>
              <a:gd name="T3" fmla="*/ 0 h 9"/>
              <a:gd name="T4" fmla="*/ 10 w 77"/>
              <a:gd name="T5" fmla="*/ 0 h 9"/>
              <a:gd name="T6" fmla="*/ 0 w 77"/>
              <a:gd name="T7" fmla="*/ 9 h 9"/>
              <a:gd name="T8" fmla="*/ 77 w 77"/>
              <a:gd name="T9" fmla="*/ 9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9">
                <a:moveTo>
                  <a:pt x="77" y="9"/>
                </a:moveTo>
                <a:cubicBezTo>
                  <a:pt x="76" y="4"/>
                  <a:pt x="72" y="0"/>
                  <a:pt x="67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1" y="4"/>
                  <a:pt x="0" y="9"/>
                </a:cubicBezTo>
                <a:lnTo>
                  <a:pt x="77" y="9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3" name="Freeform 347">
            <a:extLst>
              <a:ext uri="{FF2B5EF4-FFF2-40B4-BE49-F238E27FC236}">
                <a16:creationId xmlns:a16="http://schemas.microsoft.com/office/drawing/2014/main" id="{882C4C55-93D8-4649-88B8-C34276E7F087}"/>
              </a:ext>
            </a:extLst>
          </p:cNvPr>
          <p:cNvSpPr>
            <a:spLocks/>
          </p:cNvSpPr>
          <p:nvPr/>
        </p:nvSpPr>
        <p:spPr bwMode="auto">
          <a:xfrm>
            <a:off x="6067476" y="4210214"/>
            <a:ext cx="9052" cy="25513"/>
          </a:xfrm>
          <a:custGeom>
            <a:avLst/>
            <a:gdLst>
              <a:gd name="T0" fmla="*/ 5 w 5"/>
              <a:gd name="T1" fmla="*/ 12 h 14"/>
              <a:gd name="T2" fmla="*/ 3 w 5"/>
              <a:gd name="T3" fmla="*/ 14 h 14"/>
              <a:gd name="T4" fmla="*/ 3 w 5"/>
              <a:gd name="T5" fmla="*/ 14 h 14"/>
              <a:gd name="T6" fmla="*/ 0 w 5"/>
              <a:gd name="T7" fmla="*/ 12 h 14"/>
              <a:gd name="T8" fmla="*/ 0 w 5"/>
              <a:gd name="T9" fmla="*/ 3 h 14"/>
              <a:gd name="T10" fmla="*/ 3 w 5"/>
              <a:gd name="T11" fmla="*/ 0 h 14"/>
              <a:gd name="T12" fmla="*/ 3 w 5"/>
              <a:gd name="T13" fmla="*/ 0 h 14"/>
              <a:gd name="T14" fmla="*/ 5 w 5"/>
              <a:gd name="T15" fmla="*/ 3 h 14"/>
              <a:gd name="T16" fmla="*/ 5 w 5"/>
              <a:gd name="T17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4">
                <a:moveTo>
                  <a:pt x="5" y="12"/>
                </a:moveTo>
                <a:cubicBezTo>
                  <a:pt x="5" y="13"/>
                  <a:pt x="4" y="14"/>
                  <a:pt x="3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5" y="1"/>
                  <a:pt x="5" y="3"/>
                </a:cubicBezTo>
                <a:lnTo>
                  <a:pt x="5" y="12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344" name="Freeform 348">
            <a:extLst>
              <a:ext uri="{FF2B5EF4-FFF2-40B4-BE49-F238E27FC236}">
                <a16:creationId xmlns:a16="http://schemas.microsoft.com/office/drawing/2014/main" id="{0579D2B1-EC06-4DBF-93A4-076699F378C4}"/>
              </a:ext>
            </a:extLst>
          </p:cNvPr>
          <p:cNvSpPr>
            <a:spLocks/>
          </p:cNvSpPr>
          <p:nvPr/>
        </p:nvSpPr>
        <p:spPr bwMode="auto">
          <a:xfrm>
            <a:off x="6067476" y="4210214"/>
            <a:ext cx="9052" cy="25513"/>
          </a:xfrm>
          <a:custGeom>
            <a:avLst/>
            <a:gdLst>
              <a:gd name="T0" fmla="*/ 5 w 5"/>
              <a:gd name="T1" fmla="*/ 12 h 14"/>
              <a:gd name="T2" fmla="*/ 2 w 5"/>
              <a:gd name="T3" fmla="*/ 14 h 14"/>
              <a:gd name="T4" fmla="*/ 2 w 5"/>
              <a:gd name="T5" fmla="*/ 14 h 14"/>
              <a:gd name="T6" fmla="*/ 0 w 5"/>
              <a:gd name="T7" fmla="*/ 12 h 14"/>
              <a:gd name="T8" fmla="*/ 0 w 5"/>
              <a:gd name="T9" fmla="*/ 3 h 14"/>
              <a:gd name="T10" fmla="*/ 2 w 5"/>
              <a:gd name="T11" fmla="*/ 0 h 14"/>
              <a:gd name="T12" fmla="*/ 2 w 5"/>
              <a:gd name="T13" fmla="*/ 0 h 14"/>
              <a:gd name="T14" fmla="*/ 5 w 5"/>
              <a:gd name="T15" fmla="*/ 3 h 14"/>
              <a:gd name="T16" fmla="*/ 5 w 5"/>
              <a:gd name="T17" fmla="*/ 1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14">
                <a:moveTo>
                  <a:pt x="5" y="12"/>
                </a:moveTo>
                <a:cubicBezTo>
                  <a:pt x="5" y="13"/>
                  <a:pt x="4" y="14"/>
                  <a:pt x="2" y="14"/>
                </a:cubicBezTo>
                <a:cubicBezTo>
                  <a:pt x="2" y="14"/>
                  <a:pt x="2" y="14"/>
                  <a:pt x="2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2" y="0"/>
                  <a:pt x="2" y="0"/>
                  <a:pt x="2" y="0"/>
                </a:cubicBezTo>
                <a:cubicBezTo>
                  <a:pt x="4" y="0"/>
                  <a:pt x="5" y="1"/>
                  <a:pt x="5" y="3"/>
                </a:cubicBezTo>
                <a:lnTo>
                  <a:pt x="5" y="12"/>
                </a:lnTo>
                <a:close/>
              </a:path>
            </a:pathLst>
          </a:custGeom>
          <a:solidFill>
            <a:srgbClr val="505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30" tIns="44814" rIns="89630" bIns="44814" numCol="1" anchor="t" anchorCtr="0" compatLnSpc="1">
            <a:prstTxWarp prst="textNoShape">
              <a:avLst/>
            </a:prstTxWarp>
          </a:bodyPr>
          <a:lstStyle/>
          <a:p>
            <a:pPr defTabSz="896214">
              <a:defRPr/>
            </a:pPr>
            <a:endParaRPr lang="en-US" sz="1730" kern="0">
              <a:solidFill>
                <a:srgbClr val="353535"/>
              </a:solidFill>
              <a:latin typeface="Segoe UI Semilight"/>
            </a:endParaRP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365A0E8-A205-4C79-984A-56EB1291940F}"/>
              </a:ext>
            </a:extLst>
          </p:cNvPr>
          <p:cNvCxnSpPr>
            <a:cxnSpLocks/>
          </p:cNvCxnSpPr>
          <p:nvPr/>
        </p:nvCxnSpPr>
        <p:spPr>
          <a:xfrm>
            <a:off x="5309472" y="1826460"/>
            <a:ext cx="1574136" cy="0"/>
          </a:xfrm>
          <a:prstGeom prst="line">
            <a:avLst/>
          </a:prstGeom>
          <a:noFill/>
          <a:ln w="9525" cap="flat" cmpd="sng" algn="ctr">
            <a:solidFill>
              <a:srgbClr val="002050"/>
            </a:solidFill>
            <a:prstDash val="solid"/>
            <a:headEnd type="none"/>
            <a:tailEnd type="none"/>
          </a:ln>
          <a:effectLst/>
        </p:spPr>
      </p:cxnSp>
      <p:sp>
        <p:nvSpPr>
          <p:cNvPr id="346" name="Rectangle 345">
            <a:extLst>
              <a:ext uri="{FF2B5EF4-FFF2-40B4-BE49-F238E27FC236}">
                <a16:creationId xmlns:a16="http://schemas.microsoft.com/office/drawing/2014/main" id="{6695AA81-050E-4F32-84E3-DB4097E05B62}"/>
              </a:ext>
            </a:extLst>
          </p:cNvPr>
          <p:cNvSpPr/>
          <p:nvPr/>
        </p:nvSpPr>
        <p:spPr bwMode="auto">
          <a:xfrm>
            <a:off x="2327319" y="1438588"/>
            <a:ext cx="2982153" cy="77574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89630" rIns="179259" bIns="89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General purpose </a:t>
            </a: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file servers, </a:t>
            </a:r>
            <a:b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first and third-party workloads, traditional, apps, and other infrastructure roles</a:t>
            </a:r>
            <a:endParaRPr lang="en-US" sz="1077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A844232D-3A79-4671-8C00-A3DF22ABA384}"/>
              </a:ext>
            </a:extLst>
          </p:cNvPr>
          <p:cNvSpPr/>
          <p:nvPr/>
        </p:nvSpPr>
        <p:spPr bwMode="auto">
          <a:xfrm>
            <a:off x="6883608" y="1438588"/>
            <a:ext cx="2981075" cy="77574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31983" tIns="185587" rIns="231983" bIns="18558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77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Containerized applications, container hosts, and application scenarios benefiting from </a:t>
            </a:r>
            <a:r>
              <a:rPr lang="en-US" sz="1077" b="1" kern="0" dirty="0">
                <a:gradFill>
                  <a:gsLst>
                    <a:gs pos="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faster innovation</a:t>
            </a:r>
          </a:p>
        </p:txBody>
      </p:sp>
      <p:pic>
        <p:nvPicPr>
          <p:cNvPr id="348" name="Picture 347">
            <a:extLst>
              <a:ext uri="{FF2B5EF4-FFF2-40B4-BE49-F238E27FC236}">
                <a16:creationId xmlns:a16="http://schemas.microsoft.com/office/drawing/2014/main" id="{C13277CE-8100-423E-B764-2D0E1A233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565021" y="4313104"/>
            <a:ext cx="969595" cy="2237377"/>
          </a:xfrm>
          <a:prstGeom prst="rect">
            <a:avLst/>
          </a:prstGeom>
        </p:spPr>
      </p:pic>
      <p:pic>
        <p:nvPicPr>
          <p:cNvPr id="349" name="Picture 348">
            <a:extLst>
              <a:ext uri="{FF2B5EF4-FFF2-40B4-BE49-F238E27FC236}">
                <a16:creationId xmlns:a16="http://schemas.microsoft.com/office/drawing/2014/main" id="{AE4A248D-BE5C-4308-9DB6-C81AA84EC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8992" y="2889074"/>
            <a:ext cx="1020228" cy="3661406"/>
          </a:xfrm>
          <a:prstGeom prst="rect">
            <a:avLst/>
          </a:prstGeom>
        </p:spPr>
      </p:pic>
      <p:sp>
        <p:nvSpPr>
          <p:cNvPr id="350" name="Rectangle 349">
            <a:extLst>
              <a:ext uri="{FF2B5EF4-FFF2-40B4-BE49-F238E27FC236}">
                <a16:creationId xmlns:a16="http://schemas.microsoft.com/office/drawing/2014/main" id="{DEAEDFA7-5A5F-4034-B856-6EEEC888E2E8}"/>
              </a:ext>
            </a:extLst>
          </p:cNvPr>
          <p:cNvSpPr/>
          <p:nvPr/>
        </p:nvSpPr>
        <p:spPr bwMode="auto">
          <a:xfrm>
            <a:off x="5542960" y="1299425"/>
            <a:ext cx="1107162" cy="4789645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57996" tIns="115991" rIns="57996" bIns="11599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1825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077" b="1" kern="0" dirty="0">
              <a:gradFill>
                <a:gsLst>
                  <a:gs pos="0">
                    <a:srgbClr val="353535"/>
                  </a:gs>
                  <a:gs pos="100000">
                    <a:srgbClr val="353535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DDDF8152-FFF0-4AE8-8861-F8D395713463}"/>
              </a:ext>
            </a:extLst>
          </p:cNvPr>
          <p:cNvGrpSpPr/>
          <p:nvPr/>
        </p:nvGrpSpPr>
        <p:grpSpPr>
          <a:xfrm>
            <a:off x="5564077" y="2188869"/>
            <a:ext cx="1015857" cy="809405"/>
            <a:chOff x="4590299" y="1780526"/>
            <a:chExt cx="838201" cy="667854"/>
          </a:xfrm>
        </p:grpSpPr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0B690A7F-D25F-47D0-A468-D4F8BB70397F}"/>
                </a:ext>
              </a:extLst>
            </p:cNvPr>
            <p:cNvGrpSpPr/>
            <p:nvPr/>
          </p:nvGrpSpPr>
          <p:grpSpPr>
            <a:xfrm>
              <a:off x="4807687" y="1780526"/>
              <a:ext cx="403425" cy="401129"/>
              <a:chOff x="3768725" y="2676525"/>
              <a:chExt cx="836613" cy="831851"/>
            </a:xfrm>
          </p:grpSpPr>
          <p:sp>
            <p:nvSpPr>
              <p:cNvPr id="354" name="Freeform 88">
                <a:extLst>
                  <a:ext uri="{FF2B5EF4-FFF2-40B4-BE49-F238E27FC236}">
                    <a16:creationId xmlns:a16="http://schemas.microsoft.com/office/drawing/2014/main" id="{A25B01DF-09F8-4522-91BA-578831B31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3179763"/>
                <a:ext cx="58738" cy="328613"/>
              </a:xfrm>
              <a:custGeom>
                <a:avLst/>
                <a:gdLst>
                  <a:gd name="T0" fmla="*/ 0 w 37"/>
                  <a:gd name="T1" fmla="*/ 33 h 207"/>
                  <a:gd name="T2" fmla="*/ 17 w 37"/>
                  <a:gd name="T3" fmla="*/ 207 h 207"/>
                  <a:gd name="T4" fmla="*/ 37 w 37"/>
                  <a:gd name="T5" fmla="*/ 30 h 207"/>
                  <a:gd name="T6" fmla="*/ 20 w 37"/>
                  <a:gd name="T7" fmla="*/ 0 h 207"/>
                  <a:gd name="T8" fmla="*/ 0 w 37"/>
                  <a:gd name="T9" fmla="*/ 33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07">
                    <a:moveTo>
                      <a:pt x="0" y="33"/>
                    </a:moveTo>
                    <a:lnTo>
                      <a:pt x="17" y="207"/>
                    </a:lnTo>
                    <a:lnTo>
                      <a:pt x="37" y="30"/>
                    </a:lnTo>
                    <a:lnTo>
                      <a:pt x="20" y="0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5" name="Freeform 89">
                <a:extLst>
                  <a:ext uri="{FF2B5EF4-FFF2-40B4-BE49-F238E27FC236}">
                    <a16:creationId xmlns:a16="http://schemas.microsoft.com/office/drawing/2014/main" id="{B4427502-E27D-4068-A22A-6CF7757FC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676525"/>
                <a:ext cx="55563" cy="327025"/>
              </a:xfrm>
              <a:custGeom>
                <a:avLst/>
                <a:gdLst>
                  <a:gd name="T0" fmla="*/ 35 w 35"/>
                  <a:gd name="T1" fmla="*/ 171 h 206"/>
                  <a:gd name="T2" fmla="*/ 17 w 35"/>
                  <a:gd name="T3" fmla="*/ 0 h 206"/>
                  <a:gd name="T4" fmla="*/ 0 w 35"/>
                  <a:gd name="T5" fmla="*/ 174 h 206"/>
                  <a:gd name="T6" fmla="*/ 17 w 35"/>
                  <a:gd name="T7" fmla="*/ 206 h 206"/>
                  <a:gd name="T8" fmla="*/ 35 w 35"/>
                  <a:gd name="T9" fmla="*/ 17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06">
                    <a:moveTo>
                      <a:pt x="35" y="171"/>
                    </a:moveTo>
                    <a:lnTo>
                      <a:pt x="17" y="0"/>
                    </a:lnTo>
                    <a:lnTo>
                      <a:pt x="0" y="174"/>
                    </a:lnTo>
                    <a:lnTo>
                      <a:pt x="17" y="206"/>
                    </a:lnTo>
                    <a:lnTo>
                      <a:pt x="35" y="171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6" name="Freeform 90">
                <a:extLst>
                  <a:ext uri="{FF2B5EF4-FFF2-40B4-BE49-F238E27FC236}">
                    <a16:creationId xmlns:a16="http://schemas.microsoft.com/office/drawing/2014/main" id="{539CF846-8C7F-4383-84C4-68F11FDE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5138" y="3062288"/>
                <a:ext cx="330200" cy="55563"/>
              </a:xfrm>
              <a:custGeom>
                <a:avLst/>
                <a:gdLst>
                  <a:gd name="T0" fmla="*/ 33 w 208"/>
                  <a:gd name="T1" fmla="*/ 35 h 35"/>
                  <a:gd name="T2" fmla="*/ 208 w 208"/>
                  <a:gd name="T3" fmla="*/ 18 h 35"/>
                  <a:gd name="T4" fmla="*/ 31 w 208"/>
                  <a:gd name="T5" fmla="*/ 0 h 35"/>
                  <a:gd name="T6" fmla="*/ 0 w 208"/>
                  <a:gd name="T7" fmla="*/ 18 h 35"/>
                  <a:gd name="T8" fmla="*/ 33 w 208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5">
                    <a:moveTo>
                      <a:pt x="33" y="35"/>
                    </a:moveTo>
                    <a:lnTo>
                      <a:pt x="208" y="18"/>
                    </a:lnTo>
                    <a:lnTo>
                      <a:pt x="31" y="0"/>
                    </a:lnTo>
                    <a:lnTo>
                      <a:pt x="0" y="18"/>
                    </a:lnTo>
                    <a:lnTo>
                      <a:pt x="33" y="35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7" name="Freeform 91">
                <a:extLst>
                  <a:ext uri="{FF2B5EF4-FFF2-40B4-BE49-F238E27FC236}">
                    <a16:creationId xmlns:a16="http://schemas.microsoft.com/office/drawing/2014/main" id="{BA15C428-695A-4878-BF16-A15FC9FB2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8725" y="3062288"/>
                <a:ext cx="330200" cy="55563"/>
              </a:xfrm>
              <a:custGeom>
                <a:avLst/>
                <a:gdLst>
                  <a:gd name="T0" fmla="*/ 173 w 208"/>
                  <a:gd name="T1" fmla="*/ 0 h 35"/>
                  <a:gd name="T2" fmla="*/ 0 w 208"/>
                  <a:gd name="T3" fmla="*/ 18 h 35"/>
                  <a:gd name="T4" fmla="*/ 177 w 208"/>
                  <a:gd name="T5" fmla="*/ 35 h 35"/>
                  <a:gd name="T6" fmla="*/ 208 w 208"/>
                  <a:gd name="T7" fmla="*/ 20 h 35"/>
                  <a:gd name="T8" fmla="*/ 173 w 208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35">
                    <a:moveTo>
                      <a:pt x="173" y="0"/>
                    </a:moveTo>
                    <a:lnTo>
                      <a:pt x="0" y="18"/>
                    </a:lnTo>
                    <a:lnTo>
                      <a:pt x="177" y="35"/>
                    </a:lnTo>
                    <a:lnTo>
                      <a:pt x="208" y="2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8" name="Freeform 92">
                <a:extLst>
                  <a:ext uri="{FF2B5EF4-FFF2-40B4-BE49-F238E27FC236}">
                    <a16:creationId xmlns:a16="http://schemas.microsoft.com/office/drawing/2014/main" id="{247A7F1A-6BD9-43A0-BA2D-347278ED6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1325" y="3152775"/>
                <a:ext cx="231775" cy="230188"/>
              </a:xfrm>
              <a:custGeom>
                <a:avLst/>
                <a:gdLst>
                  <a:gd name="T0" fmla="*/ 11 w 146"/>
                  <a:gd name="T1" fmla="*/ 37 h 145"/>
                  <a:gd name="T2" fmla="*/ 146 w 146"/>
                  <a:gd name="T3" fmla="*/ 145 h 145"/>
                  <a:gd name="T4" fmla="*/ 33 w 146"/>
                  <a:gd name="T5" fmla="*/ 11 h 145"/>
                  <a:gd name="T6" fmla="*/ 0 w 146"/>
                  <a:gd name="T7" fmla="*/ 0 h 145"/>
                  <a:gd name="T8" fmla="*/ 11 w 146"/>
                  <a:gd name="T9" fmla="*/ 37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45">
                    <a:moveTo>
                      <a:pt x="11" y="37"/>
                    </a:moveTo>
                    <a:lnTo>
                      <a:pt x="146" y="145"/>
                    </a:lnTo>
                    <a:lnTo>
                      <a:pt x="33" y="11"/>
                    </a:lnTo>
                    <a:lnTo>
                      <a:pt x="0" y="0"/>
                    </a:lnTo>
                    <a:lnTo>
                      <a:pt x="11" y="37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59" name="Freeform 93">
                <a:extLst>
                  <a:ext uri="{FF2B5EF4-FFF2-40B4-BE49-F238E27FC236}">
                    <a16:creationId xmlns:a16="http://schemas.microsoft.com/office/drawing/2014/main" id="{287CEC5B-D725-4F0B-ADE3-D4C10BA70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2797175"/>
                <a:ext cx="231775" cy="230188"/>
              </a:xfrm>
              <a:custGeom>
                <a:avLst/>
                <a:gdLst>
                  <a:gd name="T0" fmla="*/ 135 w 146"/>
                  <a:gd name="T1" fmla="*/ 111 h 145"/>
                  <a:gd name="T2" fmla="*/ 0 w 146"/>
                  <a:gd name="T3" fmla="*/ 0 h 145"/>
                  <a:gd name="T4" fmla="*/ 111 w 146"/>
                  <a:gd name="T5" fmla="*/ 137 h 145"/>
                  <a:gd name="T6" fmla="*/ 146 w 146"/>
                  <a:gd name="T7" fmla="*/ 145 h 145"/>
                  <a:gd name="T8" fmla="*/ 135 w 146"/>
                  <a:gd name="T9" fmla="*/ 111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6" h="145">
                    <a:moveTo>
                      <a:pt x="135" y="111"/>
                    </a:moveTo>
                    <a:lnTo>
                      <a:pt x="0" y="0"/>
                    </a:lnTo>
                    <a:lnTo>
                      <a:pt x="111" y="137"/>
                    </a:lnTo>
                    <a:lnTo>
                      <a:pt x="146" y="145"/>
                    </a:lnTo>
                    <a:lnTo>
                      <a:pt x="135" y="111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0" name="Freeform 94">
                <a:extLst>
                  <a:ext uri="{FF2B5EF4-FFF2-40B4-BE49-F238E27FC236}">
                    <a16:creationId xmlns:a16="http://schemas.microsoft.com/office/drawing/2014/main" id="{78CECE63-7AA2-4866-820F-97B2400690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48150" y="2797175"/>
                <a:ext cx="234950" cy="230188"/>
              </a:xfrm>
              <a:custGeom>
                <a:avLst/>
                <a:gdLst>
                  <a:gd name="T0" fmla="*/ 37 w 148"/>
                  <a:gd name="T1" fmla="*/ 135 h 145"/>
                  <a:gd name="T2" fmla="*/ 148 w 148"/>
                  <a:gd name="T3" fmla="*/ 0 h 145"/>
                  <a:gd name="T4" fmla="*/ 11 w 148"/>
                  <a:gd name="T5" fmla="*/ 111 h 145"/>
                  <a:gd name="T6" fmla="*/ 0 w 148"/>
                  <a:gd name="T7" fmla="*/ 145 h 145"/>
                  <a:gd name="T8" fmla="*/ 37 w 148"/>
                  <a:gd name="T9" fmla="*/ 13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145">
                    <a:moveTo>
                      <a:pt x="37" y="135"/>
                    </a:moveTo>
                    <a:lnTo>
                      <a:pt x="148" y="0"/>
                    </a:lnTo>
                    <a:lnTo>
                      <a:pt x="11" y="111"/>
                    </a:lnTo>
                    <a:lnTo>
                      <a:pt x="0" y="145"/>
                    </a:lnTo>
                    <a:lnTo>
                      <a:pt x="37" y="135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1" name="Freeform 95">
                <a:extLst>
                  <a:ext uri="{FF2B5EF4-FFF2-40B4-BE49-F238E27FC236}">
                    <a16:creationId xmlns:a16="http://schemas.microsoft.com/office/drawing/2014/main" id="{4B3BD28F-15DB-4137-93CC-E6C9CBD49D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0963" y="3155950"/>
                <a:ext cx="234950" cy="227013"/>
              </a:xfrm>
              <a:custGeom>
                <a:avLst/>
                <a:gdLst>
                  <a:gd name="T0" fmla="*/ 111 w 148"/>
                  <a:gd name="T1" fmla="*/ 11 h 143"/>
                  <a:gd name="T2" fmla="*/ 0 w 148"/>
                  <a:gd name="T3" fmla="*/ 143 h 143"/>
                  <a:gd name="T4" fmla="*/ 137 w 148"/>
                  <a:gd name="T5" fmla="*/ 32 h 143"/>
                  <a:gd name="T6" fmla="*/ 148 w 148"/>
                  <a:gd name="T7" fmla="*/ 0 h 143"/>
                  <a:gd name="T8" fmla="*/ 111 w 148"/>
                  <a:gd name="T9" fmla="*/ 11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143">
                    <a:moveTo>
                      <a:pt x="111" y="11"/>
                    </a:moveTo>
                    <a:lnTo>
                      <a:pt x="0" y="143"/>
                    </a:lnTo>
                    <a:lnTo>
                      <a:pt x="137" y="32"/>
                    </a:lnTo>
                    <a:lnTo>
                      <a:pt x="148" y="0"/>
                    </a:lnTo>
                    <a:lnTo>
                      <a:pt x="111" y="11"/>
                    </a:ln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2" name="Freeform 96">
                <a:extLst>
                  <a:ext uri="{FF2B5EF4-FFF2-40B4-BE49-F238E27FC236}">
                    <a16:creationId xmlns:a16="http://schemas.microsoft.com/office/drawing/2014/main" id="{B1C96123-7AD7-4B99-A112-2E86397884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6400" y="3173413"/>
                <a:ext cx="131763" cy="300038"/>
              </a:xfrm>
              <a:custGeom>
                <a:avLst/>
                <a:gdLst>
                  <a:gd name="T0" fmla="*/ 0 w 83"/>
                  <a:gd name="T1" fmla="*/ 34 h 189"/>
                  <a:gd name="T2" fmla="*/ 83 w 83"/>
                  <a:gd name="T3" fmla="*/ 189 h 189"/>
                  <a:gd name="T4" fmla="*/ 33 w 83"/>
                  <a:gd name="T5" fmla="*/ 24 h 189"/>
                  <a:gd name="T6" fmla="*/ 2 w 83"/>
                  <a:gd name="T7" fmla="*/ 0 h 189"/>
                  <a:gd name="T8" fmla="*/ 0 w 83"/>
                  <a:gd name="T9" fmla="*/ 34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89">
                    <a:moveTo>
                      <a:pt x="0" y="34"/>
                    </a:moveTo>
                    <a:lnTo>
                      <a:pt x="83" y="189"/>
                    </a:lnTo>
                    <a:lnTo>
                      <a:pt x="33" y="24"/>
                    </a:lnTo>
                    <a:lnTo>
                      <a:pt x="2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3" name="Freeform 97">
                <a:extLst>
                  <a:ext uri="{FF2B5EF4-FFF2-40B4-BE49-F238E27FC236}">
                    <a16:creationId xmlns:a16="http://schemas.microsoft.com/office/drawing/2014/main" id="{FC55F666-7DDD-43CC-B95C-059F19735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5900" y="2709863"/>
                <a:ext cx="131763" cy="301625"/>
              </a:xfrm>
              <a:custGeom>
                <a:avLst/>
                <a:gdLst>
                  <a:gd name="T0" fmla="*/ 83 w 83"/>
                  <a:gd name="T1" fmla="*/ 153 h 190"/>
                  <a:gd name="T2" fmla="*/ 0 w 83"/>
                  <a:gd name="T3" fmla="*/ 0 h 190"/>
                  <a:gd name="T4" fmla="*/ 50 w 83"/>
                  <a:gd name="T5" fmla="*/ 166 h 190"/>
                  <a:gd name="T6" fmla="*/ 81 w 83"/>
                  <a:gd name="T7" fmla="*/ 190 h 190"/>
                  <a:gd name="T8" fmla="*/ 83 w 83"/>
                  <a:gd name="T9" fmla="*/ 153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90">
                    <a:moveTo>
                      <a:pt x="83" y="153"/>
                    </a:moveTo>
                    <a:lnTo>
                      <a:pt x="0" y="0"/>
                    </a:lnTo>
                    <a:lnTo>
                      <a:pt x="50" y="166"/>
                    </a:lnTo>
                    <a:lnTo>
                      <a:pt x="81" y="190"/>
                    </a:lnTo>
                    <a:lnTo>
                      <a:pt x="83" y="153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4" name="Freeform 98">
                <a:extLst>
                  <a:ext uri="{FF2B5EF4-FFF2-40B4-BE49-F238E27FC236}">
                    <a16:creationId xmlns:a16="http://schemas.microsoft.com/office/drawing/2014/main" id="{735B3172-8955-4A5B-9CA2-A2E82FD5B6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2927350"/>
                <a:ext cx="301625" cy="134938"/>
              </a:xfrm>
              <a:custGeom>
                <a:avLst/>
                <a:gdLst>
                  <a:gd name="T0" fmla="*/ 35 w 190"/>
                  <a:gd name="T1" fmla="*/ 85 h 85"/>
                  <a:gd name="T2" fmla="*/ 190 w 190"/>
                  <a:gd name="T3" fmla="*/ 0 h 85"/>
                  <a:gd name="T4" fmla="*/ 24 w 190"/>
                  <a:gd name="T5" fmla="*/ 53 h 85"/>
                  <a:gd name="T6" fmla="*/ 0 w 190"/>
                  <a:gd name="T7" fmla="*/ 83 h 85"/>
                  <a:gd name="T8" fmla="*/ 35 w 190"/>
                  <a:gd name="T9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85">
                    <a:moveTo>
                      <a:pt x="35" y="85"/>
                    </a:moveTo>
                    <a:lnTo>
                      <a:pt x="190" y="0"/>
                    </a:lnTo>
                    <a:lnTo>
                      <a:pt x="24" y="53"/>
                    </a:lnTo>
                    <a:lnTo>
                      <a:pt x="0" y="83"/>
                    </a:lnTo>
                    <a:lnTo>
                      <a:pt x="35" y="85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5" name="Freeform 99">
                <a:extLst>
                  <a:ext uri="{FF2B5EF4-FFF2-40B4-BE49-F238E27FC236}">
                    <a16:creationId xmlns:a16="http://schemas.microsoft.com/office/drawing/2014/main" id="{971F4024-2D12-4630-A9AE-FB790311B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650" y="3117850"/>
                <a:ext cx="301625" cy="134938"/>
              </a:xfrm>
              <a:custGeom>
                <a:avLst/>
                <a:gdLst>
                  <a:gd name="T0" fmla="*/ 155 w 190"/>
                  <a:gd name="T1" fmla="*/ 0 h 85"/>
                  <a:gd name="T2" fmla="*/ 0 w 190"/>
                  <a:gd name="T3" fmla="*/ 85 h 85"/>
                  <a:gd name="T4" fmla="*/ 166 w 190"/>
                  <a:gd name="T5" fmla="*/ 35 h 85"/>
                  <a:gd name="T6" fmla="*/ 190 w 190"/>
                  <a:gd name="T7" fmla="*/ 4 h 85"/>
                  <a:gd name="T8" fmla="*/ 155 w 190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85">
                    <a:moveTo>
                      <a:pt x="155" y="0"/>
                    </a:moveTo>
                    <a:lnTo>
                      <a:pt x="0" y="85"/>
                    </a:lnTo>
                    <a:lnTo>
                      <a:pt x="166" y="35"/>
                    </a:lnTo>
                    <a:lnTo>
                      <a:pt x="190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6" name="Freeform 100">
                <a:extLst>
                  <a:ext uri="{FF2B5EF4-FFF2-40B4-BE49-F238E27FC236}">
                    <a16:creationId xmlns:a16="http://schemas.microsoft.com/office/drawing/2014/main" id="{4F20A00B-397B-4832-9D93-FA4EA019C8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68788" y="3117850"/>
                <a:ext cx="304800" cy="131763"/>
              </a:xfrm>
              <a:custGeom>
                <a:avLst/>
                <a:gdLst>
                  <a:gd name="T0" fmla="*/ 37 w 192"/>
                  <a:gd name="T1" fmla="*/ 0 h 83"/>
                  <a:gd name="T2" fmla="*/ 0 w 192"/>
                  <a:gd name="T3" fmla="*/ 4 h 83"/>
                  <a:gd name="T4" fmla="*/ 22 w 192"/>
                  <a:gd name="T5" fmla="*/ 33 h 83"/>
                  <a:gd name="T6" fmla="*/ 192 w 192"/>
                  <a:gd name="T7" fmla="*/ 83 h 83"/>
                  <a:gd name="T8" fmla="*/ 37 w 19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83">
                    <a:moveTo>
                      <a:pt x="37" y="0"/>
                    </a:moveTo>
                    <a:lnTo>
                      <a:pt x="0" y="4"/>
                    </a:lnTo>
                    <a:lnTo>
                      <a:pt x="22" y="33"/>
                    </a:lnTo>
                    <a:lnTo>
                      <a:pt x="192" y="8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7" name="Freeform 101">
                <a:extLst>
                  <a:ext uri="{FF2B5EF4-FFF2-40B4-BE49-F238E27FC236}">
                    <a16:creationId xmlns:a16="http://schemas.microsoft.com/office/drawing/2014/main" id="{D7E4B533-1EA1-4BC0-AD43-05B95D2C9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0475" y="2935288"/>
                <a:ext cx="304800" cy="127000"/>
              </a:xfrm>
              <a:custGeom>
                <a:avLst/>
                <a:gdLst>
                  <a:gd name="T0" fmla="*/ 168 w 192"/>
                  <a:gd name="T1" fmla="*/ 50 h 80"/>
                  <a:gd name="T2" fmla="*/ 0 w 192"/>
                  <a:gd name="T3" fmla="*/ 0 h 80"/>
                  <a:gd name="T4" fmla="*/ 153 w 192"/>
                  <a:gd name="T5" fmla="*/ 80 h 80"/>
                  <a:gd name="T6" fmla="*/ 192 w 192"/>
                  <a:gd name="T7" fmla="*/ 78 h 80"/>
                  <a:gd name="T8" fmla="*/ 168 w 192"/>
                  <a:gd name="T9" fmla="*/ 5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80">
                    <a:moveTo>
                      <a:pt x="168" y="50"/>
                    </a:moveTo>
                    <a:lnTo>
                      <a:pt x="0" y="0"/>
                    </a:lnTo>
                    <a:lnTo>
                      <a:pt x="153" y="80"/>
                    </a:lnTo>
                    <a:lnTo>
                      <a:pt x="192" y="78"/>
                    </a:lnTo>
                    <a:lnTo>
                      <a:pt x="168" y="50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8" name="Freeform 102">
                <a:extLst>
                  <a:ext uri="{FF2B5EF4-FFF2-40B4-BE49-F238E27FC236}">
                    <a16:creationId xmlns:a16="http://schemas.microsoft.com/office/drawing/2014/main" id="{88343A0B-7BE6-457E-B48D-4F54D85E6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3225" y="2706688"/>
                <a:ext cx="131763" cy="304800"/>
              </a:xfrm>
              <a:custGeom>
                <a:avLst/>
                <a:gdLst>
                  <a:gd name="T0" fmla="*/ 33 w 83"/>
                  <a:gd name="T1" fmla="*/ 168 h 192"/>
                  <a:gd name="T2" fmla="*/ 83 w 83"/>
                  <a:gd name="T3" fmla="*/ 0 h 192"/>
                  <a:gd name="T4" fmla="*/ 0 w 83"/>
                  <a:gd name="T5" fmla="*/ 152 h 192"/>
                  <a:gd name="T6" fmla="*/ 4 w 83"/>
                  <a:gd name="T7" fmla="*/ 192 h 192"/>
                  <a:gd name="T8" fmla="*/ 33 w 83"/>
                  <a:gd name="T9" fmla="*/ 16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192">
                    <a:moveTo>
                      <a:pt x="33" y="168"/>
                    </a:moveTo>
                    <a:lnTo>
                      <a:pt x="83" y="0"/>
                    </a:lnTo>
                    <a:lnTo>
                      <a:pt x="0" y="152"/>
                    </a:lnTo>
                    <a:lnTo>
                      <a:pt x="4" y="192"/>
                    </a:lnTo>
                    <a:lnTo>
                      <a:pt x="33" y="168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69" name="Freeform 103">
                <a:extLst>
                  <a:ext uri="{FF2B5EF4-FFF2-40B4-BE49-F238E27FC236}">
                    <a16:creationId xmlns:a16="http://schemas.microsoft.com/office/drawing/2014/main" id="{B33C7D52-5805-497A-B027-47F91D3DAF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9075" y="3173413"/>
                <a:ext cx="128588" cy="303213"/>
              </a:xfrm>
              <a:custGeom>
                <a:avLst/>
                <a:gdLst>
                  <a:gd name="T0" fmla="*/ 50 w 81"/>
                  <a:gd name="T1" fmla="*/ 21 h 191"/>
                  <a:gd name="T2" fmla="*/ 0 w 81"/>
                  <a:gd name="T3" fmla="*/ 191 h 191"/>
                  <a:gd name="T4" fmla="*/ 81 w 81"/>
                  <a:gd name="T5" fmla="*/ 37 h 191"/>
                  <a:gd name="T6" fmla="*/ 79 w 81"/>
                  <a:gd name="T7" fmla="*/ 0 h 191"/>
                  <a:gd name="T8" fmla="*/ 50 w 81"/>
                  <a:gd name="T9" fmla="*/ 2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91">
                    <a:moveTo>
                      <a:pt x="50" y="21"/>
                    </a:moveTo>
                    <a:lnTo>
                      <a:pt x="0" y="191"/>
                    </a:lnTo>
                    <a:lnTo>
                      <a:pt x="81" y="37"/>
                    </a:lnTo>
                    <a:lnTo>
                      <a:pt x="79" y="0"/>
                    </a:lnTo>
                    <a:lnTo>
                      <a:pt x="50" y="21"/>
                    </a:lnTo>
                    <a:close/>
                  </a:path>
                </a:pathLst>
              </a:custGeom>
              <a:solidFill>
                <a:srgbClr val="F08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0" name="Freeform 104">
                <a:extLst>
                  <a:ext uri="{FF2B5EF4-FFF2-40B4-BE49-F238E27FC236}">
                    <a16:creationId xmlns:a16="http://schemas.microsoft.com/office/drawing/2014/main" id="{7C6F9C0E-A971-48C6-AB2D-5F96AAA8CF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98925" y="3003550"/>
                <a:ext cx="176213" cy="176213"/>
              </a:xfrm>
              <a:custGeom>
                <a:avLst/>
                <a:gdLst>
                  <a:gd name="T0" fmla="*/ 25 w 51"/>
                  <a:gd name="T1" fmla="*/ 0 h 51"/>
                  <a:gd name="T2" fmla="*/ 0 w 51"/>
                  <a:gd name="T3" fmla="*/ 26 h 51"/>
                  <a:gd name="T4" fmla="*/ 25 w 51"/>
                  <a:gd name="T5" fmla="*/ 51 h 51"/>
                  <a:gd name="T6" fmla="*/ 51 w 51"/>
                  <a:gd name="T7" fmla="*/ 26 h 51"/>
                  <a:gd name="T8" fmla="*/ 25 w 51"/>
                  <a:gd name="T9" fmla="*/ 0 h 51"/>
                  <a:gd name="T10" fmla="*/ 25 w 51"/>
                  <a:gd name="T11" fmla="*/ 40 h 51"/>
                  <a:gd name="T12" fmla="*/ 12 w 51"/>
                  <a:gd name="T13" fmla="*/ 26 h 51"/>
                  <a:gd name="T14" fmla="*/ 25 w 51"/>
                  <a:gd name="T15" fmla="*/ 12 h 51"/>
                  <a:gd name="T16" fmla="*/ 39 w 51"/>
                  <a:gd name="T17" fmla="*/ 26 h 51"/>
                  <a:gd name="T18" fmla="*/ 25 w 51"/>
                  <a:gd name="T19" fmla="*/ 4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51">
                    <a:moveTo>
                      <a:pt x="25" y="0"/>
                    </a:moveTo>
                    <a:cubicBezTo>
                      <a:pt x="11" y="0"/>
                      <a:pt x="0" y="12"/>
                      <a:pt x="0" y="26"/>
                    </a:cubicBezTo>
                    <a:cubicBezTo>
                      <a:pt x="0" y="40"/>
                      <a:pt x="11" y="51"/>
                      <a:pt x="25" y="51"/>
                    </a:cubicBezTo>
                    <a:cubicBezTo>
                      <a:pt x="39" y="51"/>
                      <a:pt x="51" y="40"/>
                      <a:pt x="51" y="26"/>
                    </a:cubicBezTo>
                    <a:cubicBezTo>
                      <a:pt x="51" y="12"/>
                      <a:pt x="39" y="0"/>
                      <a:pt x="25" y="0"/>
                    </a:cubicBezTo>
                    <a:close/>
                    <a:moveTo>
                      <a:pt x="25" y="40"/>
                    </a:moveTo>
                    <a:cubicBezTo>
                      <a:pt x="18" y="40"/>
                      <a:pt x="12" y="34"/>
                      <a:pt x="12" y="26"/>
                    </a:cubicBezTo>
                    <a:cubicBezTo>
                      <a:pt x="12" y="18"/>
                      <a:pt x="18" y="12"/>
                      <a:pt x="25" y="12"/>
                    </a:cubicBezTo>
                    <a:cubicBezTo>
                      <a:pt x="33" y="12"/>
                      <a:pt x="39" y="18"/>
                      <a:pt x="39" y="26"/>
                    </a:cubicBezTo>
                    <a:cubicBezTo>
                      <a:pt x="39" y="34"/>
                      <a:pt x="33" y="40"/>
                      <a:pt x="25" y="40"/>
                    </a:cubicBez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7A35E2D3-7234-4FDE-A334-825748A7A25E}"/>
                </a:ext>
              </a:extLst>
            </p:cNvPr>
            <p:cNvSpPr/>
            <p:nvPr/>
          </p:nvSpPr>
          <p:spPr bwMode="auto">
            <a:xfrm>
              <a:off x="4590299" y="2166903"/>
              <a:ext cx="838201" cy="2814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NEW RELEASE</a:t>
              </a:r>
            </a:p>
          </p:txBody>
        </p: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2B05F7F0-AFB6-46D7-92B9-32E05433062E}"/>
              </a:ext>
            </a:extLst>
          </p:cNvPr>
          <p:cNvGrpSpPr/>
          <p:nvPr/>
        </p:nvGrpSpPr>
        <p:grpSpPr>
          <a:xfrm>
            <a:off x="5486237" y="3136986"/>
            <a:ext cx="1171537" cy="545727"/>
            <a:chOff x="4526072" y="2551061"/>
            <a:chExt cx="966655" cy="450289"/>
          </a:xfrm>
        </p:grpSpPr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E75FA4A8-DBD5-415A-A497-D0679E7794B3}"/>
                </a:ext>
              </a:extLst>
            </p:cNvPr>
            <p:cNvGrpSpPr/>
            <p:nvPr/>
          </p:nvGrpSpPr>
          <p:grpSpPr>
            <a:xfrm>
              <a:off x="4823820" y="2551061"/>
              <a:ext cx="371159" cy="172653"/>
              <a:chOff x="11526838" y="1495425"/>
              <a:chExt cx="638175" cy="296863"/>
            </a:xfrm>
          </p:grpSpPr>
          <p:sp>
            <p:nvSpPr>
              <p:cNvPr id="374" name="Rectangle 5">
                <a:extLst>
                  <a:ext uri="{FF2B5EF4-FFF2-40B4-BE49-F238E27FC236}">
                    <a16:creationId xmlns:a16="http://schemas.microsoft.com/office/drawing/2014/main" id="{33304600-0173-4F74-B5FF-EE6A25E99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6838" y="1530350"/>
                <a:ext cx="638175" cy="261938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5" name="Rectangle 6">
                <a:extLst>
                  <a:ext uri="{FF2B5EF4-FFF2-40B4-BE49-F238E27FC236}">
                    <a16:creationId xmlns:a16="http://schemas.microsoft.com/office/drawing/2014/main" id="{952B3C08-1EEA-4DF9-8D58-331C0FB000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0650" y="1495425"/>
                <a:ext cx="173038" cy="20638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6" name="Rectangle 7">
                <a:extLst>
                  <a:ext uri="{FF2B5EF4-FFF2-40B4-BE49-F238E27FC236}">
                    <a16:creationId xmlns:a16="http://schemas.microsoft.com/office/drawing/2014/main" id="{DE79940B-D497-475E-9E52-BB560F75E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09450" y="1495425"/>
                <a:ext cx="38100" cy="20638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7" name="Rectangle 8">
                <a:extLst>
                  <a:ext uri="{FF2B5EF4-FFF2-40B4-BE49-F238E27FC236}">
                    <a16:creationId xmlns:a16="http://schemas.microsoft.com/office/drawing/2014/main" id="{F258CC44-EF4F-4AE9-B656-771BA69CF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42775" y="1495425"/>
                <a:ext cx="42863" cy="20638"/>
              </a:xfrm>
              <a:prstGeom prst="rect">
                <a:avLst/>
              </a:prstGeom>
              <a:solidFill>
                <a:srgbClr val="2828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8" name="Rectangle 9">
                <a:extLst>
                  <a:ext uri="{FF2B5EF4-FFF2-40B4-BE49-F238E27FC236}">
                    <a16:creationId xmlns:a16="http://schemas.microsoft.com/office/drawing/2014/main" id="{935B3AC5-F42B-42AA-9F6C-F5E61F51C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58588" y="1560513"/>
                <a:ext cx="571500" cy="196850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79" name="Freeform 10">
                <a:extLst>
                  <a:ext uri="{FF2B5EF4-FFF2-40B4-BE49-F238E27FC236}">
                    <a16:creationId xmlns:a16="http://schemas.microsoft.com/office/drawing/2014/main" id="{7A92437A-D218-4DF9-8757-D29B843276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585575" y="1585913"/>
                <a:ext cx="87313" cy="144463"/>
              </a:xfrm>
              <a:custGeom>
                <a:avLst/>
                <a:gdLst>
                  <a:gd name="T0" fmla="*/ 9 w 55"/>
                  <a:gd name="T1" fmla="*/ 39 h 91"/>
                  <a:gd name="T2" fmla="*/ 4 w 55"/>
                  <a:gd name="T3" fmla="*/ 43 h 91"/>
                  <a:gd name="T4" fmla="*/ 0 w 55"/>
                  <a:gd name="T5" fmla="*/ 41 h 91"/>
                  <a:gd name="T6" fmla="*/ 0 w 55"/>
                  <a:gd name="T7" fmla="*/ 2 h 91"/>
                  <a:gd name="T8" fmla="*/ 9 w 55"/>
                  <a:gd name="T9" fmla="*/ 11 h 91"/>
                  <a:gd name="T10" fmla="*/ 9 w 55"/>
                  <a:gd name="T11" fmla="*/ 39 h 91"/>
                  <a:gd name="T12" fmla="*/ 9 w 55"/>
                  <a:gd name="T13" fmla="*/ 80 h 91"/>
                  <a:gd name="T14" fmla="*/ 0 w 55"/>
                  <a:gd name="T15" fmla="*/ 91 h 91"/>
                  <a:gd name="T16" fmla="*/ 0 w 55"/>
                  <a:gd name="T17" fmla="*/ 52 h 91"/>
                  <a:gd name="T18" fmla="*/ 4 w 55"/>
                  <a:gd name="T19" fmla="*/ 48 h 91"/>
                  <a:gd name="T20" fmla="*/ 9 w 55"/>
                  <a:gd name="T21" fmla="*/ 54 h 91"/>
                  <a:gd name="T22" fmla="*/ 9 w 55"/>
                  <a:gd name="T23" fmla="*/ 80 h 91"/>
                  <a:gd name="T24" fmla="*/ 53 w 55"/>
                  <a:gd name="T25" fmla="*/ 0 h 91"/>
                  <a:gd name="T26" fmla="*/ 44 w 55"/>
                  <a:gd name="T27" fmla="*/ 11 h 91"/>
                  <a:gd name="T28" fmla="*/ 11 w 55"/>
                  <a:gd name="T29" fmla="*/ 11 h 91"/>
                  <a:gd name="T30" fmla="*/ 2 w 55"/>
                  <a:gd name="T31" fmla="*/ 0 h 91"/>
                  <a:gd name="T32" fmla="*/ 53 w 55"/>
                  <a:gd name="T33" fmla="*/ 0 h 91"/>
                  <a:gd name="T34" fmla="*/ 53 w 55"/>
                  <a:gd name="T35" fmla="*/ 91 h 91"/>
                  <a:gd name="T36" fmla="*/ 2 w 55"/>
                  <a:gd name="T37" fmla="*/ 91 h 91"/>
                  <a:gd name="T38" fmla="*/ 11 w 55"/>
                  <a:gd name="T39" fmla="*/ 82 h 91"/>
                  <a:gd name="T40" fmla="*/ 44 w 55"/>
                  <a:gd name="T41" fmla="*/ 82 h 91"/>
                  <a:gd name="T42" fmla="*/ 53 w 55"/>
                  <a:gd name="T43" fmla="*/ 91 h 91"/>
                  <a:gd name="T44" fmla="*/ 55 w 55"/>
                  <a:gd name="T45" fmla="*/ 41 h 91"/>
                  <a:gd name="T46" fmla="*/ 53 w 55"/>
                  <a:gd name="T47" fmla="*/ 43 h 91"/>
                  <a:gd name="T48" fmla="*/ 46 w 55"/>
                  <a:gd name="T49" fmla="*/ 39 h 91"/>
                  <a:gd name="T50" fmla="*/ 46 w 55"/>
                  <a:gd name="T51" fmla="*/ 11 h 91"/>
                  <a:gd name="T52" fmla="*/ 55 w 55"/>
                  <a:gd name="T53" fmla="*/ 2 h 91"/>
                  <a:gd name="T54" fmla="*/ 55 w 55"/>
                  <a:gd name="T55" fmla="*/ 41 h 91"/>
                  <a:gd name="T56" fmla="*/ 55 w 55"/>
                  <a:gd name="T57" fmla="*/ 91 h 91"/>
                  <a:gd name="T58" fmla="*/ 46 w 55"/>
                  <a:gd name="T59" fmla="*/ 80 h 91"/>
                  <a:gd name="T60" fmla="*/ 46 w 55"/>
                  <a:gd name="T61" fmla="*/ 54 h 91"/>
                  <a:gd name="T62" fmla="*/ 53 w 55"/>
                  <a:gd name="T63" fmla="*/ 48 h 91"/>
                  <a:gd name="T64" fmla="*/ 55 w 55"/>
                  <a:gd name="T65" fmla="*/ 52 h 91"/>
                  <a:gd name="T66" fmla="*/ 55 w 55"/>
                  <a:gd name="T67" fmla="*/ 9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5" h="91">
                    <a:moveTo>
                      <a:pt x="9" y="39"/>
                    </a:moveTo>
                    <a:lnTo>
                      <a:pt x="4" y="43"/>
                    </a:lnTo>
                    <a:lnTo>
                      <a:pt x="0" y="41"/>
                    </a:lnTo>
                    <a:lnTo>
                      <a:pt x="0" y="2"/>
                    </a:lnTo>
                    <a:lnTo>
                      <a:pt x="9" y="11"/>
                    </a:lnTo>
                    <a:lnTo>
                      <a:pt x="9" y="39"/>
                    </a:lnTo>
                    <a:close/>
                    <a:moveTo>
                      <a:pt x="9" y="80"/>
                    </a:moveTo>
                    <a:lnTo>
                      <a:pt x="0" y="91"/>
                    </a:lnTo>
                    <a:lnTo>
                      <a:pt x="0" y="52"/>
                    </a:lnTo>
                    <a:lnTo>
                      <a:pt x="4" y="48"/>
                    </a:lnTo>
                    <a:lnTo>
                      <a:pt x="9" y="54"/>
                    </a:lnTo>
                    <a:lnTo>
                      <a:pt x="9" y="80"/>
                    </a:lnTo>
                    <a:close/>
                    <a:moveTo>
                      <a:pt x="53" y="0"/>
                    </a:moveTo>
                    <a:lnTo>
                      <a:pt x="44" y="11"/>
                    </a:lnTo>
                    <a:lnTo>
                      <a:pt x="11" y="11"/>
                    </a:lnTo>
                    <a:lnTo>
                      <a:pt x="2" y="0"/>
                    </a:lnTo>
                    <a:lnTo>
                      <a:pt x="53" y="0"/>
                    </a:lnTo>
                    <a:close/>
                    <a:moveTo>
                      <a:pt x="53" y="91"/>
                    </a:moveTo>
                    <a:lnTo>
                      <a:pt x="2" y="91"/>
                    </a:lnTo>
                    <a:lnTo>
                      <a:pt x="11" y="82"/>
                    </a:lnTo>
                    <a:lnTo>
                      <a:pt x="44" y="82"/>
                    </a:lnTo>
                    <a:lnTo>
                      <a:pt x="53" y="91"/>
                    </a:lnTo>
                    <a:close/>
                    <a:moveTo>
                      <a:pt x="55" y="41"/>
                    </a:moveTo>
                    <a:lnTo>
                      <a:pt x="53" y="43"/>
                    </a:lnTo>
                    <a:lnTo>
                      <a:pt x="46" y="39"/>
                    </a:lnTo>
                    <a:lnTo>
                      <a:pt x="46" y="11"/>
                    </a:lnTo>
                    <a:lnTo>
                      <a:pt x="55" y="2"/>
                    </a:lnTo>
                    <a:lnTo>
                      <a:pt x="55" y="41"/>
                    </a:lnTo>
                    <a:close/>
                    <a:moveTo>
                      <a:pt x="55" y="91"/>
                    </a:moveTo>
                    <a:lnTo>
                      <a:pt x="46" y="80"/>
                    </a:lnTo>
                    <a:lnTo>
                      <a:pt x="46" y="54"/>
                    </a:lnTo>
                    <a:lnTo>
                      <a:pt x="53" y="48"/>
                    </a:lnTo>
                    <a:lnTo>
                      <a:pt x="55" y="52"/>
                    </a:lnTo>
                    <a:lnTo>
                      <a:pt x="55" y="91"/>
                    </a:lnTo>
                    <a:close/>
                  </a:path>
                </a:pathLst>
              </a:custGeom>
              <a:solidFill>
                <a:srgbClr val="7373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0" name="Freeform 11">
                <a:extLst>
                  <a:ext uri="{FF2B5EF4-FFF2-40B4-BE49-F238E27FC236}">
                    <a16:creationId xmlns:a16="http://schemas.microsoft.com/office/drawing/2014/main" id="{866E0D00-2635-4F0B-9843-9C2F3BE5D66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699875" y="1585913"/>
                <a:ext cx="84138" cy="144463"/>
              </a:xfrm>
              <a:custGeom>
                <a:avLst/>
                <a:gdLst>
                  <a:gd name="T0" fmla="*/ 50 w 53"/>
                  <a:gd name="T1" fmla="*/ 0 h 91"/>
                  <a:gd name="T2" fmla="*/ 42 w 53"/>
                  <a:gd name="T3" fmla="*/ 11 h 91"/>
                  <a:gd name="T4" fmla="*/ 9 w 53"/>
                  <a:gd name="T5" fmla="*/ 11 h 91"/>
                  <a:gd name="T6" fmla="*/ 0 w 53"/>
                  <a:gd name="T7" fmla="*/ 0 h 91"/>
                  <a:gd name="T8" fmla="*/ 50 w 53"/>
                  <a:gd name="T9" fmla="*/ 0 h 91"/>
                  <a:gd name="T10" fmla="*/ 50 w 53"/>
                  <a:gd name="T11" fmla="*/ 91 h 91"/>
                  <a:gd name="T12" fmla="*/ 0 w 53"/>
                  <a:gd name="T13" fmla="*/ 91 h 91"/>
                  <a:gd name="T14" fmla="*/ 9 w 53"/>
                  <a:gd name="T15" fmla="*/ 82 h 91"/>
                  <a:gd name="T16" fmla="*/ 42 w 53"/>
                  <a:gd name="T17" fmla="*/ 82 h 91"/>
                  <a:gd name="T18" fmla="*/ 50 w 53"/>
                  <a:gd name="T19" fmla="*/ 91 h 91"/>
                  <a:gd name="T20" fmla="*/ 42 w 53"/>
                  <a:gd name="T21" fmla="*/ 41 h 91"/>
                  <a:gd name="T22" fmla="*/ 48 w 53"/>
                  <a:gd name="T23" fmla="*/ 45 h 91"/>
                  <a:gd name="T24" fmla="*/ 42 w 53"/>
                  <a:gd name="T25" fmla="*/ 52 h 91"/>
                  <a:gd name="T26" fmla="*/ 7 w 53"/>
                  <a:gd name="T27" fmla="*/ 52 h 91"/>
                  <a:gd name="T28" fmla="*/ 2 w 53"/>
                  <a:gd name="T29" fmla="*/ 45 h 91"/>
                  <a:gd name="T30" fmla="*/ 7 w 53"/>
                  <a:gd name="T31" fmla="*/ 41 h 91"/>
                  <a:gd name="T32" fmla="*/ 42 w 53"/>
                  <a:gd name="T33" fmla="*/ 41 h 91"/>
                  <a:gd name="T34" fmla="*/ 44 w 53"/>
                  <a:gd name="T35" fmla="*/ 39 h 91"/>
                  <a:gd name="T36" fmla="*/ 44 w 53"/>
                  <a:gd name="T37" fmla="*/ 11 h 91"/>
                  <a:gd name="T38" fmla="*/ 53 w 53"/>
                  <a:gd name="T39" fmla="*/ 2 h 91"/>
                  <a:gd name="T40" fmla="*/ 53 w 53"/>
                  <a:gd name="T41" fmla="*/ 41 h 91"/>
                  <a:gd name="T42" fmla="*/ 48 w 53"/>
                  <a:gd name="T43" fmla="*/ 43 h 91"/>
                  <a:gd name="T44" fmla="*/ 44 w 53"/>
                  <a:gd name="T45" fmla="*/ 39 h 91"/>
                  <a:gd name="T46" fmla="*/ 53 w 53"/>
                  <a:gd name="T47" fmla="*/ 52 h 91"/>
                  <a:gd name="T48" fmla="*/ 53 w 53"/>
                  <a:gd name="T49" fmla="*/ 91 h 91"/>
                  <a:gd name="T50" fmla="*/ 44 w 53"/>
                  <a:gd name="T51" fmla="*/ 80 h 91"/>
                  <a:gd name="T52" fmla="*/ 44 w 53"/>
                  <a:gd name="T53" fmla="*/ 54 h 91"/>
                  <a:gd name="T54" fmla="*/ 48 w 53"/>
                  <a:gd name="T55" fmla="*/ 48 h 91"/>
                  <a:gd name="T56" fmla="*/ 53 w 53"/>
                  <a:gd name="T5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3" h="91">
                    <a:moveTo>
                      <a:pt x="50" y="0"/>
                    </a:moveTo>
                    <a:lnTo>
                      <a:pt x="42" y="11"/>
                    </a:lnTo>
                    <a:lnTo>
                      <a:pt x="9" y="11"/>
                    </a:lnTo>
                    <a:lnTo>
                      <a:pt x="0" y="0"/>
                    </a:lnTo>
                    <a:lnTo>
                      <a:pt x="50" y="0"/>
                    </a:lnTo>
                    <a:close/>
                    <a:moveTo>
                      <a:pt x="50" y="91"/>
                    </a:moveTo>
                    <a:lnTo>
                      <a:pt x="0" y="91"/>
                    </a:lnTo>
                    <a:lnTo>
                      <a:pt x="9" y="82"/>
                    </a:lnTo>
                    <a:lnTo>
                      <a:pt x="42" y="82"/>
                    </a:lnTo>
                    <a:lnTo>
                      <a:pt x="50" y="91"/>
                    </a:lnTo>
                    <a:close/>
                    <a:moveTo>
                      <a:pt x="42" y="41"/>
                    </a:moveTo>
                    <a:lnTo>
                      <a:pt x="48" y="45"/>
                    </a:lnTo>
                    <a:lnTo>
                      <a:pt x="42" y="52"/>
                    </a:lnTo>
                    <a:lnTo>
                      <a:pt x="7" y="52"/>
                    </a:lnTo>
                    <a:lnTo>
                      <a:pt x="2" y="45"/>
                    </a:lnTo>
                    <a:lnTo>
                      <a:pt x="7" y="41"/>
                    </a:lnTo>
                    <a:lnTo>
                      <a:pt x="42" y="41"/>
                    </a:lnTo>
                    <a:close/>
                    <a:moveTo>
                      <a:pt x="44" y="39"/>
                    </a:moveTo>
                    <a:lnTo>
                      <a:pt x="44" y="11"/>
                    </a:lnTo>
                    <a:lnTo>
                      <a:pt x="53" y="2"/>
                    </a:lnTo>
                    <a:lnTo>
                      <a:pt x="53" y="41"/>
                    </a:lnTo>
                    <a:lnTo>
                      <a:pt x="48" y="43"/>
                    </a:lnTo>
                    <a:lnTo>
                      <a:pt x="44" y="39"/>
                    </a:lnTo>
                    <a:close/>
                    <a:moveTo>
                      <a:pt x="53" y="52"/>
                    </a:moveTo>
                    <a:lnTo>
                      <a:pt x="53" y="91"/>
                    </a:lnTo>
                    <a:lnTo>
                      <a:pt x="44" y="80"/>
                    </a:lnTo>
                    <a:lnTo>
                      <a:pt x="44" y="54"/>
                    </a:lnTo>
                    <a:lnTo>
                      <a:pt x="48" y="48"/>
                    </a:lnTo>
                    <a:lnTo>
                      <a:pt x="53" y="52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1" name="Freeform 12">
                <a:extLst>
                  <a:ext uri="{FF2B5EF4-FFF2-40B4-BE49-F238E27FC236}">
                    <a16:creationId xmlns:a16="http://schemas.microsoft.com/office/drawing/2014/main" id="{A7210D25-6321-4833-9624-1C2AF8313C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11000" y="1609725"/>
                <a:ext cx="14288" cy="120650"/>
              </a:xfrm>
              <a:custGeom>
                <a:avLst/>
                <a:gdLst>
                  <a:gd name="T0" fmla="*/ 0 w 9"/>
                  <a:gd name="T1" fmla="*/ 11 h 76"/>
                  <a:gd name="T2" fmla="*/ 0 w 9"/>
                  <a:gd name="T3" fmla="*/ 0 h 76"/>
                  <a:gd name="T4" fmla="*/ 9 w 9"/>
                  <a:gd name="T5" fmla="*/ 0 h 76"/>
                  <a:gd name="T6" fmla="*/ 9 w 9"/>
                  <a:gd name="T7" fmla="*/ 11 h 76"/>
                  <a:gd name="T8" fmla="*/ 0 w 9"/>
                  <a:gd name="T9" fmla="*/ 11 h 76"/>
                  <a:gd name="T10" fmla="*/ 0 w 9"/>
                  <a:gd name="T11" fmla="*/ 76 h 76"/>
                  <a:gd name="T12" fmla="*/ 0 w 9"/>
                  <a:gd name="T13" fmla="*/ 67 h 76"/>
                  <a:gd name="T14" fmla="*/ 9 w 9"/>
                  <a:gd name="T15" fmla="*/ 67 h 76"/>
                  <a:gd name="T16" fmla="*/ 9 w 9"/>
                  <a:gd name="T17" fmla="*/ 76 h 76"/>
                  <a:gd name="T18" fmla="*/ 0 w 9"/>
                  <a:gd name="T1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76">
                    <a:moveTo>
                      <a:pt x="0" y="11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9" y="11"/>
                    </a:lnTo>
                    <a:lnTo>
                      <a:pt x="0" y="11"/>
                    </a:lnTo>
                    <a:close/>
                    <a:moveTo>
                      <a:pt x="0" y="76"/>
                    </a:moveTo>
                    <a:lnTo>
                      <a:pt x="0" y="67"/>
                    </a:lnTo>
                    <a:lnTo>
                      <a:pt x="9" y="67"/>
                    </a:lnTo>
                    <a:lnTo>
                      <a:pt x="9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2" name="Freeform 13">
                <a:extLst>
                  <a:ext uri="{FF2B5EF4-FFF2-40B4-BE49-F238E27FC236}">
                    <a16:creationId xmlns:a16="http://schemas.microsoft.com/office/drawing/2014/main" id="{46C30148-78DC-497E-BDDF-8B2406763A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855450" y="1589088"/>
                <a:ext cx="14288" cy="141288"/>
              </a:xfrm>
              <a:custGeom>
                <a:avLst/>
                <a:gdLst>
                  <a:gd name="T0" fmla="*/ 0 w 9"/>
                  <a:gd name="T1" fmla="*/ 37 h 89"/>
                  <a:gd name="T2" fmla="*/ 0 w 9"/>
                  <a:gd name="T3" fmla="*/ 9 h 89"/>
                  <a:gd name="T4" fmla="*/ 9 w 9"/>
                  <a:gd name="T5" fmla="*/ 0 h 89"/>
                  <a:gd name="T6" fmla="*/ 9 w 9"/>
                  <a:gd name="T7" fmla="*/ 39 h 89"/>
                  <a:gd name="T8" fmla="*/ 7 w 9"/>
                  <a:gd name="T9" fmla="*/ 41 h 89"/>
                  <a:gd name="T10" fmla="*/ 0 w 9"/>
                  <a:gd name="T11" fmla="*/ 37 h 89"/>
                  <a:gd name="T12" fmla="*/ 9 w 9"/>
                  <a:gd name="T13" fmla="*/ 50 h 89"/>
                  <a:gd name="T14" fmla="*/ 9 w 9"/>
                  <a:gd name="T15" fmla="*/ 89 h 89"/>
                  <a:gd name="T16" fmla="*/ 0 w 9"/>
                  <a:gd name="T17" fmla="*/ 78 h 89"/>
                  <a:gd name="T18" fmla="*/ 0 w 9"/>
                  <a:gd name="T19" fmla="*/ 52 h 89"/>
                  <a:gd name="T20" fmla="*/ 7 w 9"/>
                  <a:gd name="T21" fmla="*/ 46 h 89"/>
                  <a:gd name="T22" fmla="*/ 9 w 9"/>
                  <a:gd name="T23" fmla="*/ 5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" h="89">
                    <a:moveTo>
                      <a:pt x="0" y="3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9" y="39"/>
                    </a:lnTo>
                    <a:lnTo>
                      <a:pt x="7" y="41"/>
                    </a:lnTo>
                    <a:lnTo>
                      <a:pt x="0" y="37"/>
                    </a:lnTo>
                    <a:close/>
                    <a:moveTo>
                      <a:pt x="9" y="50"/>
                    </a:moveTo>
                    <a:lnTo>
                      <a:pt x="9" y="89"/>
                    </a:lnTo>
                    <a:lnTo>
                      <a:pt x="0" y="78"/>
                    </a:lnTo>
                    <a:lnTo>
                      <a:pt x="0" y="52"/>
                    </a:lnTo>
                    <a:lnTo>
                      <a:pt x="7" y="46"/>
                    </a:lnTo>
                    <a:lnTo>
                      <a:pt x="9" y="50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3" name="Freeform 14">
                <a:extLst>
                  <a:ext uri="{FF2B5EF4-FFF2-40B4-BE49-F238E27FC236}">
                    <a16:creationId xmlns:a16="http://schemas.microsoft.com/office/drawing/2014/main" id="{00702679-2178-45A5-96C0-EA0735A2052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01488" y="1585913"/>
                <a:ext cx="85725" cy="144463"/>
              </a:xfrm>
              <a:custGeom>
                <a:avLst/>
                <a:gdLst>
                  <a:gd name="T0" fmla="*/ 0 w 54"/>
                  <a:gd name="T1" fmla="*/ 41 h 91"/>
                  <a:gd name="T2" fmla="*/ 0 w 54"/>
                  <a:gd name="T3" fmla="*/ 2 h 91"/>
                  <a:gd name="T4" fmla="*/ 9 w 54"/>
                  <a:gd name="T5" fmla="*/ 11 h 91"/>
                  <a:gd name="T6" fmla="*/ 9 w 54"/>
                  <a:gd name="T7" fmla="*/ 39 h 91"/>
                  <a:gd name="T8" fmla="*/ 2 w 54"/>
                  <a:gd name="T9" fmla="*/ 43 h 91"/>
                  <a:gd name="T10" fmla="*/ 0 w 54"/>
                  <a:gd name="T11" fmla="*/ 41 h 91"/>
                  <a:gd name="T12" fmla="*/ 52 w 54"/>
                  <a:gd name="T13" fmla="*/ 0 h 91"/>
                  <a:gd name="T14" fmla="*/ 43 w 54"/>
                  <a:gd name="T15" fmla="*/ 11 h 91"/>
                  <a:gd name="T16" fmla="*/ 11 w 54"/>
                  <a:gd name="T17" fmla="*/ 11 h 91"/>
                  <a:gd name="T18" fmla="*/ 0 w 54"/>
                  <a:gd name="T19" fmla="*/ 0 h 91"/>
                  <a:gd name="T20" fmla="*/ 52 w 54"/>
                  <a:gd name="T21" fmla="*/ 0 h 91"/>
                  <a:gd name="T22" fmla="*/ 52 w 54"/>
                  <a:gd name="T23" fmla="*/ 91 h 91"/>
                  <a:gd name="T24" fmla="*/ 0 w 54"/>
                  <a:gd name="T25" fmla="*/ 91 h 91"/>
                  <a:gd name="T26" fmla="*/ 11 w 54"/>
                  <a:gd name="T27" fmla="*/ 82 h 91"/>
                  <a:gd name="T28" fmla="*/ 43 w 54"/>
                  <a:gd name="T29" fmla="*/ 82 h 91"/>
                  <a:gd name="T30" fmla="*/ 52 w 54"/>
                  <a:gd name="T31" fmla="*/ 91 h 91"/>
                  <a:gd name="T32" fmla="*/ 43 w 54"/>
                  <a:gd name="T33" fmla="*/ 41 h 91"/>
                  <a:gd name="T34" fmla="*/ 50 w 54"/>
                  <a:gd name="T35" fmla="*/ 45 h 91"/>
                  <a:gd name="T36" fmla="*/ 43 w 54"/>
                  <a:gd name="T37" fmla="*/ 52 h 91"/>
                  <a:gd name="T38" fmla="*/ 9 w 54"/>
                  <a:gd name="T39" fmla="*/ 52 h 91"/>
                  <a:gd name="T40" fmla="*/ 4 w 54"/>
                  <a:gd name="T41" fmla="*/ 45 h 91"/>
                  <a:gd name="T42" fmla="*/ 9 w 54"/>
                  <a:gd name="T43" fmla="*/ 41 h 91"/>
                  <a:gd name="T44" fmla="*/ 43 w 54"/>
                  <a:gd name="T45" fmla="*/ 41 h 91"/>
                  <a:gd name="T46" fmla="*/ 54 w 54"/>
                  <a:gd name="T47" fmla="*/ 52 h 91"/>
                  <a:gd name="T48" fmla="*/ 54 w 54"/>
                  <a:gd name="T49" fmla="*/ 91 h 91"/>
                  <a:gd name="T50" fmla="*/ 46 w 54"/>
                  <a:gd name="T51" fmla="*/ 80 h 91"/>
                  <a:gd name="T52" fmla="*/ 46 w 54"/>
                  <a:gd name="T53" fmla="*/ 54 h 91"/>
                  <a:gd name="T54" fmla="*/ 50 w 54"/>
                  <a:gd name="T55" fmla="*/ 48 h 91"/>
                  <a:gd name="T56" fmla="*/ 54 w 54"/>
                  <a:gd name="T57" fmla="*/ 5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4" h="91">
                    <a:moveTo>
                      <a:pt x="0" y="41"/>
                    </a:moveTo>
                    <a:lnTo>
                      <a:pt x="0" y="2"/>
                    </a:lnTo>
                    <a:lnTo>
                      <a:pt x="9" y="11"/>
                    </a:lnTo>
                    <a:lnTo>
                      <a:pt x="9" y="39"/>
                    </a:lnTo>
                    <a:lnTo>
                      <a:pt x="2" y="43"/>
                    </a:lnTo>
                    <a:lnTo>
                      <a:pt x="0" y="41"/>
                    </a:lnTo>
                    <a:close/>
                    <a:moveTo>
                      <a:pt x="52" y="0"/>
                    </a:moveTo>
                    <a:lnTo>
                      <a:pt x="43" y="11"/>
                    </a:lnTo>
                    <a:lnTo>
                      <a:pt x="11" y="11"/>
                    </a:lnTo>
                    <a:lnTo>
                      <a:pt x="0" y="0"/>
                    </a:lnTo>
                    <a:lnTo>
                      <a:pt x="52" y="0"/>
                    </a:lnTo>
                    <a:close/>
                    <a:moveTo>
                      <a:pt x="52" y="91"/>
                    </a:moveTo>
                    <a:lnTo>
                      <a:pt x="0" y="91"/>
                    </a:lnTo>
                    <a:lnTo>
                      <a:pt x="11" y="82"/>
                    </a:lnTo>
                    <a:lnTo>
                      <a:pt x="43" y="82"/>
                    </a:lnTo>
                    <a:lnTo>
                      <a:pt x="52" y="91"/>
                    </a:lnTo>
                    <a:close/>
                    <a:moveTo>
                      <a:pt x="43" y="41"/>
                    </a:moveTo>
                    <a:lnTo>
                      <a:pt x="50" y="45"/>
                    </a:lnTo>
                    <a:lnTo>
                      <a:pt x="43" y="52"/>
                    </a:lnTo>
                    <a:lnTo>
                      <a:pt x="9" y="52"/>
                    </a:lnTo>
                    <a:lnTo>
                      <a:pt x="4" y="45"/>
                    </a:lnTo>
                    <a:lnTo>
                      <a:pt x="9" y="41"/>
                    </a:lnTo>
                    <a:lnTo>
                      <a:pt x="43" y="41"/>
                    </a:lnTo>
                    <a:close/>
                    <a:moveTo>
                      <a:pt x="54" y="52"/>
                    </a:moveTo>
                    <a:lnTo>
                      <a:pt x="54" y="91"/>
                    </a:lnTo>
                    <a:lnTo>
                      <a:pt x="46" y="80"/>
                    </a:lnTo>
                    <a:lnTo>
                      <a:pt x="46" y="54"/>
                    </a:lnTo>
                    <a:lnTo>
                      <a:pt x="50" y="48"/>
                    </a:lnTo>
                    <a:lnTo>
                      <a:pt x="54" y="52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4" name="Freeform 15">
                <a:extLst>
                  <a:ext uri="{FF2B5EF4-FFF2-40B4-BE49-F238E27FC236}">
                    <a16:creationId xmlns:a16="http://schemas.microsoft.com/office/drawing/2014/main" id="{87CF676B-88A6-4A94-AD9D-064C49D8B8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18963" y="1630363"/>
                <a:ext cx="34925" cy="58738"/>
              </a:xfrm>
              <a:custGeom>
                <a:avLst/>
                <a:gdLst>
                  <a:gd name="T0" fmla="*/ 0 w 22"/>
                  <a:gd name="T1" fmla="*/ 15 h 37"/>
                  <a:gd name="T2" fmla="*/ 0 w 22"/>
                  <a:gd name="T3" fmla="*/ 0 h 37"/>
                  <a:gd name="T4" fmla="*/ 4 w 22"/>
                  <a:gd name="T5" fmla="*/ 4 h 37"/>
                  <a:gd name="T6" fmla="*/ 4 w 22"/>
                  <a:gd name="T7" fmla="*/ 15 h 37"/>
                  <a:gd name="T8" fmla="*/ 2 w 22"/>
                  <a:gd name="T9" fmla="*/ 17 h 37"/>
                  <a:gd name="T10" fmla="*/ 0 w 22"/>
                  <a:gd name="T11" fmla="*/ 15 h 37"/>
                  <a:gd name="T12" fmla="*/ 4 w 22"/>
                  <a:gd name="T13" fmla="*/ 22 h 37"/>
                  <a:gd name="T14" fmla="*/ 4 w 22"/>
                  <a:gd name="T15" fmla="*/ 33 h 37"/>
                  <a:gd name="T16" fmla="*/ 0 w 22"/>
                  <a:gd name="T17" fmla="*/ 37 h 37"/>
                  <a:gd name="T18" fmla="*/ 0 w 22"/>
                  <a:gd name="T19" fmla="*/ 22 h 37"/>
                  <a:gd name="T20" fmla="*/ 2 w 22"/>
                  <a:gd name="T21" fmla="*/ 20 h 37"/>
                  <a:gd name="T22" fmla="*/ 4 w 22"/>
                  <a:gd name="T23" fmla="*/ 22 h 37"/>
                  <a:gd name="T24" fmla="*/ 22 w 22"/>
                  <a:gd name="T25" fmla="*/ 0 h 37"/>
                  <a:gd name="T26" fmla="*/ 18 w 22"/>
                  <a:gd name="T27" fmla="*/ 4 h 37"/>
                  <a:gd name="T28" fmla="*/ 7 w 22"/>
                  <a:gd name="T29" fmla="*/ 4 h 37"/>
                  <a:gd name="T30" fmla="*/ 2 w 22"/>
                  <a:gd name="T31" fmla="*/ 0 h 37"/>
                  <a:gd name="T32" fmla="*/ 22 w 22"/>
                  <a:gd name="T33" fmla="*/ 0 h 37"/>
                  <a:gd name="T34" fmla="*/ 20 w 22"/>
                  <a:gd name="T35" fmla="*/ 17 h 37"/>
                  <a:gd name="T36" fmla="*/ 20 w 22"/>
                  <a:gd name="T37" fmla="*/ 17 h 37"/>
                  <a:gd name="T38" fmla="*/ 20 w 22"/>
                  <a:gd name="T39" fmla="*/ 20 h 37"/>
                  <a:gd name="T40" fmla="*/ 4 w 22"/>
                  <a:gd name="T41" fmla="*/ 20 h 37"/>
                  <a:gd name="T42" fmla="*/ 2 w 22"/>
                  <a:gd name="T43" fmla="*/ 17 h 37"/>
                  <a:gd name="T44" fmla="*/ 4 w 22"/>
                  <a:gd name="T45" fmla="*/ 17 h 37"/>
                  <a:gd name="T46" fmla="*/ 20 w 22"/>
                  <a:gd name="T47" fmla="*/ 17 h 37"/>
                  <a:gd name="T48" fmla="*/ 20 w 22"/>
                  <a:gd name="T49" fmla="*/ 15 h 37"/>
                  <a:gd name="T50" fmla="*/ 20 w 22"/>
                  <a:gd name="T51" fmla="*/ 4 h 37"/>
                  <a:gd name="T52" fmla="*/ 22 w 22"/>
                  <a:gd name="T53" fmla="*/ 0 h 37"/>
                  <a:gd name="T54" fmla="*/ 22 w 22"/>
                  <a:gd name="T55" fmla="*/ 15 h 37"/>
                  <a:gd name="T56" fmla="*/ 22 w 22"/>
                  <a:gd name="T57" fmla="*/ 17 h 37"/>
                  <a:gd name="T58" fmla="*/ 20 w 22"/>
                  <a:gd name="T59" fmla="*/ 15 h 37"/>
                  <a:gd name="T60" fmla="*/ 22 w 22"/>
                  <a:gd name="T61" fmla="*/ 22 h 37"/>
                  <a:gd name="T62" fmla="*/ 22 w 22"/>
                  <a:gd name="T63" fmla="*/ 37 h 37"/>
                  <a:gd name="T64" fmla="*/ 20 w 22"/>
                  <a:gd name="T65" fmla="*/ 33 h 37"/>
                  <a:gd name="T66" fmla="*/ 20 w 22"/>
                  <a:gd name="T67" fmla="*/ 22 h 37"/>
                  <a:gd name="T68" fmla="*/ 22 w 22"/>
                  <a:gd name="T69" fmla="*/ 20 h 37"/>
                  <a:gd name="T70" fmla="*/ 22 w 22"/>
                  <a:gd name="T7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7">
                    <a:moveTo>
                      <a:pt x="0" y="15"/>
                    </a:moveTo>
                    <a:lnTo>
                      <a:pt x="0" y="0"/>
                    </a:lnTo>
                    <a:lnTo>
                      <a:pt x="4" y="4"/>
                    </a:lnTo>
                    <a:lnTo>
                      <a:pt x="4" y="15"/>
                    </a:lnTo>
                    <a:lnTo>
                      <a:pt x="2" y="17"/>
                    </a:lnTo>
                    <a:lnTo>
                      <a:pt x="0" y="15"/>
                    </a:lnTo>
                    <a:close/>
                    <a:moveTo>
                      <a:pt x="4" y="22"/>
                    </a:moveTo>
                    <a:lnTo>
                      <a:pt x="4" y="33"/>
                    </a:lnTo>
                    <a:lnTo>
                      <a:pt x="0" y="37"/>
                    </a:lnTo>
                    <a:lnTo>
                      <a:pt x="0" y="22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  <a:moveTo>
                      <a:pt x="22" y="0"/>
                    </a:moveTo>
                    <a:lnTo>
                      <a:pt x="18" y="4"/>
                    </a:lnTo>
                    <a:lnTo>
                      <a:pt x="7" y="4"/>
                    </a:lnTo>
                    <a:lnTo>
                      <a:pt x="2" y="0"/>
                    </a:lnTo>
                    <a:lnTo>
                      <a:pt x="22" y="0"/>
                    </a:lnTo>
                    <a:close/>
                    <a:moveTo>
                      <a:pt x="20" y="17"/>
                    </a:moveTo>
                    <a:lnTo>
                      <a:pt x="20" y="17"/>
                    </a:lnTo>
                    <a:lnTo>
                      <a:pt x="20" y="20"/>
                    </a:lnTo>
                    <a:lnTo>
                      <a:pt x="4" y="20"/>
                    </a:lnTo>
                    <a:lnTo>
                      <a:pt x="2" y="17"/>
                    </a:lnTo>
                    <a:lnTo>
                      <a:pt x="4" y="17"/>
                    </a:lnTo>
                    <a:lnTo>
                      <a:pt x="20" y="17"/>
                    </a:lnTo>
                    <a:close/>
                    <a:moveTo>
                      <a:pt x="20" y="15"/>
                    </a:moveTo>
                    <a:lnTo>
                      <a:pt x="20" y="4"/>
                    </a:lnTo>
                    <a:lnTo>
                      <a:pt x="22" y="0"/>
                    </a:lnTo>
                    <a:lnTo>
                      <a:pt x="22" y="15"/>
                    </a:lnTo>
                    <a:lnTo>
                      <a:pt x="22" y="17"/>
                    </a:lnTo>
                    <a:lnTo>
                      <a:pt x="20" y="15"/>
                    </a:lnTo>
                    <a:close/>
                    <a:moveTo>
                      <a:pt x="22" y="22"/>
                    </a:moveTo>
                    <a:lnTo>
                      <a:pt x="22" y="37"/>
                    </a:lnTo>
                    <a:lnTo>
                      <a:pt x="20" y="33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85" name="Freeform 16">
                <a:extLst>
                  <a:ext uri="{FF2B5EF4-FFF2-40B4-BE49-F238E27FC236}">
                    <a16:creationId xmlns:a16="http://schemas.microsoft.com/office/drawing/2014/main" id="{C4DD3412-B4E7-4E58-82EE-0E15EBACA4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63413" y="1630363"/>
                <a:ext cx="34925" cy="58738"/>
              </a:xfrm>
              <a:custGeom>
                <a:avLst/>
                <a:gdLst>
                  <a:gd name="T0" fmla="*/ 0 w 22"/>
                  <a:gd name="T1" fmla="*/ 15 h 37"/>
                  <a:gd name="T2" fmla="*/ 0 w 22"/>
                  <a:gd name="T3" fmla="*/ 0 h 37"/>
                  <a:gd name="T4" fmla="*/ 5 w 22"/>
                  <a:gd name="T5" fmla="*/ 4 h 37"/>
                  <a:gd name="T6" fmla="*/ 5 w 22"/>
                  <a:gd name="T7" fmla="*/ 15 h 37"/>
                  <a:gd name="T8" fmla="*/ 3 w 22"/>
                  <a:gd name="T9" fmla="*/ 17 h 37"/>
                  <a:gd name="T10" fmla="*/ 0 w 22"/>
                  <a:gd name="T11" fmla="*/ 15 h 37"/>
                  <a:gd name="T12" fmla="*/ 5 w 22"/>
                  <a:gd name="T13" fmla="*/ 22 h 37"/>
                  <a:gd name="T14" fmla="*/ 5 w 22"/>
                  <a:gd name="T15" fmla="*/ 33 h 37"/>
                  <a:gd name="T16" fmla="*/ 0 w 22"/>
                  <a:gd name="T17" fmla="*/ 37 h 37"/>
                  <a:gd name="T18" fmla="*/ 0 w 22"/>
                  <a:gd name="T19" fmla="*/ 22 h 37"/>
                  <a:gd name="T20" fmla="*/ 3 w 22"/>
                  <a:gd name="T21" fmla="*/ 20 h 37"/>
                  <a:gd name="T22" fmla="*/ 5 w 22"/>
                  <a:gd name="T23" fmla="*/ 22 h 37"/>
                  <a:gd name="T24" fmla="*/ 22 w 22"/>
                  <a:gd name="T25" fmla="*/ 0 h 37"/>
                  <a:gd name="T26" fmla="*/ 18 w 22"/>
                  <a:gd name="T27" fmla="*/ 4 h 37"/>
                  <a:gd name="T28" fmla="*/ 5 w 22"/>
                  <a:gd name="T29" fmla="*/ 4 h 37"/>
                  <a:gd name="T30" fmla="*/ 3 w 22"/>
                  <a:gd name="T31" fmla="*/ 0 h 37"/>
                  <a:gd name="T32" fmla="*/ 22 w 22"/>
                  <a:gd name="T33" fmla="*/ 0 h 37"/>
                  <a:gd name="T34" fmla="*/ 9 w 22"/>
                  <a:gd name="T35" fmla="*/ 6 h 37"/>
                  <a:gd name="T36" fmla="*/ 11 w 22"/>
                  <a:gd name="T37" fmla="*/ 4 h 37"/>
                  <a:gd name="T38" fmla="*/ 14 w 22"/>
                  <a:gd name="T39" fmla="*/ 6 h 37"/>
                  <a:gd name="T40" fmla="*/ 14 w 22"/>
                  <a:gd name="T41" fmla="*/ 15 h 37"/>
                  <a:gd name="T42" fmla="*/ 11 w 22"/>
                  <a:gd name="T43" fmla="*/ 17 h 37"/>
                  <a:gd name="T44" fmla="*/ 9 w 22"/>
                  <a:gd name="T45" fmla="*/ 15 h 37"/>
                  <a:gd name="T46" fmla="*/ 9 w 22"/>
                  <a:gd name="T47" fmla="*/ 6 h 37"/>
                  <a:gd name="T48" fmla="*/ 20 w 22"/>
                  <a:gd name="T49" fmla="*/ 15 h 37"/>
                  <a:gd name="T50" fmla="*/ 20 w 22"/>
                  <a:gd name="T51" fmla="*/ 4 h 37"/>
                  <a:gd name="T52" fmla="*/ 22 w 22"/>
                  <a:gd name="T53" fmla="*/ 0 h 37"/>
                  <a:gd name="T54" fmla="*/ 22 w 22"/>
                  <a:gd name="T55" fmla="*/ 15 h 37"/>
                  <a:gd name="T56" fmla="*/ 22 w 22"/>
                  <a:gd name="T57" fmla="*/ 17 h 37"/>
                  <a:gd name="T58" fmla="*/ 20 w 22"/>
                  <a:gd name="T59" fmla="*/ 15 h 37"/>
                  <a:gd name="T60" fmla="*/ 22 w 22"/>
                  <a:gd name="T61" fmla="*/ 22 h 37"/>
                  <a:gd name="T62" fmla="*/ 22 w 22"/>
                  <a:gd name="T63" fmla="*/ 37 h 37"/>
                  <a:gd name="T64" fmla="*/ 20 w 22"/>
                  <a:gd name="T65" fmla="*/ 33 h 37"/>
                  <a:gd name="T66" fmla="*/ 20 w 22"/>
                  <a:gd name="T67" fmla="*/ 22 h 37"/>
                  <a:gd name="T68" fmla="*/ 22 w 22"/>
                  <a:gd name="T69" fmla="*/ 20 h 37"/>
                  <a:gd name="T70" fmla="*/ 22 w 22"/>
                  <a:gd name="T71" fmla="*/ 2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" h="37">
                    <a:moveTo>
                      <a:pt x="0" y="15"/>
                    </a:moveTo>
                    <a:lnTo>
                      <a:pt x="0" y="0"/>
                    </a:lnTo>
                    <a:lnTo>
                      <a:pt x="5" y="4"/>
                    </a:lnTo>
                    <a:lnTo>
                      <a:pt x="5" y="15"/>
                    </a:lnTo>
                    <a:lnTo>
                      <a:pt x="3" y="17"/>
                    </a:lnTo>
                    <a:lnTo>
                      <a:pt x="0" y="15"/>
                    </a:lnTo>
                    <a:close/>
                    <a:moveTo>
                      <a:pt x="5" y="22"/>
                    </a:moveTo>
                    <a:lnTo>
                      <a:pt x="5" y="33"/>
                    </a:lnTo>
                    <a:lnTo>
                      <a:pt x="0" y="37"/>
                    </a:lnTo>
                    <a:lnTo>
                      <a:pt x="0" y="22"/>
                    </a:lnTo>
                    <a:lnTo>
                      <a:pt x="3" y="20"/>
                    </a:lnTo>
                    <a:lnTo>
                      <a:pt x="5" y="22"/>
                    </a:lnTo>
                    <a:close/>
                    <a:moveTo>
                      <a:pt x="22" y="0"/>
                    </a:moveTo>
                    <a:lnTo>
                      <a:pt x="18" y="4"/>
                    </a:lnTo>
                    <a:lnTo>
                      <a:pt x="5" y="4"/>
                    </a:lnTo>
                    <a:lnTo>
                      <a:pt x="3" y="0"/>
                    </a:lnTo>
                    <a:lnTo>
                      <a:pt x="22" y="0"/>
                    </a:lnTo>
                    <a:close/>
                    <a:moveTo>
                      <a:pt x="9" y="6"/>
                    </a:moveTo>
                    <a:lnTo>
                      <a:pt x="11" y="4"/>
                    </a:lnTo>
                    <a:lnTo>
                      <a:pt x="14" y="6"/>
                    </a:lnTo>
                    <a:lnTo>
                      <a:pt x="14" y="15"/>
                    </a:lnTo>
                    <a:lnTo>
                      <a:pt x="11" y="17"/>
                    </a:lnTo>
                    <a:lnTo>
                      <a:pt x="9" y="15"/>
                    </a:lnTo>
                    <a:lnTo>
                      <a:pt x="9" y="6"/>
                    </a:lnTo>
                    <a:close/>
                    <a:moveTo>
                      <a:pt x="20" y="15"/>
                    </a:moveTo>
                    <a:lnTo>
                      <a:pt x="20" y="4"/>
                    </a:lnTo>
                    <a:lnTo>
                      <a:pt x="22" y="0"/>
                    </a:lnTo>
                    <a:lnTo>
                      <a:pt x="22" y="15"/>
                    </a:lnTo>
                    <a:lnTo>
                      <a:pt x="22" y="17"/>
                    </a:lnTo>
                    <a:lnTo>
                      <a:pt x="20" y="15"/>
                    </a:lnTo>
                    <a:close/>
                    <a:moveTo>
                      <a:pt x="22" y="22"/>
                    </a:moveTo>
                    <a:lnTo>
                      <a:pt x="22" y="37"/>
                    </a:lnTo>
                    <a:lnTo>
                      <a:pt x="20" y="33"/>
                    </a:lnTo>
                    <a:lnTo>
                      <a:pt x="20" y="22"/>
                    </a:lnTo>
                    <a:lnTo>
                      <a:pt x="22" y="20"/>
                    </a:lnTo>
                    <a:lnTo>
                      <a:pt x="22" y="22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057D2DA9-0B38-40D4-BACF-EB4E5331B87E}"/>
                </a:ext>
              </a:extLst>
            </p:cNvPr>
            <p:cNvSpPr/>
            <p:nvPr/>
          </p:nvSpPr>
          <p:spPr bwMode="auto">
            <a:xfrm>
              <a:off x="4526072" y="2705744"/>
              <a:ext cx="966655" cy="29560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SUPPORTED FOR</a:t>
              </a:r>
            </a:p>
          </p:txBody>
        </p:sp>
      </p:grpSp>
      <p:grpSp>
        <p:nvGrpSpPr>
          <p:cNvPr id="386" name="Group 385">
            <a:extLst>
              <a:ext uri="{FF2B5EF4-FFF2-40B4-BE49-F238E27FC236}">
                <a16:creationId xmlns:a16="http://schemas.microsoft.com/office/drawing/2014/main" id="{4266DEDC-AF7E-4B66-94A0-7D53E9097B60}"/>
              </a:ext>
            </a:extLst>
          </p:cNvPr>
          <p:cNvGrpSpPr/>
          <p:nvPr/>
        </p:nvGrpSpPr>
        <p:grpSpPr>
          <a:xfrm>
            <a:off x="5506888" y="3847469"/>
            <a:ext cx="1130233" cy="681344"/>
            <a:chOff x="4543112" y="3096198"/>
            <a:chExt cx="932575" cy="562188"/>
          </a:xfrm>
        </p:grpSpPr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C3643DD0-CD8A-44F0-AA10-FCD427603236}"/>
                </a:ext>
              </a:extLst>
            </p:cNvPr>
            <p:cNvGrpSpPr/>
            <p:nvPr/>
          </p:nvGrpSpPr>
          <p:grpSpPr>
            <a:xfrm>
              <a:off x="4803076" y="3096198"/>
              <a:ext cx="412647" cy="228661"/>
              <a:chOff x="8882064" y="5440363"/>
              <a:chExt cx="1114425" cy="617538"/>
            </a:xfrm>
          </p:grpSpPr>
          <p:sp>
            <p:nvSpPr>
              <p:cNvPr id="389" name="Rectangle 383">
                <a:extLst>
                  <a:ext uri="{FF2B5EF4-FFF2-40B4-BE49-F238E27FC236}">
                    <a16:creationId xmlns:a16="http://schemas.microsoft.com/office/drawing/2014/main" id="{4F09120F-D464-4453-887B-9140EC53F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3076" y="5440363"/>
                <a:ext cx="414338" cy="617538"/>
              </a:xfrm>
              <a:prstGeom prst="rect">
                <a:avLst/>
              </a:pr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0" name="Rectangle 384">
                <a:extLst>
                  <a:ext uri="{FF2B5EF4-FFF2-40B4-BE49-F238E27FC236}">
                    <a16:creationId xmlns:a16="http://schemas.microsoft.com/office/drawing/2014/main" id="{42450AE7-12F6-434A-AF9C-93AD17330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3039" y="5440363"/>
                <a:ext cx="300038" cy="617538"/>
              </a:xfrm>
              <a:prstGeom prst="rect">
                <a:avLst/>
              </a:prstGeom>
              <a:solidFill>
                <a:srgbClr val="8E56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1" name="Freeform 385">
                <a:extLst>
                  <a:ext uri="{FF2B5EF4-FFF2-40B4-BE49-F238E27FC236}">
                    <a16:creationId xmlns:a16="http://schemas.microsoft.com/office/drawing/2014/main" id="{61A27D14-AE8F-4E93-BE6D-E01BF32B8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2064" y="5440363"/>
                <a:ext cx="481013" cy="152400"/>
              </a:xfrm>
              <a:custGeom>
                <a:avLst/>
                <a:gdLst>
                  <a:gd name="T0" fmla="*/ 189 w 303"/>
                  <a:gd name="T1" fmla="*/ 96 h 96"/>
                  <a:gd name="T2" fmla="*/ 0 w 303"/>
                  <a:gd name="T3" fmla="*/ 96 h 96"/>
                  <a:gd name="T4" fmla="*/ 114 w 303"/>
                  <a:gd name="T5" fmla="*/ 0 h 96"/>
                  <a:gd name="T6" fmla="*/ 303 w 303"/>
                  <a:gd name="T7" fmla="*/ 0 h 96"/>
                  <a:gd name="T8" fmla="*/ 189 w 303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3" h="96">
                    <a:moveTo>
                      <a:pt x="189" y="96"/>
                    </a:moveTo>
                    <a:lnTo>
                      <a:pt x="0" y="96"/>
                    </a:lnTo>
                    <a:lnTo>
                      <a:pt x="114" y="0"/>
                    </a:lnTo>
                    <a:lnTo>
                      <a:pt x="303" y="0"/>
                    </a:lnTo>
                    <a:lnTo>
                      <a:pt x="189" y="96"/>
                    </a:lnTo>
                    <a:close/>
                  </a:path>
                </a:pathLst>
              </a:custGeom>
              <a:solidFill>
                <a:srgbClr val="CE9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2" name="Freeform 386">
                <a:extLst>
                  <a:ext uri="{FF2B5EF4-FFF2-40B4-BE49-F238E27FC236}">
                    <a16:creationId xmlns:a16="http://schemas.microsoft.com/office/drawing/2014/main" id="{03F0B089-ED6B-47D2-B3BC-0C1C82F9EB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3076" y="5440363"/>
                <a:ext cx="633413" cy="152400"/>
              </a:xfrm>
              <a:custGeom>
                <a:avLst/>
                <a:gdLst>
                  <a:gd name="T0" fmla="*/ 399 w 399"/>
                  <a:gd name="T1" fmla="*/ 96 h 96"/>
                  <a:gd name="T2" fmla="*/ 138 w 399"/>
                  <a:gd name="T3" fmla="*/ 96 h 96"/>
                  <a:gd name="T4" fmla="*/ 0 w 399"/>
                  <a:gd name="T5" fmla="*/ 0 h 96"/>
                  <a:gd name="T6" fmla="*/ 261 w 399"/>
                  <a:gd name="T7" fmla="*/ 0 h 96"/>
                  <a:gd name="T8" fmla="*/ 399 w 399"/>
                  <a:gd name="T9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9" h="96">
                    <a:moveTo>
                      <a:pt x="399" y="96"/>
                    </a:moveTo>
                    <a:lnTo>
                      <a:pt x="138" y="96"/>
                    </a:lnTo>
                    <a:lnTo>
                      <a:pt x="0" y="0"/>
                    </a:lnTo>
                    <a:lnTo>
                      <a:pt x="261" y="0"/>
                    </a:lnTo>
                    <a:lnTo>
                      <a:pt x="399" y="96"/>
                    </a:lnTo>
                    <a:close/>
                  </a:path>
                </a:pathLst>
              </a:custGeom>
              <a:solidFill>
                <a:srgbClr val="D2B6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3" name="Rectangle 387">
                <a:extLst>
                  <a:ext uri="{FF2B5EF4-FFF2-40B4-BE49-F238E27FC236}">
                    <a16:creationId xmlns:a16="http://schemas.microsoft.com/office/drawing/2014/main" id="{5A3FB1A8-A083-4C2F-8C64-A151C866D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2739" y="5753101"/>
                <a:ext cx="69850" cy="762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394" name="Freeform 388">
                <a:extLst>
                  <a:ext uri="{FF2B5EF4-FFF2-40B4-BE49-F238E27FC236}">
                    <a16:creationId xmlns:a16="http://schemas.microsoft.com/office/drawing/2014/main" id="{102F848C-E416-4CBE-8AD0-3930F2A5DD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64639" y="5697538"/>
                <a:ext cx="146050" cy="55563"/>
              </a:xfrm>
              <a:custGeom>
                <a:avLst/>
                <a:gdLst>
                  <a:gd name="T0" fmla="*/ 92 w 92"/>
                  <a:gd name="T1" fmla="*/ 35 h 35"/>
                  <a:gd name="T2" fmla="*/ 0 w 92"/>
                  <a:gd name="T3" fmla="*/ 35 h 35"/>
                  <a:gd name="T4" fmla="*/ 46 w 92"/>
                  <a:gd name="T5" fmla="*/ 0 h 35"/>
                  <a:gd name="T6" fmla="*/ 92 w 92"/>
                  <a:gd name="T7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2" h="35">
                    <a:moveTo>
                      <a:pt x="92" y="35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92" y="3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EBD149F-D8B7-44E3-AC62-8F31248A1B25}"/>
                </a:ext>
              </a:extLst>
            </p:cNvPr>
            <p:cNvSpPr/>
            <p:nvPr/>
          </p:nvSpPr>
          <p:spPr bwMode="auto">
            <a:xfrm>
              <a:off x="4543112" y="3322309"/>
              <a:ext cx="932575" cy="3360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EDITIONS</a:t>
              </a:r>
            </a:p>
          </p:txBody>
        </p: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C607595E-BD17-4640-8EDE-50A7BB765D37}"/>
              </a:ext>
            </a:extLst>
          </p:cNvPr>
          <p:cNvGrpSpPr/>
          <p:nvPr/>
        </p:nvGrpSpPr>
        <p:grpSpPr>
          <a:xfrm>
            <a:off x="5537163" y="4541983"/>
            <a:ext cx="1069681" cy="691431"/>
            <a:chOff x="4568094" y="3625910"/>
            <a:chExt cx="882611" cy="570512"/>
          </a:xfrm>
        </p:grpSpPr>
        <p:pic>
          <p:nvPicPr>
            <p:cNvPr id="396" name="Picture 395">
              <a:extLst>
                <a:ext uri="{FF2B5EF4-FFF2-40B4-BE49-F238E27FC236}">
                  <a16:creationId xmlns:a16="http://schemas.microsoft.com/office/drawing/2014/main" id="{D645D726-4BF3-48F9-9B74-E3DE36BE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54419" y="3625910"/>
              <a:ext cx="309960" cy="313091"/>
            </a:xfrm>
            <a:prstGeom prst="rect">
              <a:avLst/>
            </a:prstGeom>
          </p:spPr>
        </p:pic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A7E997F9-6AE4-42FC-AD07-E6B4EEF180BA}"/>
                </a:ext>
              </a:extLst>
            </p:cNvPr>
            <p:cNvSpPr/>
            <p:nvPr/>
          </p:nvSpPr>
          <p:spPr bwMode="auto">
            <a:xfrm>
              <a:off x="4568094" y="3938874"/>
              <a:ext cx="882611" cy="257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WHO CAN USE</a:t>
              </a:r>
            </a:p>
          </p:txBody>
        </p: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FDBFD1FE-60AE-4DC2-A5B1-F877F2ADD281}"/>
              </a:ext>
            </a:extLst>
          </p:cNvPr>
          <p:cNvGrpSpPr/>
          <p:nvPr/>
        </p:nvGrpSpPr>
        <p:grpSpPr>
          <a:xfrm>
            <a:off x="5496870" y="1351431"/>
            <a:ext cx="1150268" cy="848355"/>
            <a:chOff x="4534846" y="4268146"/>
            <a:chExt cx="949106" cy="699992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79DFC01E-60AA-4E94-B30D-081F4873BD57}"/>
                </a:ext>
              </a:extLst>
            </p:cNvPr>
            <p:cNvGrpSpPr/>
            <p:nvPr/>
          </p:nvGrpSpPr>
          <p:grpSpPr>
            <a:xfrm>
              <a:off x="4890816" y="4268146"/>
              <a:ext cx="237166" cy="334188"/>
              <a:chOff x="4889879" y="4281062"/>
              <a:chExt cx="239040" cy="336829"/>
            </a:xfrm>
          </p:grpSpPr>
          <p:sp>
            <p:nvSpPr>
              <p:cNvPr id="401" name="Freeform 345">
                <a:extLst>
                  <a:ext uri="{FF2B5EF4-FFF2-40B4-BE49-F238E27FC236}">
                    <a16:creationId xmlns:a16="http://schemas.microsoft.com/office/drawing/2014/main" id="{60292356-D31F-48A6-8061-2341888C75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9879" y="4296681"/>
                <a:ext cx="239040" cy="321210"/>
              </a:xfrm>
              <a:custGeom>
                <a:avLst/>
                <a:gdLst>
                  <a:gd name="T0" fmla="*/ 163 w 163"/>
                  <a:gd name="T1" fmla="*/ 214 h 220"/>
                  <a:gd name="T2" fmla="*/ 156 w 163"/>
                  <a:gd name="T3" fmla="*/ 220 h 220"/>
                  <a:gd name="T4" fmla="*/ 7 w 163"/>
                  <a:gd name="T5" fmla="*/ 220 h 220"/>
                  <a:gd name="T6" fmla="*/ 0 w 163"/>
                  <a:gd name="T7" fmla="*/ 214 h 220"/>
                  <a:gd name="T8" fmla="*/ 0 w 163"/>
                  <a:gd name="T9" fmla="*/ 7 h 220"/>
                  <a:gd name="T10" fmla="*/ 7 w 163"/>
                  <a:gd name="T11" fmla="*/ 0 h 220"/>
                  <a:gd name="T12" fmla="*/ 156 w 163"/>
                  <a:gd name="T13" fmla="*/ 0 h 220"/>
                  <a:gd name="T14" fmla="*/ 163 w 163"/>
                  <a:gd name="T15" fmla="*/ 7 h 220"/>
                  <a:gd name="T16" fmla="*/ 163 w 163"/>
                  <a:gd name="T17" fmla="*/ 214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220">
                    <a:moveTo>
                      <a:pt x="163" y="214"/>
                    </a:moveTo>
                    <a:cubicBezTo>
                      <a:pt x="163" y="217"/>
                      <a:pt x="160" y="220"/>
                      <a:pt x="156" y="220"/>
                    </a:cubicBezTo>
                    <a:cubicBezTo>
                      <a:pt x="7" y="220"/>
                      <a:pt x="7" y="220"/>
                      <a:pt x="7" y="220"/>
                    </a:cubicBezTo>
                    <a:cubicBezTo>
                      <a:pt x="3" y="220"/>
                      <a:pt x="0" y="217"/>
                      <a:pt x="0" y="21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56" y="0"/>
                      <a:pt x="156" y="0"/>
                      <a:pt x="156" y="0"/>
                    </a:cubicBezTo>
                    <a:cubicBezTo>
                      <a:pt x="160" y="0"/>
                      <a:pt x="163" y="3"/>
                      <a:pt x="163" y="7"/>
                    </a:cubicBezTo>
                    <a:lnTo>
                      <a:pt x="163" y="214"/>
                    </a:lnTo>
                    <a:close/>
                  </a:path>
                </a:pathLst>
              </a:custGeom>
              <a:solidFill>
                <a:srgbClr val="8E56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 dirty="0"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402" name="Freeform 349">
                <a:extLst>
                  <a:ext uri="{FF2B5EF4-FFF2-40B4-BE49-F238E27FC236}">
                    <a16:creationId xmlns:a16="http://schemas.microsoft.com/office/drawing/2014/main" id="{B3DB3727-A45F-41EC-B816-BF58FD68FA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34699" y="4281062"/>
                <a:ext cx="149400" cy="58402"/>
              </a:xfrm>
              <a:custGeom>
                <a:avLst/>
                <a:gdLst>
                  <a:gd name="T0" fmla="*/ 84 w 102"/>
                  <a:gd name="T1" fmla="*/ 23 h 40"/>
                  <a:gd name="T2" fmla="*/ 74 w 102"/>
                  <a:gd name="T3" fmla="*/ 23 h 40"/>
                  <a:gd name="T4" fmla="*/ 75 w 102"/>
                  <a:gd name="T5" fmla="*/ 23 h 40"/>
                  <a:gd name="T6" fmla="*/ 62 w 102"/>
                  <a:gd name="T7" fmla="*/ 11 h 40"/>
                  <a:gd name="T8" fmla="*/ 62 w 102"/>
                  <a:gd name="T9" fmla="*/ 11 h 40"/>
                  <a:gd name="T10" fmla="*/ 62 w 102"/>
                  <a:gd name="T11" fmla="*/ 11 h 40"/>
                  <a:gd name="T12" fmla="*/ 51 w 102"/>
                  <a:gd name="T13" fmla="*/ 0 h 40"/>
                  <a:gd name="T14" fmla="*/ 41 w 102"/>
                  <a:gd name="T15" fmla="*/ 11 h 40"/>
                  <a:gd name="T16" fmla="*/ 41 w 102"/>
                  <a:gd name="T17" fmla="*/ 11 h 40"/>
                  <a:gd name="T18" fmla="*/ 28 w 102"/>
                  <a:gd name="T19" fmla="*/ 23 h 40"/>
                  <a:gd name="T20" fmla="*/ 29 w 102"/>
                  <a:gd name="T21" fmla="*/ 23 h 40"/>
                  <a:gd name="T22" fmla="*/ 19 w 102"/>
                  <a:gd name="T23" fmla="*/ 23 h 40"/>
                  <a:gd name="T24" fmla="*/ 0 w 102"/>
                  <a:gd name="T25" fmla="*/ 40 h 40"/>
                  <a:gd name="T26" fmla="*/ 102 w 102"/>
                  <a:gd name="T27" fmla="*/ 40 h 40"/>
                  <a:gd name="T28" fmla="*/ 84 w 102"/>
                  <a:gd name="T29" fmla="*/ 23 h 40"/>
                  <a:gd name="T30" fmla="*/ 51 w 102"/>
                  <a:gd name="T31" fmla="*/ 5 h 40"/>
                  <a:gd name="T32" fmla="*/ 57 w 102"/>
                  <a:gd name="T33" fmla="*/ 11 h 40"/>
                  <a:gd name="T34" fmla="*/ 51 w 102"/>
                  <a:gd name="T35" fmla="*/ 16 h 40"/>
                  <a:gd name="T36" fmla="*/ 46 w 102"/>
                  <a:gd name="T37" fmla="*/ 11 h 40"/>
                  <a:gd name="T38" fmla="*/ 51 w 102"/>
                  <a:gd name="T39" fmla="*/ 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2" h="40">
                    <a:moveTo>
                      <a:pt x="84" y="23"/>
                    </a:moveTo>
                    <a:cubicBezTo>
                      <a:pt x="74" y="23"/>
                      <a:pt x="74" y="23"/>
                      <a:pt x="74" y="23"/>
                    </a:cubicBezTo>
                    <a:cubicBezTo>
                      <a:pt x="75" y="23"/>
                      <a:pt x="75" y="23"/>
                      <a:pt x="75" y="23"/>
                    </a:cubicBezTo>
                    <a:cubicBezTo>
                      <a:pt x="68" y="23"/>
                      <a:pt x="62" y="18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5"/>
                      <a:pt x="57" y="0"/>
                      <a:pt x="51" y="0"/>
                    </a:cubicBezTo>
                    <a:cubicBezTo>
                      <a:pt x="45" y="0"/>
                      <a:pt x="41" y="5"/>
                      <a:pt x="41" y="11"/>
                    </a:cubicBezTo>
                    <a:cubicBezTo>
                      <a:pt x="41" y="11"/>
                      <a:pt x="41" y="11"/>
                      <a:pt x="41" y="11"/>
                    </a:cubicBezTo>
                    <a:cubicBezTo>
                      <a:pt x="41" y="18"/>
                      <a:pt x="35" y="23"/>
                      <a:pt x="28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9" y="23"/>
                      <a:pt x="1" y="31"/>
                      <a:pt x="0" y="40"/>
                    </a:cubicBezTo>
                    <a:cubicBezTo>
                      <a:pt x="102" y="40"/>
                      <a:pt x="102" y="40"/>
                      <a:pt x="102" y="40"/>
                    </a:cubicBezTo>
                    <a:cubicBezTo>
                      <a:pt x="102" y="31"/>
                      <a:pt x="94" y="23"/>
                      <a:pt x="84" y="23"/>
                    </a:cubicBezTo>
                    <a:close/>
                    <a:moveTo>
                      <a:pt x="51" y="5"/>
                    </a:moveTo>
                    <a:cubicBezTo>
                      <a:pt x="54" y="5"/>
                      <a:pt x="57" y="8"/>
                      <a:pt x="57" y="11"/>
                    </a:cubicBezTo>
                    <a:cubicBezTo>
                      <a:pt x="57" y="14"/>
                      <a:pt x="54" y="16"/>
                      <a:pt x="51" y="16"/>
                    </a:cubicBezTo>
                    <a:cubicBezTo>
                      <a:pt x="48" y="16"/>
                      <a:pt x="46" y="14"/>
                      <a:pt x="46" y="11"/>
                    </a:cubicBezTo>
                    <a:cubicBezTo>
                      <a:pt x="46" y="8"/>
                      <a:pt x="48" y="5"/>
                      <a:pt x="51" y="5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defTabSz="896214">
                  <a:defRPr/>
                </a:pPr>
                <a:endParaRPr lang="en-US" sz="980" kern="0"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FE229D3E-7972-4B6C-8A9A-4C0B9823243E}"/>
                </a:ext>
              </a:extLst>
            </p:cNvPr>
            <p:cNvSpPr/>
            <p:nvPr/>
          </p:nvSpPr>
          <p:spPr bwMode="auto">
            <a:xfrm>
              <a:off x="4534846" y="4601159"/>
              <a:ext cx="949106" cy="36697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RECOMMENDED </a:t>
              </a:r>
              <a:b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SCENARIOS</a:t>
              </a: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B2D1456E-32A5-4E3A-ACC7-317F678DD8AE}"/>
              </a:ext>
            </a:extLst>
          </p:cNvPr>
          <p:cNvGrpSpPr/>
          <p:nvPr/>
        </p:nvGrpSpPr>
        <p:grpSpPr>
          <a:xfrm>
            <a:off x="5080145" y="5404911"/>
            <a:ext cx="2031712" cy="594844"/>
            <a:chOff x="4191000" y="5046125"/>
            <a:chExt cx="1676400" cy="490817"/>
          </a:xfrm>
        </p:grpSpPr>
        <p:pic>
          <p:nvPicPr>
            <p:cNvPr id="404" name="Picture 403">
              <a:extLst>
                <a:ext uri="{FF2B5EF4-FFF2-40B4-BE49-F238E27FC236}">
                  <a16:creationId xmlns:a16="http://schemas.microsoft.com/office/drawing/2014/main" id="{9DB4A319-68B7-4B67-9969-B0135CB8F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10011" y="5046125"/>
              <a:ext cx="398777" cy="225973"/>
            </a:xfrm>
            <a:prstGeom prst="rect">
              <a:avLst/>
            </a:prstGeom>
          </p:spPr>
        </p:pic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2F929717-6D07-45DF-9A7D-1AED7E784B16}"/>
                </a:ext>
              </a:extLst>
            </p:cNvPr>
            <p:cNvSpPr/>
            <p:nvPr/>
          </p:nvSpPr>
          <p:spPr bwMode="auto">
            <a:xfrm>
              <a:off x="4191000" y="5263444"/>
              <a:ext cx="1676400" cy="2734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89630" rIns="0" bIns="11599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825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INSTALLATION </a:t>
              </a:r>
              <a:b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980" b="1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27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53B69076-FA96-4226-A4F5-0CBC7AE0DC50}"/>
              </a:ext>
            </a:extLst>
          </p:cNvPr>
          <p:cNvSpPr/>
          <p:nvPr/>
        </p:nvSpPr>
        <p:spPr bwMode="auto">
          <a:xfrm>
            <a:off x="0" y="4671487"/>
            <a:ext cx="12192000" cy="168127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6080BE-98B5-47E6-B11A-6A74B4B63A29}"/>
              </a:ext>
            </a:extLst>
          </p:cNvPr>
          <p:cNvSpPr/>
          <p:nvPr/>
        </p:nvSpPr>
        <p:spPr bwMode="auto">
          <a:xfrm>
            <a:off x="0" y="2737085"/>
            <a:ext cx="12192000" cy="1858064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FF7059-33D3-46FF-AEE8-73D54DCB050B}"/>
              </a:ext>
            </a:extLst>
          </p:cNvPr>
          <p:cNvSpPr/>
          <p:nvPr/>
        </p:nvSpPr>
        <p:spPr bwMode="auto">
          <a:xfrm>
            <a:off x="0" y="1324845"/>
            <a:ext cx="12192000" cy="131675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FF8927-6A37-4F54-B9BF-F9BDBA7AE80E}"/>
              </a:ext>
            </a:extLst>
          </p:cNvPr>
          <p:cNvSpPr/>
          <p:nvPr/>
        </p:nvSpPr>
        <p:spPr bwMode="auto">
          <a:xfrm>
            <a:off x="-163543" y="5708814"/>
            <a:ext cx="2472633" cy="4431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Windows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Server 2016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4086F0-D659-4E1D-9AFB-2EAF71730C47}"/>
              </a:ext>
            </a:extLst>
          </p:cNvPr>
          <p:cNvSpPr/>
          <p:nvPr/>
        </p:nvSpPr>
        <p:spPr bwMode="auto">
          <a:xfrm>
            <a:off x="784475" y="3712971"/>
            <a:ext cx="2472633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Server,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version 1709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EA4AD7-6C92-451A-AF28-36E585FD50F7}"/>
              </a:ext>
            </a:extLst>
          </p:cNvPr>
          <p:cNvSpPr/>
          <p:nvPr/>
        </p:nvSpPr>
        <p:spPr bwMode="auto">
          <a:xfrm>
            <a:off x="4875145" y="5708814"/>
            <a:ext cx="2472633" cy="4431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Windows 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rPr>
              <a:t>Server 2019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5FECA8-D8A4-4BE2-8A5B-CA689B4E98DD}"/>
              </a:ext>
            </a:extLst>
          </p:cNvPr>
          <p:cNvSpPr/>
          <p:nvPr/>
        </p:nvSpPr>
        <p:spPr bwMode="auto">
          <a:xfrm>
            <a:off x="2822391" y="3712971"/>
            <a:ext cx="2472633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version 1803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D179F0-FB64-44FB-93B8-F2E5ED6E92DA}"/>
              </a:ext>
            </a:extLst>
          </p:cNvPr>
          <p:cNvSpPr/>
          <p:nvPr/>
        </p:nvSpPr>
        <p:spPr bwMode="auto">
          <a:xfrm>
            <a:off x="4852888" y="3712971"/>
            <a:ext cx="2472633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version 1809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B73D99-E816-4086-89B9-AE10D87BCB81}"/>
              </a:ext>
            </a:extLst>
          </p:cNvPr>
          <p:cNvSpPr txBox="1"/>
          <p:nvPr/>
        </p:nvSpPr>
        <p:spPr>
          <a:xfrm>
            <a:off x="1146669" y="3140312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October 2017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0551C7-5ED0-434A-9E21-B57BE3C2EFDF}"/>
              </a:ext>
            </a:extLst>
          </p:cNvPr>
          <p:cNvSpPr txBox="1"/>
          <p:nvPr/>
        </p:nvSpPr>
        <p:spPr>
          <a:xfrm>
            <a:off x="3184585" y="3140312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April 2018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8FA951-2E60-4FC8-8721-54E5865B3154}"/>
              </a:ext>
            </a:extLst>
          </p:cNvPr>
          <p:cNvSpPr txBox="1"/>
          <p:nvPr/>
        </p:nvSpPr>
        <p:spPr>
          <a:xfrm>
            <a:off x="5215082" y="3140312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lang="en-US" sz="12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September 2018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C3282B-051A-405E-A87A-C9B4FCA2B228}"/>
              </a:ext>
            </a:extLst>
          </p:cNvPr>
          <p:cNvSpPr txBox="1"/>
          <p:nvPr/>
        </p:nvSpPr>
        <p:spPr>
          <a:xfrm>
            <a:off x="226245" y="5170975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October 2016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696ED4-ACFC-46E6-A438-78174BACA376}"/>
              </a:ext>
            </a:extLst>
          </p:cNvPr>
          <p:cNvSpPr txBox="1"/>
          <p:nvPr/>
        </p:nvSpPr>
        <p:spPr>
          <a:xfrm>
            <a:off x="5253789" y="5170975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742">
              <a:spcBef>
                <a:spcPct val="20000"/>
              </a:spcBef>
              <a:buSzPct val="90000"/>
              <a:defRPr/>
            </a:pPr>
            <a:r>
              <a:rPr lang="en-US" sz="120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  <a:cs typeface="Segoe UI Semilight" panose="020B0402040204020203" pitchFamily="34" charset="0"/>
              </a:rPr>
              <a:t>September 2018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997E79-A3AF-4A31-B3A9-A5DF9069C0D7}"/>
              </a:ext>
            </a:extLst>
          </p:cNvPr>
          <p:cNvSpPr/>
          <p:nvPr/>
        </p:nvSpPr>
        <p:spPr bwMode="auto">
          <a:xfrm>
            <a:off x="6895578" y="3712971"/>
            <a:ext cx="2472633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version 19XX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73A2E2-9812-420A-9F1C-E4539E58C695}"/>
              </a:ext>
            </a:extLst>
          </p:cNvPr>
          <p:cNvSpPr txBox="1"/>
          <p:nvPr/>
        </p:nvSpPr>
        <p:spPr>
          <a:xfrm>
            <a:off x="7257772" y="3140312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H1/CY2019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455320-F9C1-433F-936A-432299AF5909}"/>
              </a:ext>
            </a:extLst>
          </p:cNvPr>
          <p:cNvSpPr/>
          <p:nvPr/>
        </p:nvSpPr>
        <p:spPr bwMode="auto">
          <a:xfrm>
            <a:off x="8919653" y="3712971"/>
            <a:ext cx="2472633" cy="38779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1" indent="0" algn="ctr" defTabSz="913927" rtl="0" eaLnBrk="1" fontAlgn="base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Server,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version 19XX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7E17A3-7088-4DA4-9E98-2F642DAEE0CB}"/>
              </a:ext>
            </a:extLst>
          </p:cNvPr>
          <p:cNvSpPr txBox="1"/>
          <p:nvPr/>
        </p:nvSpPr>
        <p:spPr>
          <a:xfrm>
            <a:off x="9281847" y="3140312"/>
            <a:ext cx="174824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H2/CY2019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198FD6D-2150-4DBC-B133-32E0BF7697EF}"/>
              </a:ext>
            </a:extLst>
          </p:cNvPr>
          <p:cNvCxnSpPr>
            <a:cxnSpLocks/>
          </p:cNvCxnSpPr>
          <p:nvPr/>
        </p:nvCxnSpPr>
        <p:spPr>
          <a:xfrm>
            <a:off x="-10633" y="1979577"/>
            <a:ext cx="12214021" cy="0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A0277A5D-5BCE-40CF-ABFC-55FAD78A0A8D}"/>
              </a:ext>
            </a:extLst>
          </p:cNvPr>
          <p:cNvSpPr/>
          <p:nvPr/>
        </p:nvSpPr>
        <p:spPr bwMode="auto">
          <a:xfrm>
            <a:off x="61399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8112CAA-D316-4665-9AF4-E2B66F79554C}"/>
              </a:ext>
            </a:extLst>
          </p:cNvPr>
          <p:cNvSpPr/>
          <p:nvPr/>
        </p:nvSpPr>
        <p:spPr bwMode="auto">
          <a:xfrm>
            <a:off x="108519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28FF46E-1AD2-4F21-AABA-290709B78965}"/>
              </a:ext>
            </a:extLst>
          </p:cNvPr>
          <p:cNvSpPr/>
          <p:nvPr/>
        </p:nvSpPr>
        <p:spPr bwMode="auto">
          <a:xfrm>
            <a:off x="155638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35D2F7-627D-402C-B81C-D75FAD5CDEEE}"/>
              </a:ext>
            </a:extLst>
          </p:cNvPr>
          <p:cNvSpPr/>
          <p:nvPr/>
        </p:nvSpPr>
        <p:spPr bwMode="auto">
          <a:xfrm>
            <a:off x="202758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B4D2901-47CA-47E3-8BBD-8F01299C849C}"/>
              </a:ext>
            </a:extLst>
          </p:cNvPr>
          <p:cNvSpPr/>
          <p:nvPr/>
        </p:nvSpPr>
        <p:spPr bwMode="auto">
          <a:xfrm>
            <a:off x="249877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9785B4-F278-4183-AFBA-56BCB3CD4860}"/>
              </a:ext>
            </a:extLst>
          </p:cNvPr>
          <p:cNvSpPr/>
          <p:nvPr/>
        </p:nvSpPr>
        <p:spPr bwMode="auto">
          <a:xfrm>
            <a:off x="296997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D6B60FD-7778-4FC1-B5A6-80F5D5F263A3}"/>
              </a:ext>
            </a:extLst>
          </p:cNvPr>
          <p:cNvSpPr/>
          <p:nvPr/>
        </p:nvSpPr>
        <p:spPr bwMode="auto">
          <a:xfrm>
            <a:off x="344116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C15DDDC-E1D2-4EA7-8C5D-F068E1ADF3AA}"/>
              </a:ext>
            </a:extLst>
          </p:cNvPr>
          <p:cNvSpPr/>
          <p:nvPr/>
        </p:nvSpPr>
        <p:spPr bwMode="auto">
          <a:xfrm>
            <a:off x="391236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1207F22-F9A6-4CE1-97F1-486FA6E9ED9A}"/>
              </a:ext>
            </a:extLst>
          </p:cNvPr>
          <p:cNvSpPr/>
          <p:nvPr/>
        </p:nvSpPr>
        <p:spPr bwMode="auto">
          <a:xfrm>
            <a:off x="438355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E851682-E854-49ED-A5BE-4BC1DF6F785D}"/>
              </a:ext>
            </a:extLst>
          </p:cNvPr>
          <p:cNvSpPr/>
          <p:nvPr/>
        </p:nvSpPr>
        <p:spPr bwMode="auto">
          <a:xfrm>
            <a:off x="485475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F6225F8-8646-4A30-9373-523DD769D2B4}"/>
              </a:ext>
            </a:extLst>
          </p:cNvPr>
          <p:cNvSpPr/>
          <p:nvPr/>
        </p:nvSpPr>
        <p:spPr bwMode="auto">
          <a:xfrm>
            <a:off x="532594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0FA6D89-C468-43EC-A108-9AFE412142DD}"/>
              </a:ext>
            </a:extLst>
          </p:cNvPr>
          <p:cNvSpPr/>
          <p:nvPr/>
        </p:nvSpPr>
        <p:spPr bwMode="auto">
          <a:xfrm>
            <a:off x="579714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FDDAD9D-34FE-47E4-9828-98121855065C}"/>
              </a:ext>
            </a:extLst>
          </p:cNvPr>
          <p:cNvSpPr/>
          <p:nvPr/>
        </p:nvSpPr>
        <p:spPr bwMode="auto">
          <a:xfrm>
            <a:off x="626833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157A731-CD25-4DB6-9FBA-33136961947A}"/>
              </a:ext>
            </a:extLst>
          </p:cNvPr>
          <p:cNvSpPr/>
          <p:nvPr/>
        </p:nvSpPr>
        <p:spPr bwMode="auto">
          <a:xfrm>
            <a:off x="673953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F4261F5-FD7F-48D3-B119-16F02FED760B}"/>
              </a:ext>
            </a:extLst>
          </p:cNvPr>
          <p:cNvSpPr/>
          <p:nvPr/>
        </p:nvSpPr>
        <p:spPr bwMode="auto">
          <a:xfrm>
            <a:off x="721072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CC31DA9-5E29-4357-B124-A724FBB729DA}"/>
              </a:ext>
            </a:extLst>
          </p:cNvPr>
          <p:cNvSpPr/>
          <p:nvPr/>
        </p:nvSpPr>
        <p:spPr bwMode="auto">
          <a:xfrm>
            <a:off x="768192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31163AC-43AC-413C-AEBE-DF35F3FA8024}"/>
              </a:ext>
            </a:extLst>
          </p:cNvPr>
          <p:cNvSpPr/>
          <p:nvPr/>
        </p:nvSpPr>
        <p:spPr bwMode="auto">
          <a:xfrm>
            <a:off x="815311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2A95430-D23B-4156-8CE7-2E4AF723A66D}"/>
              </a:ext>
            </a:extLst>
          </p:cNvPr>
          <p:cNvSpPr/>
          <p:nvPr/>
        </p:nvSpPr>
        <p:spPr bwMode="auto">
          <a:xfrm>
            <a:off x="862431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C99FF4-9AA9-478B-8019-996F6E307FED}"/>
              </a:ext>
            </a:extLst>
          </p:cNvPr>
          <p:cNvSpPr/>
          <p:nvPr/>
        </p:nvSpPr>
        <p:spPr bwMode="auto">
          <a:xfrm>
            <a:off x="909550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A67F45DD-B772-4A14-A215-F8696A8DBA1D}"/>
              </a:ext>
            </a:extLst>
          </p:cNvPr>
          <p:cNvSpPr/>
          <p:nvPr/>
        </p:nvSpPr>
        <p:spPr bwMode="auto">
          <a:xfrm>
            <a:off x="956670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7870BB5-CCBF-40D0-B448-4FEBCE0F52EE}"/>
              </a:ext>
            </a:extLst>
          </p:cNvPr>
          <p:cNvSpPr/>
          <p:nvPr/>
        </p:nvSpPr>
        <p:spPr bwMode="auto">
          <a:xfrm>
            <a:off x="1003789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05405E24-ECC0-4737-A385-6755473B7928}"/>
              </a:ext>
            </a:extLst>
          </p:cNvPr>
          <p:cNvSpPr/>
          <p:nvPr/>
        </p:nvSpPr>
        <p:spPr bwMode="auto">
          <a:xfrm>
            <a:off x="10509090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5B9F800-4D8D-4725-90A8-CB9CC038E4EF}"/>
              </a:ext>
            </a:extLst>
          </p:cNvPr>
          <p:cNvSpPr/>
          <p:nvPr/>
        </p:nvSpPr>
        <p:spPr bwMode="auto">
          <a:xfrm>
            <a:off x="10980285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F7CBFF9-2115-43F8-AD51-21920128BDFD}"/>
              </a:ext>
            </a:extLst>
          </p:cNvPr>
          <p:cNvSpPr/>
          <p:nvPr/>
        </p:nvSpPr>
        <p:spPr bwMode="auto">
          <a:xfrm>
            <a:off x="11451488" y="1892291"/>
            <a:ext cx="174572" cy="174572"/>
          </a:xfrm>
          <a:prstGeom prst="ellipse">
            <a:avLst/>
          </a:prstGeom>
          <a:solidFill>
            <a:schemeClr val="accent2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DB145AE-4A9C-481F-A7B1-9AE800CB72E0}"/>
              </a:ext>
            </a:extLst>
          </p:cNvPr>
          <p:cNvSpPr/>
          <p:nvPr/>
        </p:nvSpPr>
        <p:spPr bwMode="auto">
          <a:xfrm>
            <a:off x="5416006" y="1324845"/>
            <a:ext cx="1359989" cy="5447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32468">
                      <a:schemeClr val="accent2"/>
                    </a:gs>
                    <a:gs pos="58000">
                      <a:schemeClr val="accent2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INSIDERS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B58B3A6-9A08-4B83-B133-4312262B801B}"/>
              </a:ext>
            </a:extLst>
          </p:cNvPr>
          <p:cNvSpPr txBox="1"/>
          <p:nvPr/>
        </p:nvSpPr>
        <p:spPr>
          <a:xfrm>
            <a:off x="5464641" y="2270732"/>
            <a:ext cx="126271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 2 weeks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B651B-158A-41C8-A9FE-614428B4D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b="0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</a:rPr>
              <a:t>Looking forward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9310992-1279-4651-933C-A31BEEBBBBC5}"/>
              </a:ext>
            </a:extLst>
          </p:cNvPr>
          <p:cNvCxnSpPr>
            <a:cxnSpLocks/>
          </p:cNvCxnSpPr>
          <p:nvPr/>
        </p:nvCxnSpPr>
        <p:spPr>
          <a:xfrm>
            <a:off x="-87000" y="3488602"/>
            <a:ext cx="12290388" cy="0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D08B0E-E349-4718-809A-46B8211FEEAB}"/>
              </a:ext>
            </a:extLst>
          </p:cNvPr>
          <p:cNvSpPr/>
          <p:nvPr/>
        </p:nvSpPr>
        <p:spPr bwMode="auto">
          <a:xfrm>
            <a:off x="4576866" y="2706605"/>
            <a:ext cx="3038268" cy="5447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gradFill>
                  <a:gsLst>
                    <a:gs pos="88961">
                      <a:schemeClr val="accent1"/>
                    </a:gs>
                    <a:gs pos="68831">
                      <a:schemeClr val="accent1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SEMI-ANNUAL CHANNEL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F8440D3-19B7-4429-B6AA-7A8E44FA5222}"/>
              </a:ext>
            </a:extLst>
          </p:cNvPr>
          <p:cNvSpPr/>
          <p:nvPr/>
        </p:nvSpPr>
        <p:spPr bwMode="auto">
          <a:xfrm>
            <a:off x="1937886" y="3401316"/>
            <a:ext cx="174572" cy="174572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7F1506EA-F8EB-4B56-8737-E3535A2D77AD}"/>
              </a:ext>
            </a:extLst>
          </p:cNvPr>
          <p:cNvSpPr/>
          <p:nvPr/>
        </p:nvSpPr>
        <p:spPr bwMode="auto">
          <a:xfrm>
            <a:off x="3973300" y="3401316"/>
            <a:ext cx="174572" cy="174572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96DC91A-DD85-4914-BECF-4A941154D448}"/>
              </a:ext>
            </a:extLst>
          </p:cNvPr>
          <p:cNvSpPr/>
          <p:nvPr/>
        </p:nvSpPr>
        <p:spPr bwMode="auto">
          <a:xfrm>
            <a:off x="8044128" y="3401316"/>
            <a:ext cx="174572" cy="174572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B02149A-F2A5-4379-BCCE-75AB788481C4}"/>
              </a:ext>
            </a:extLst>
          </p:cNvPr>
          <p:cNvSpPr/>
          <p:nvPr/>
        </p:nvSpPr>
        <p:spPr bwMode="auto">
          <a:xfrm>
            <a:off x="10079542" y="3401316"/>
            <a:ext cx="174572" cy="174572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1E2145E-756B-417C-99B1-8FB8B185C6F7}"/>
              </a:ext>
            </a:extLst>
          </p:cNvPr>
          <p:cNvSpPr/>
          <p:nvPr/>
        </p:nvSpPr>
        <p:spPr bwMode="auto">
          <a:xfrm>
            <a:off x="6008714" y="3401316"/>
            <a:ext cx="174572" cy="174572"/>
          </a:xfrm>
          <a:prstGeom prst="ellipse">
            <a:avLst/>
          </a:prstGeom>
          <a:solidFill>
            <a:schemeClr val="accent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6D210E-0FE3-4887-9023-B74BFF96F5CD}"/>
              </a:ext>
            </a:extLst>
          </p:cNvPr>
          <p:cNvCxnSpPr>
            <a:cxnSpLocks/>
          </p:cNvCxnSpPr>
          <p:nvPr/>
        </p:nvCxnSpPr>
        <p:spPr>
          <a:xfrm>
            <a:off x="-87000" y="5524267"/>
            <a:ext cx="12290388" cy="0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CC013BC-533A-4426-B81A-A1CE7B478449}"/>
              </a:ext>
            </a:extLst>
          </p:cNvPr>
          <p:cNvSpPr/>
          <p:nvPr/>
        </p:nvSpPr>
        <p:spPr bwMode="auto">
          <a:xfrm>
            <a:off x="4088142" y="4661886"/>
            <a:ext cx="4015716" cy="54476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 dirty="0">
                <a:gradFill>
                  <a:gsLst>
                    <a:gs pos="18182">
                      <a:schemeClr val="accent3"/>
                    </a:gs>
                    <a:gs pos="48000">
                      <a:schemeClr val="accent3"/>
                    </a:gs>
                  </a:gsLst>
                  <a:lin ang="5400000" scaled="0"/>
                </a:gradFill>
                <a:latin typeface="Segoe UI Semibold"/>
                <a:cs typeface="Segoe UI" pitchFamily="34" charset="0"/>
              </a:rPr>
              <a:t>LONG-TERM SERVICING CHANNEL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D5F5D48-491E-4EAD-89DA-E2707C305D83}"/>
              </a:ext>
            </a:extLst>
          </p:cNvPr>
          <p:cNvSpPr/>
          <p:nvPr/>
        </p:nvSpPr>
        <p:spPr bwMode="auto">
          <a:xfrm>
            <a:off x="6025559" y="5435854"/>
            <a:ext cx="174572" cy="174572"/>
          </a:xfrm>
          <a:prstGeom prst="ellipse">
            <a:avLst/>
          </a:prstGeom>
          <a:solidFill>
            <a:srgbClr val="D83B0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09FAB76-F8D9-4949-BFDB-70E9789646C1}"/>
              </a:ext>
            </a:extLst>
          </p:cNvPr>
          <p:cNvGrpSpPr/>
          <p:nvPr/>
        </p:nvGrpSpPr>
        <p:grpSpPr>
          <a:xfrm>
            <a:off x="1828801" y="5685485"/>
            <a:ext cx="3570406" cy="246221"/>
            <a:chOff x="1828801" y="5685485"/>
            <a:chExt cx="3570406" cy="24622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198496F-1B8C-4E44-AEE1-B695E0958B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28801" y="5808595"/>
              <a:ext cx="357040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F16BF71-ECDA-45FF-BE1E-878EEFC00C77}"/>
                </a:ext>
              </a:extLst>
            </p:cNvPr>
            <p:cNvSpPr txBox="1"/>
            <p:nvPr/>
          </p:nvSpPr>
          <p:spPr>
            <a:xfrm>
              <a:off x="3346568" y="5685485"/>
              <a:ext cx="8265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2-3 Years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9F094C-CC8A-41B3-9F4C-2D44B4FCB2C3}"/>
              </a:ext>
            </a:extLst>
          </p:cNvPr>
          <p:cNvGrpSpPr/>
          <p:nvPr/>
        </p:nvGrpSpPr>
        <p:grpSpPr>
          <a:xfrm>
            <a:off x="6792795" y="5684192"/>
            <a:ext cx="5000402" cy="246221"/>
            <a:chOff x="6792794" y="5684192"/>
            <a:chExt cx="5105519" cy="246221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4491BF4-04C3-43AA-B35E-CC17006B8D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92794" y="5808595"/>
              <a:ext cx="5105519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0F4CFD1-BFF8-41D9-AE8A-56BC8F176E31}"/>
                </a:ext>
              </a:extLst>
            </p:cNvPr>
            <p:cNvSpPr txBox="1"/>
            <p:nvPr/>
          </p:nvSpPr>
          <p:spPr>
            <a:xfrm>
              <a:off x="8894652" y="5684192"/>
              <a:ext cx="82657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2-3 Years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F2B653B-6613-4163-8E24-5A9634B5F09D}"/>
              </a:ext>
            </a:extLst>
          </p:cNvPr>
          <p:cNvSpPr txBox="1"/>
          <p:nvPr/>
        </p:nvSpPr>
        <p:spPr>
          <a:xfrm>
            <a:off x="5399207" y="4250003"/>
            <a:ext cx="13935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Every 6 months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50FA326-02A6-4A9D-9A3D-E063EE8C2D15}"/>
              </a:ext>
            </a:extLst>
          </p:cNvPr>
          <p:cNvSpPr/>
          <p:nvPr/>
        </p:nvSpPr>
        <p:spPr bwMode="auto">
          <a:xfrm>
            <a:off x="11451488" y="5430212"/>
            <a:ext cx="174572" cy="174572"/>
          </a:xfrm>
          <a:prstGeom prst="ellipse">
            <a:avLst/>
          </a:prstGeom>
          <a:solidFill>
            <a:srgbClr val="D83B0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B210298-5DCB-4842-821F-75CE90ACFDC8}"/>
              </a:ext>
            </a:extLst>
          </p:cNvPr>
          <p:cNvSpPr/>
          <p:nvPr/>
        </p:nvSpPr>
        <p:spPr bwMode="auto">
          <a:xfrm>
            <a:off x="1072773" y="5430212"/>
            <a:ext cx="174572" cy="174572"/>
          </a:xfrm>
          <a:prstGeom prst="ellipse">
            <a:avLst/>
          </a:prstGeom>
          <a:solidFill>
            <a:srgbClr val="D83B0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2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54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6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2" grpId="0" animBg="1"/>
      <p:bldP spid="3" grpId="0" animBg="1"/>
      <p:bldP spid="7" grpId="0"/>
      <p:bldP spid="12" grpId="0"/>
      <p:bldP spid="14" grpId="0"/>
      <p:bldP spid="18" grpId="0"/>
      <p:bldP spid="21" grpId="0"/>
      <p:bldP spid="47" grpId="0"/>
      <p:bldP spid="48" grpId="0"/>
      <p:bldP spid="49" grpId="0"/>
      <p:bldP spid="51" grpId="0"/>
      <p:bldP spid="52" grpId="0"/>
      <p:bldP spid="22" grpId="0"/>
      <p:bldP spid="24" grpId="0"/>
      <p:bldP spid="25" grpId="0"/>
      <p:bldP spid="27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3" grpId="0" animBg="1"/>
      <p:bldP spid="54" grpId="0" animBg="1"/>
      <p:bldP spid="55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56" grpId="0"/>
      <p:bldP spid="70" grpId="0"/>
      <p:bldP spid="74" grpId="0"/>
      <p:bldP spid="44" grpId="0" animBg="1"/>
      <p:bldP spid="45" grpId="0" animBg="1"/>
      <p:bldP spid="23" grpId="0" animBg="1"/>
      <p:bldP spid="26" grpId="0" animBg="1"/>
      <p:bldP spid="28" grpId="0" animBg="1"/>
      <p:bldP spid="77" grpId="0"/>
      <p:bldP spid="46" grpId="0" animBg="1"/>
      <p:bldP spid="82" grpId="0"/>
      <p:bldP spid="69" grpId="0" animBg="1"/>
      <p:bldP spid="7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0FF34E-5BE6-4D1C-A3C9-DAD4D7482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4489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245F9557-4C12-4364-B35E-4FC7882E7FC9}"/>
              </a:ext>
            </a:extLst>
          </p:cNvPr>
          <p:cNvSpPr/>
          <p:nvPr/>
        </p:nvSpPr>
        <p:spPr bwMode="auto">
          <a:xfrm>
            <a:off x="5131008" y="3271012"/>
            <a:ext cx="1419712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C1632E6-22B8-4EBB-9821-D500FD86582D}"/>
              </a:ext>
            </a:extLst>
          </p:cNvPr>
          <p:cNvGrpSpPr/>
          <p:nvPr/>
        </p:nvGrpSpPr>
        <p:grpSpPr>
          <a:xfrm>
            <a:off x="5529380" y="3730101"/>
            <a:ext cx="622968" cy="501534"/>
            <a:chOff x="4498340" y="2156970"/>
            <a:chExt cx="525780" cy="423290"/>
          </a:xfrm>
        </p:grpSpPr>
        <p:sp>
          <p:nvSpPr>
            <p:cNvPr id="121" name="Cylinder 120">
              <a:extLst>
                <a:ext uri="{FF2B5EF4-FFF2-40B4-BE49-F238E27FC236}">
                  <a16:creationId xmlns:a16="http://schemas.microsoft.com/office/drawing/2014/main" id="{8D39906B-3C97-4007-A5E7-E1A15018D9E4}"/>
                </a:ext>
              </a:extLst>
            </p:cNvPr>
            <p:cNvSpPr/>
            <p:nvPr/>
          </p:nvSpPr>
          <p:spPr bwMode="auto">
            <a:xfrm>
              <a:off x="4498340" y="2158442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2" name="Cylinder 121">
              <a:extLst>
                <a:ext uri="{FF2B5EF4-FFF2-40B4-BE49-F238E27FC236}">
                  <a16:creationId xmlns:a16="http://schemas.microsoft.com/office/drawing/2014/main" id="{3D718067-9A9C-46E1-969F-B46DBED87D82}"/>
                </a:ext>
              </a:extLst>
            </p:cNvPr>
            <p:cNvSpPr/>
            <p:nvPr/>
          </p:nvSpPr>
          <p:spPr bwMode="auto">
            <a:xfrm>
              <a:off x="4498340" y="2307987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3" name="Cylinder 122">
              <a:extLst>
                <a:ext uri="{FF2B5EF4-FFF2-40B4-BE49-F238E27FC236}">
                  <a16:creationId xmlns:a16="http://schemas.microsoft.com/office/drawing/2014/main" id="{EDFFF47A-0C6D-4496-AA67-A985F0A2C76A}"/>
                </a:ext>
              </a:extLst>
            </p:cNvPr>
            <p:cNvSpPr/>
            <p:nvPr/>
          </p:nvSpPr>
          <p:spPr bwMode="auto">
            <a:xfrm>
              <a:off x="4498340" y="2452974"/>
              <a:ext cx="525780" cy="127286"/>
            </a:xfrm>
            <a:prstGeom prst="can">
              <a:avLst/>
            </a:prstGeom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A55DF9B4-CEA0-423B-9CEF-59C572067F27}"/>
                </a:ext>
              </a:extLst>
            </p:cNvPr>
            <p:cNvSpPr/>
            <p:nvPr/>
          </p:nvSpPr>
          <p:spPr bwMode="auto">
            <a:xfrm>
              <a:off x="4498340" y="215697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A925BC1-D084-4D76-BB14-AA14A87F9981}"/>
                </a:ext>
              </a:extLst>
            </p:cNvPr>
            <p:cNvSpPr/>
            <p:nvPr/>
          </p:nvSpPr>
          <p:spPr bwMode="auto">
            <a:xfrm>
              <a:off x="4498340" y="230175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418CDD14-863F-4279-9C03-525C4065633E}"/>
                </a:ext>
              </a:extLst>
            </p:cNvPr>
            <p:cNvSpPr/>
            <p:nvPr/>
          </p:nvSpPr>
          <p:spPr bwMode="auto">
            <a:xfrm>
              <a:off x="4498340" y="2446530"/>
              <a:ext cx="525780" cy="45719"/>
            </a:xfrm>
            <a:prstGeom prst="ellipse">
              <a:avLst/>
            </a:prstGeom>
            <a:solidFill>
              <a:srgbClr val="163E6A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2745A2B-31F7-49E3-A304-002E3573CE63}"/>
              </a:ext>
            </a:extLst>
          </p:cNvPr>
          <p:cNvSpPr/>
          <p:nvPr/>
        </p:nvSpPr>
        <p:spPr bwMode="auto">
          <a:xfrm>
            <a:off x="7257382" y="3284500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E3F2F453-55D2-4B1D-AB04-F29371581579}"/>
              </a:ext>
            </a:extLst>
          </p:cNvPr>
          <p:cNvGrpSpPr/>
          <p:nvPr/>
        </p:nvGrpSpPr>
        <p:grpSpPr>
          <a:xfrm>
            <a:off x="7688632" y="3762042"/>
            <a:ext cx="551498" cy="552450"/>
            <a:chOff x="9592192" y="1744460"/>
            <a:chExt cx="551498" cy="552450"/>
          </a:xfrm>
        </p:grpSpPr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0805769-913C-49F5-B1AC-87391B3F0030}"/>
                </a:ext>
              </a:extLst>
            </p:cNvPr>
            <p:cNvSpPr/>
            <p:nvPr/>
          </p:nvSpPr>
          <p:spPr>
            <a:xfrm>
              <a:off x="9848415" y="1744460"/>
              <a:ext cx="295275" cy="552450"/>
            </a:xfrm>
            <a:custGeom>
              <a:avLst/>
              <a:gdLst/>
              <a:ahLst/>
              <a:cxnLst/>
              <a:rect l="0" t="0" r="0" b="0"/>
              <a:pathLst>
                <a:path w="295275" h="552450">
                  <a:moveTo>
                    <a:pt x="19526" y="7144"/>
                  </a:moveTo>
                  <a:lnTo>
                    <a:pt x="7144" y="246221"/>
                  </a:lnTo>
                  <a:lnTo>
                    <a:pt x="19526" y="547211"/>
                  </a:lnTo>
                  <a:lnTo>
                    <a:pt x="42386" y="534829"/>
                  </a:lnTo>
                  <a:cubicBezTo>
                    <a:pt x="194786" y="451009"/>
                    <a:pt x="290036" y="290036"/>
                    <a:pt x="290036" y="115729"/>
                  </a:cubicBezTo>
                  <a:lnTo>
                    <a:pt x="290036" y="7144"/>
                  </a:lnTo>
                  <a:lnTo>
                    <a:pt x="290036" y="7144"/>
                  </a:lnTo>
                  <a:cubicBezTo>
                    <a:pt x="204311" y="50006"/>
                    <a:pt x="104299" y="50006"/>
                    <a:pt x="19526" y="7144"/>
                  </a:cubicBezTo>
                  <a:lnTo>
                    <a:pt x="19526" y="7144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BCA65277-5DC2-4DB8-9FC6-77F25DAB27C7}"/>
                </a:ext>
              </a:extLst>
            </p:cNvPr>
            <p:cNvSpPr/>
            <p:nvPr/>
          </p:nvSpPr>
          <p:spPr>
            <a:xfrm>
              <a:off x="9592192" y="1744460"/>
              <a:ext cx="485775" cy="552450"/>
            </a:xfrm>
            <a:custGeom>
              <a:avLst/>
              <a:gdLst/>
              <a:ahLst/>
              <a:cxnLst/>
              <a:rect l="0" t="0" r="0" b="0"/>
              <a:pathLst>
                <a:path w="485775" h="552450">
                  <a:moveTo>
                    <a:pt x="481489" y="214789"/>
                  </a:moveTo>
                  <a:lnTo>
                    <a:pt x="442436" y="175736"/>
                  </a:lnTo>
                  <a:lnTo>
                    <a:pt x="277654" y="340519"/>
                  </a:lnTo>
                  <a:lnTo>
                    <a:pt x="277654" y="7144"/>
                  </a:lnTo>
                  <a:cubicBezTo>
                    <a:pt x="192881" y="50006"/>
                    <a:pt x="91916" y="50006"/>
                    <a:pt x="7144" y="7144"/>
                  </a:cubicBezTo>
                  <a:lnTo>
                    <a:pt x="7144" y="115729"/>
                  </a:lnTo>
                  <a:cubicBezTo>
                    <a:pt x="7144" y="290036"/>
                    <a:pt x="101441" y="450056"/>
                    <a:pt x="254794" y="534829"/>
                  </a:cubicBezTo>
                  <a:lnTo>
                    <a:pt x="277654" y="547211"/>
                  </a:lnTo>
                  <a:lnTo>
                    <a:pt x="277654" y="419576"/>
                  </a:lnTo>
                  <a:lnTo>
                    <a:pt x="481489" y="214789"/>
                  </a:ln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1735DC6D-5DFB-48F9-AAC9-4C39501D2A27}"/>
                </a:ext>
              </a:extLst>
            </p:cNvPr>
            <p:cNvSpPr/>
            <p:nvPr/>
          </p:nvSpPr>
          <p:spPr bwMode="auto">
            <a:xfrm rot="18900000">
              <a:off x="9773899" y="1883265"/>
              <a:ext cx="284225" cy="150955"/>
            </a:xfrm>
            <a:custGeom>
              <a:avLst/>
              <a:gdLst>
                <a:gd name="connsiteX0" fmla="*/ 284225 w 284225"/>
                <a:gd name="connsiteY0" fmla="*/ 107849 h 150955"/>
                <a:gd name="connsiteX1" fmla="*/ 284225 w 284225"/>
                <a:gd name="connsiteY1" fmla="*/ 150955 h 150955"/>
                <a:gd name="connsiteX2" fmla="*/ 0 w 284225"/>
                <a:gd name="connsiteY2" fmla="*/ 150955 h 150955"/>
                <a:gd name="connsiteX3" fmla="*/ 0 w 284225"/>
                <a:gd name="connsiteY3" fmla="*/ 0 h 150955"/>
                <a:gd name="connsiteX4" fmla="*/ 43779 w 284225"/>
                <a:gd name="connsiteY4" fmla="*/ 0 h 150955"/>
                <a:gd name="connsiteX5" fmla="*/ 43779 w 284225"/>
                <a:gd name="connsiteY5" fmla="*/ 107176 h 150955"/>
                <a:gd name="connsiteX6" fmla="*/ 284225 w 284225"/>
                <a:gd name="connsiteY6" fmla="*/ 107849 h 150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225" h="150955">
                  <a:moveTo>
                    <a:pt x="284225" y="107849"/>
                  </a:moveTo>
                  <a:lnTo>
                    <a:pt x="284225" y="150955"/>
                  </a:lnTo>
                  <a:lnTo>
                    <a:pt x="0" y="150955"/>
                  </a:lnTo>
                  <a:lnTo>
                    <a:pt x="0" y="0"/>
                  </a:lnTo>
                  <a:lnTo>
                    <a:pt x="43779" y="0"/>
                  </a:lnTo>
                  <a:lnTo>
                    <a:pt x="43779" y="107176"/>
                  </a:lnTo>
                  <a:lnTo>
                    <a:pt x="284225" y="10784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4970F3D5-68F5-4C8F-A3B0-403ECD420E0F}"/>
              </a:ext>
            </a:extLst>
          </p:cNvPr>
          <p:cNvSpPr/>
          <p:nvPr/>
        </p:nvSpPr>
        <p:spPr bwMode="auto">
          <a:xfrm>
            <a:off x="9380158" y="3282615"/>
            <a:ext cx="1419713" cy="141971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137" name="Labs">
            <a:extLst>
              <a:ext uri="{FF2B5EF4-FFF2-40B4-BE49-F238E27FC236}">
                <a16:creationId xmlns:a16="http://schemas.microsoft.com/office/drawing/2014/main" id="{518FE677-18B2-4BE4-B7BF-4B424C7B1BB1}"/>
              </a:ext>
            </a:extLst>
          </p:cNvPr>
          <p:cNvGrpSpPr/>
          <p:nvPr/>
        </p:nvGrpSpPr>
        <p:grpSpPr>
          <a:xfrm>
            <a:off x="9861414" y="3622765"/>
            <a:ext cx="457200" cy="628650"/>
            <a:chOff x="9638470" y="1641188"/>
            <a:chExt cx="457200" cy="628650"/>
          </a:xfrm>
        </p:grpSpPr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DD00FFF-180C-42D1-AAC2-1035B62180E3}"/>
                </a:ext>
              </a:extLst>
            </p:cNvPr>
            <p:cNvSpPr/>
            <p:nvPr/>
          </p:nvSpPr>
          <p:spPr>
            <a:xfrm>
              <a:off x="9631416" y="1716912"/>
              <a:ext cx="466725" cy="552450"/>
            </a:xfrm>
            <a:custGeom>
              <a:avLst/>
              <a:gdLst/>
              <a:ahLst/>
              <a:cxnLst/>
              <a:rect l="0" t="0" r="0" b="0"/>
              <a:pathLst>
                <a:path w="466725" h="552450">
                  <a:moveTo>
                    <a:pt x="460444" y="517684"/>
                  </a:moveTo>
                  <a:lnTo>
                    <a:pt x="291851" y="233839"/>
                  </a:lnTo>
                  <a:cubicBezTo>
                    <a:pt x="285184" y="221456"/>
                    <a:pt x="282326" y="207169"/>
                    <a:pt x="282326" y="192881"/>
                  </a:cubicBezTo>
                  <a:lnTo>
                    <a:pt x="282326" y="56674"/>
                  </a:lnTo>
                  <a:lnTo>
                    <a:pt x="289946" y="56674"/>
                  </a:lnTo>
                  <a:cubicBezTo>
                    <a:pt x="303281" y="56674"/>
                    <a:pt x="314711" y="45244"/>
                    <a:pt x="314711" y="31909"/>
                  </a:cubicBezTo>
                  <a:cubicBezTo>
                    <a:pt x="314711" y="18574"/>
                    <a:pt x="303281" y="7144"/>
                    <a:pt x="289946" y="7144"/>
                  </a:cubicBezTo>
                  <a:lnTo>
                    <a:pt x="181361" y="7144"/>
                  </a:lnTo>
                  <a:cubicBezTo>
                    <a:pt x="168026" y="7144"/>
                    <a:pt x="156596" y="18574"/>
                    <a:pt x="156596" y="31909"/>
                  </a:cubicBezTo>
                  <a:cubicBezTo>
                    <a:pt x="156596" y="45244"/>
                    <a:pt x="168026" y="56674"/>
                    <a:pt x="181361" y="56674"/>
                  </a:cubicBezTo>
                  <a:lnTo>
                    <a:pt x="188981" y="56674"/>
                  </a:lnTo>
                  <a:lnTo>
                    <a:pt x="188981" y="193834"/>
                  </a:lnTo>
                  <a:cubicBezTo>
                    <a:pt x="188981" y="208121"/>
                    <a:pt x="185171" y="221456"/>
                    <a:pt x="179456" y="234791"/>
                  </a:cubicBezTo>
                  <a:lnTo>
                    <a:pt x="9911" y="517684"/>
                  </a:lnTo>
                  <a:cubicBezTo>
                    <a:pt x="1339" y="534829"/>
                    <a:pt x="13721" y="554831"/>
                    <a:pt x="32771" y="554831"/>
                  </a:cubicBezTo>
                  <a:lnTo>
                    <a:pt x="438536" y="554831"/>
                  </a:lnTo>
                  <a:cubicBezTo>
                    <a:pt x="457586" y="554831"/>
                    <a:pt x="469969" y="534829"/>
                    <a:pt x="460444" y="517684"/>
                  </a:cubicBez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60B3E062-EF2E-4919-AC01-D6FA2159DD6E}"/>
                </a:ext>
              </a:extLst>
            </p:cNvPr>
            <p:cNvSpPr/>
            <p:nvPr/>
          </p:nvSpPr>
          <p:spPr>
            <a:xfrm>
              <a:off x="9819921" y="1634044"/>
              <a:ext cx="95250" cy="95250"/>
            </a:xfrm>
            <a:custGeom>
              <a:avLst/>
              <a:gdLst/>
              <a:ahLst/>
              <a:cxnLst/>
              <a:rect l="0" t="0" r="0" b="0"/>
              <a:pathLst>
                <a:path w="95250" h="95250">
                  <a:moveTo>
                    <a:pt x="69056" y="7144"/>
                  </a:moveTo>
                  <a:lnTo>
                    <a:pt x="27146" y="7144"/>
                  </a:lnTo>
                  <a:cubicBezTo>
                    <a:pt x="16669" y="7144"/>
                    <a:pt x="7144" y="15716"/>
                    <a:pt x="7144" y="27146"/>
                  </a:cubicBezTo>
                  <a:lnTo>
                    <a:pt x="7144" y="90011"/>
                  </a:lnTo>
                  <a:lnTo>
                    <a:pt x="89059" y="90011"/>
                  </a:lnTo>
                  <a:lnTo>
                    <a:pt x="89059" y="27146"/>
                  </a:lnTo>
                  <a:cubicBezTo>
                    <a:pt x="88106" y="15716"/>
                    <a:pt x="79534" y="7144"/>
                    <a:pt x="69056" y="7144"/>
                  </a:cubicBezTo>
                  <a:close/>
                </a:path>
              </a:pathLst>
            </a:custGeom>
            <a:solidFill>
              <a:srgbClr val="163E6A"/>
            </a:solidFill>
            <a:ln w="9525" cap="flat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6F020300-C5F1-48AA-AC55-B891845D212D}"/>
              </a:ext>
            </a:extLst>
          </p:cNvPr>
          <p:cNvSpPr/>
          <p:nvPr/>
        </p:nvSpPr>
        <p:spPr bwMode="auto">
          <a:xfrm>
            <a:off x="7073900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9333C6-4277-452D-A8B4-7E38DCB4B10E}"/>
              </a:ext>
            </a:extLst>
          </p:cNvPr>
          <p:cNvSpPr/>
          <p:nvPr/>
        </p:nvSpPr>
        <p:spPr bwMode="auto">
          <a:xfrm>
            <a:off x="9232900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48251-2B2B-4E0B-8B5A-F83437F9EAA9}"/>
              </a:ext>
            </a:extLst>
          </p:cNvPr>
          <p:cNvSpPr/>
          <p:nvPr/>
        </p:nvSpPr>
        <p:spPr bwMode="auto">
          <a:xfrm>
            <a:off x="4914900" y="2910512"/>
            <a:ext cx="1858434" cy="2378446"/>
          </a:xfrm>
          <a:prstGeom prst="rect">
            <a:avLst/>
          </a:prstGeom>
          <a:solidFill>
            <a:schemeClr val="bg2">
              <a:alpha val="89804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E0A2370-51AD-4990-B37E-AFB45B31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>
              <a:spcAft>
                <a:spcPct val="35000"/>
              </a:spcAft>
            </a:pPr>
            <a:r>
              <a:rPr lang="en-US" dirty="0"/>
              <a:t>Unique hybrid capabilities with Azure</a:t>
            </a:r>
          </a:p>
        </p:txBody>
      </p:sp>
      <p:sp>
        <p:nvSpPr>
          <p:cNvPr id="15" name="Title 12">
            <a:extLst>
              <a:ext uri="{FF2B5EF4-FFF2-40B4-BE49-F238E27FC236}">
                <a16:creationId xmlns:a16="http://schemas.microsoft.com/office/drawing/2014/main" id="{205B0619-0AB2-424F-8961-D734F14B9213}"/>
              </a:ext>
            </a:extLst>
          </p:cNvPr>
          <p:cNvSpPr txBox="1">
            <a:spLocks/>
          </p:cNvSpPr>
          <p:nvPr/>
        </p:nvSpPr>
        <p:spPr>
          <a:xfrm>
            <a:off x="2299773" y="1278625"/>
            <a:ext cx="759245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Extend your datacenter to Azure to maximize existing investments </a:t>
            </a:r>
            <a:br>
              <a:rPr kumimoji="0" lang="en-US" sz="2000" b="0" i="0" u="none" strike="noStrike" kern="1200" cap="none" spc="0" normalizeH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</a:br>
            <a:r>
              <a:rPr kumimoji="0" lang="en-US" sz="2000" b="0" i="0" u="none" strike="noStrike" kern="1200" cap="none" spc="0" normalizeH="0" noProof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and gain new hybrid capabilities</a:t>
            </a:r>
          </a:p>
        </p:txBody>
      </p:sp>
      <p:sp>
        <p:nvSpPr>
          <p:cNvPr id="12" name="Title 12">
            <a:extLst>
              <a:ext uri="{FF2B5EF4-FFF2-40B4-BE49-F238E27FC236}">
                <a16:creationId xmlns:a16="http://schemas.microsoft.com/office/drawing/2014/main" id="{6BAD31DA-02F5-472F-815F-06418443DCF0}"/>
              </a:ext>
            </a:extLst>
          </p:cNvPr>
          <p:cNvSpPr txBox="1">
            <a:spLocks/>
          </p:cNvSpPr>
          <p:nvPr/>
        </p:nvSpPr>
        <p:spPr>
          <a:xfrm>
            <a:off x="4672065" y="3136990"/>
            <a:ext cx="6862050" cy="169001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Backup, Azure Site Recovery, and more</a:t>
            </a:r>
          </a:p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Storage Migration Services</a:t>
            </a:r>
          </a:p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Azure Network Adapter for connection to Azure virtual networks</a:t>
            </a:r>
          </a:p>
          <a:p>
            <a:pPr marL="0" marR="0" lvl="0" indent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Windows Admin Center: the hub for hybrid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988D35-96A2-4A58-B70C-ADFB456C5F47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1183070" y="1722287"/>
            <a:chExt cx="1419712" cy="141971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09565B-9736-4CD9-A388-7705B2FE4D49}"/>
                </a:ext>
              </a:extLst>
            </p:cNvPr>
            <p:cNvSpPr/>
            <p:nvPr/>
          </p:nvSpPr>
          <p:spPr bwMode="auto">
            <a:xfrm>
              <a:off x="1183070" y="1722287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5BB51B-1C91-4A86-BAA4-50D34FC8B5EC}"/>
                </a:ext>
              </a:extLst>
            </p:cNvPr>
            <p:cNvGrpSpPr/>
            <p:nvPr/>
          </p:nvGrpSpPr>
          <p:grpSpPr>
            <a:xfrm>
              <a:off x="1446379" y="1998281"/>
              <a:ext cx="893095" cy="867724"/>
              <a:chOff x="1467595" y="2048641"/>
              <a:chExt cx="893095" cy="867724"/>
            </a:xfrm>
          </p:grpSpPr>
          <p:sp>
            <p:nvSpPr>
              <p:cNvPr id="18" name="Freeform 12">
                <a:extLst>
                  <a:ext uri="{FF2B5EF4-FFF2-40B4-BE49-F238E27FC236}">
                    <a16:creationId xmlns:a16="http://schemas.microsoft.com/office/drawing/2014/main" id="{E62EEF33-FC25-4B6F-A5A6-CB72E31014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7595" y="2048641"/>
                <a:ext cx="893095" cy="426098"/>
              </a:xfrm>
              <a:custGeom>
                <a:avLst/>
                <a:gdLst>
                  <a:gd name="T0" fmla="*/ 54 w 724"/>
                  <a:gd name="T1" fmla="*/ 191 h 299"/>
                  <a:gd name="T2" fmla="*/ 92 w 724"/>
                  <a:gd name="T3" fmla="*/ 207 h 299"/>
                  <a:gd name="T4" fmla="*/ 92 w 724"/>
                  <a:gd name="T5" fmla="*/ 200 h 299"/>
                  <a:gd name="T6" fmla="*/ 191 w 724"/>
                  <a:gd name="T7" fmla="*/ 100 h 299"/>
                  <a:gd name="T8" fmla="*/ 277 w 724"/>
                  <a:gd name="T9" fmla="*/ 150 h 299"/>
                  <a:gd name="T10" fmla="*/ 277 w 724"/>
                  <a:gd name="T11" fmla="*/ 149 h 299"/>
                  <a:gd name="T12" fmla="*/ 427 w 724"/>
                  <a:gd name="T13" fmla="*/ 0 h 299"/>
                  <a:gd name="T14" fmla="*/ 577 w 724"/>
                  <a:gd name="T15" fmla="*/ 149 h 299"/>
                  <a:gd name="T16" fmla="*/ 574 w 724"/>
                  <a:gd name="T17" fmla="*/ 180 h 299"/>
                  <a:gd name="T18" fmla="*/ 644 w 724"/>
                  <a:gd name="T19" fmla="*/ 138 h 299"/>
                  <a:gd name="T20" fmla="*/ 724 w 724"/>
                  <a:gd name="T21" fmla="*/ 219 h 299"/>
                  <a:gd name="T22" fmla="*/ 644 w 724"/>
                  <a:gd name="T23" fmla="*/ 299 h 299"/>
                  <a:gd name="T24" fmla="*/ 427 w 724"/>
                  <a:gd name="T25" fmla="*/ 299 h 299"/>
                  <a:gd name="T26" fmla="*/ 191 w 724"/>
                  <a:gd name="T27" fmla="*/ 299 h 299"/>
                  <a:gd name="T28" fmla="*/ 54 w 724"/>
                  <a:gd name="T29" fmla="*/ 299 h 299"/>
                  <a:gd name="T30" fmla="*/ 0 w 724"/>
                  <a:gd name="T31" fmla="*/ 245 h 299"/>
                  <a:gd name="T32" fmla="*/ 54 w 724"/>
                  <a:gd name="T33" fmla="*/ 191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4" h="299">
                    <a:moveTo>
                      <a:pt x="54" y="191"/>
                    </a:moveTo>
                    <a:cubicBezTo>
                      <a:pt x="69" y="191"/>
                      <a:pt x="83" y="197"/>
                      <a:pt x="92" y="207"/>
                    </a:cubicBezTo>
                    <a:cubicBezTo>
                      <a:pt x="92" y="205"/>
                      <a:pt x="92" y="202"/>
                      <a:pt x="92" y="200"/>
                    </a:cubicBezTo>
                    <a:cubicBezTo>
                      <a:pt x="92" y="145"/>
                      <a:pt x="137" y="100"/>
                      <a:pt x="191" y="100"/>
                    </a:cubicBezTo>
                    <a:cubicBezTo>
                      <a:pt x="228" y="100"/>
                      <a:pt x="260" y="120"/>
                      <a:pt x="277" y="150"/>
                    </a:cubicBezTo>
                    <a:cubicBezTo>
                      <a:pt x="277" y="150"/>
                      <a:pt x="277" y="150"/>
                      <a:pt x="277" y="149"/>
                    </a:cubicBezTo>
                    <a:cubicBezTo>
                      <a:pt x="277" y="67"/>
                      <a:pt x="344" y="0"/>
                      <a:pt x="427" y="0"/>
                    </a:cubicBezTo>
                    <a:cubicBezTo>
                      <a:pt x="510" y="0"/>
                      <a:pt x="577" y="67"/>
                      <a:pt x="577" y="149"/>
                    </a:cubicBezTo>
                    <a:cubicBezTo>
                      <a:pt x="577" y="160"/>
                      <a:pt x="576" y="170"/>
                      <a:pt x="574" y="180"/>
                    </a:cubicBezTo>
                    <a:cubicBezTo>
                      <a:pt x="587" y="155"/>
                      <a:pt x="614" y="138"/>
                      <a:pt x="644" y="138"/>
                    </a:cubicBezTo>
                    <a:cubicBezTo>
                      <a:pt x="688" y="138"/>
                      <a:pt x="724" y="174"/>
                      <a:pt x="724" y="219"/>
                    </a:cubicBezTo>
                    <a:cubicBezTo>
                      <a:pt x="724" y="263"/>
                      <a:pt x="688" y="299"/>
                      <a:pt x="644" y="299"/>
                    </a:cubicBezTo>
                    <a:cubicBezTo>
                      <a:pt x="599" y="299"/>
                      <a:pt x="488" y="299"/>
                      <a:pt x="427" y="299"/>
                    </a:cubicBezTo>
                    <a:cubicBezTo>
                      <a:pt x="366" y="299"/>
                      <a:pt x="243" y="299"/>
                      <a:pt x="191" y="299"/>
                    </a:cubicBezTo>
                    <a:cubicBezTo>
                      <a:pt x="156" y="299"/>
                      <a:pt x="81" y="299"/>
                      <a:pt x="54" y="299"/>
                    </a:cubicBezTo>
                    <a:cubicBezTo>
                      <a:pt x="24" y="299"/>
                      <a:pt x="0" y="275"/>
                      <a:pt x="0" y="245"/>
                    </a:cubicBezTo>
                    <a:cubicBezTo>
                      <a:pt x="0" y="215"/>
                      <a:pt x="24" y="191"/>
                      <a:pt x="54" y="191"/>
                    </a:cubicBezTo>
                    <a:close/>
                  </a:path>
                </a:pathLst>
              </a:custGeom>
              <a:solidFill>
                <a:srgbClr val="163E6A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EA8637-0F33-4526-B7C5-6EA6E7D70FC2}"/>
                  </a:ext>
                </a:extLst>
              </p:cNvPr>
              <p:cNvSpPr/>
              <p:nvPr/>
            </p:nvSpPr>
            <p:spPr bwMode="auto">
              <a:xfrm>
                <a:off x="1675746" y="2344876"/>
                <a:ext cx="476794" cy="57148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9EF563C-B522-45E5-8799-20D3CE671BF0}"/>
                  </a:ext>
                </a:extLst>
              </p:cNvPr>
              <p:cNvGrpSpPr/>
              <p:nvPr/>
            </p:nvGrpSpPr>
            <p:grpSpPr>
              <a:xfrm>
                <a:off x="1761743" y="2408114"/>
                <a:ext cx="331470" cy="464719"/>
                <a:chOff x="1746503" y="2397954"/>
                <a:chExt cx="331470" cy="464719"/>
              </a:xfrm>
              <a:solidFill>
                <a:srgbClr val="163E6A"/>
              </a:solidFill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1C27859A-1816-4EAA-910E-DEB62C3B09A6}"/>
                    </a:ext>
                  </a:extLst>
                </p:cNvPr>
                <p:cNvSpPr/>
                <p:nvPr/>
              </p:nvSpPr>
              <p:spPr bwMode="auto">
                <a:xfrm>
                  <a:off x="174650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29677A21-CA19-4B93-B0AE-BE7A50947064}"/>
                    </a:ext>
                  </a:extLst>
                </p:cNvPr>
                <p:cNvSpPr/>
                <p:nvPr/>
              </p:nvSpPr>
              <p:spPr bwMode="auto">
                <a:xfrm>
                  <a:off x="187604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AF6CDAD-6491-41C6-B296-1765E9951AA7}"/>
                    </a:ext>
                  </a:extLst>
                </p:cNvPr>
                <p:cNvSpPr/>
                <p:nvPr/>
              </p:nvSpPr>
              <p:spPr bwMode="auto">
                <a:xfrm>
                  <a:off x="200177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41266F7-21F8-418E-A229-CBF98239BEAE}"/>
                    </a:ext>
                  </a:extLst>
                </p:cNvPr>
                <p:cNvSpPr/>
                <p:nvPr/>
              </p:nvSpPr>
              <p:spPr bwMode="auto">
                <a:xfrm>
                  <a:off x="174650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9ED887E-1840-41FE-958E-8419218E14DA}"/>
                    </a:ext>
                  </a:extLst>
                </p:cNvPr>
                <p:cNvSpPr/>
                <p:nvPr/>
              </p:nvSpPr>
              <p:spPr bwMode="auto">
                <a:xfrm>
                  <a:off x="187604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0DA1084A-02B4-4DEC-AC14-6024522346BE}"/>
                    </a:ext>
                  </a:extLst>
                </p:cNvPr>
                <p:cNvSpPr/>
                <p:nvPr/>
              </p:nvSpPr>
              <p:spPr bwMode="auto">
                <a:xfrm>
                  <a:off x="200177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7ACB7A2-3462-44B9-8D8E-141E0865DEDC}"/>
                    </a:ext>
                  </a:extLst>
                </p:cNvPr>
                <p:cNvSpPr/>
                <p:nvPr/>
              </p:nvSpPr>
              <p:spPr bwMode="auto">
                <a:xfrm>
                  <a:off x="174650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DB6D90-1CED-457A-92C2-55A2715B9097}"/>
                    </a:ext>
                  </a:extLst>
                </p:cNvPr>
                <p:cNvSpPr/>
                <p:nvPr/>
              </p:nvSpPr>
              <p:spPr bwMode="auto">
                <a:xfrm>
                  <a:off x="187604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4091AC5-945D-41DF-86EB-CD690485E8C8}"/>
                    </a:ext>
                  </a:extLst>
                </p:cNvPr>
                <p:cNvSpPr/>
                <p:nvPr/>
              </p:nvSpPr>
              <p:spPr bwMode="auto">
                <a:xfrm>
                  <a:off x="200177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4AC21E3-3962-4758-B9CD-CDB53A61AAFF}"/>
                  </a:ext>
                </a:extLst>
              </p:cNvPr>
              <p:cNvGrpSpPr/>
              <p:nvPr/>
            </p:nvGrpSpPr>
            <p:grpSpPr>
              <a:xfrm>
                <a:off x="1746503" y="2397954"/>
                <a:ext cx="331470" cy="464719"/>
                <a:chOff x="1746503" y="2397954"/>
                <a:chExt cx="331470" cy="46471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A481B5-EBC9-43F5-ABD6-4929E1E56613}"/>
                    </a:ext>
                  </a:extLst>
                </p:cNvPr>
                <p:cNvSpPr/>
                <p:nvPr/>
              </p:nvSpPr>
              <p:spPr bwMode="auto">
                <a:xfrm>
                  <a:off x="174650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F7D5902-F69A-4C54-9A6A-C2387C633255}"/>
                    </a:ext>
                  </a:extLst>
                </p:cNvPr>
                <p:cNvSpPr/>
                <p:nvPr/>
              </p:nvSpPr>
              <p:spPr bwMode="auto">
                <a:xfrm>
                  <a:off x="187604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397F71D-EB88-411C-B38B-80DB96DE6F48}"/>
                    </a:ext>
                  </a:extLst>
                </p:cNvPr>
                <p:cNvSpPr/>
                <p:nvPr/>
              </p:nvSpPr>
              <p:spPr bwMode="auto">
                <a:xfrm>
                  <a:off x="200177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9715378-D182-4C02-A126-5D66CDC6A6B6}"/>
                    </a:ext>
                  </a:extLst>
                </p:cNvPr>
                <p:cNvSpPr/>
                <p:nvPr/>
              </p:nvSpPr>
              <p:spPr bwMode="auto">
                <a:xfrm>
                  <a:off x="174650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D54D6740-946D-435A-8B2F-D27272F44BEC}"/>
                    </a:ext>
                  </a:extLst>
                </p:cNvPr>
                <p:cNvSpPr/>
                <p:nvPr/>
              </p:nvSpPr>
              <p:spPr bwMode="auto">
                <a:xfrm>
                  <a:off x="187604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BAF90F-DABB-473C-B681-C5E452DF4BD8}"/>
                    </a:ext>
                  </a:extLst>
                </p:cNvPr>
                <p:cNvSpPr/>
                <p:nvPr/>
              </p:nvSpPr>
              <p:spPr bwMode="auto">
                <a:xfrm>
                  <a:off x="200177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32472CC-85A6-406F-B859-29FFCEBE07C4}"/>
                    </a:ext>
                  </a:extLst>
                </p:cNvPr>
                <p:cNvSpPr/>
                <p:nvPr/>
              </p:nvSpPr>
              <p:spPr bwMode="auto">
                <a:xfrm>
                  <a:off x="174650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99491439-EDD2-45B9-A791-70CB14C2D355}"/>
                    </a:ext>
                  </a:extLst>
                </p:cNvPr>
                <p:cNvSpPr/>
                <p:nvPr/>
              </p:nvSpPr>
              <p:spPr bwMode="auto">
                <a:xfrm>
                  <a:off x="187604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EB575971-B62E-482A-B19B-8E4CBD04BD9A}"/>
                    </a:ext>
                  </a:extLst>
                </p:cNvPr>
                <p:cNvSpPr/>
                <p:nvPr/>
              </p:nvSpPr>
              <p:spPr bwMode="auto">
                <a:xfrm>
                  <a:off x="200177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C09BF87F-78A8-4516-AC6E-BDABB1AA6F00}"/>
              </a:ext>
            </a:extLst>
          </p:cNvPr>
          <p:cNvSpPr/>
          <p:nvPr/>
        </p:nvSpPr>
        <p:spPr bwMode="auto">
          <a:xfrm>
            <a:off x="1553053" y="2826974"/>
            <a:ext cx="2409202" cy="2409202"/>
          </a:xfrm>
          <a:prstGeom prst="rect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254000" dist="50800" dir="2700000" sx="101000" sy="101000" algn="tl" rotWithShape="0">
              <a:prstClr val="black">
                <a:alpha val="35000"/>
              </a:prstClr>
            </a:outerShdw>
          </a:effectLst>
        </p:spPr>
        <p:txBody>
          <a:bodyPr vert="horz" wrap="square" lIns="0" tIns="46623" rIns="0" bIns="46623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1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7527941-1520-47A2-B99C-30B33C4827D0}"/>
              </a:ext>
            </a:extLst>
          </p:cNvPr>
          <p:cNvGrpSpPr/>
          <p:nvPr/>
        </p:nvGrpSpPr>
        <p:grpSpPr>
          <a:xfrm>
            <a:off x="2009668" y="3305587"/>
            <a:ext cx="1515553" cy="1472498"/>
            <a:chOff x="1467595" y="2048641"/>
            <a:chExt cx="893095" cy="867724"/>
          </a:xfrm>
        </p:grpSpPr>
        <p:sp>
          <p:nvSpPr>
            <p:cNvPr id="71" name="Freeform 12">
              <a:extLst>
                <a:ext uri="{FF2B5EF4-FFF2-40B4-BE49-F238E27FC236}">
                  <a16:creationId xmlns:a16="http://schemas.microsoft.com/office/drawing/2014/main" id="{9AFC0381-AA5D-485A-A411-66D067E5E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67595" y="2048641"/>
              <a:ext cx="893095" cy="426098"/>
            </a:xfrm>
            <a:custGeom>
              <a:avLst/>
              <a:gdLst>
                <a:gd name="T0" fmla="*/ 54 w 724"/>
                <a:gd name="T1" fmla="*/ 191 h 299"/>
                <a:gd name="T2" fmla="*/ 92 w 724"/>
                <a:gd name="T3" fmla="*/ 207 h 299"/>
                <a:gd name="T4" fmla="*/ 92 w 724"/>
                <a:gd name="T5" fmla="*/ 200 h 299"/>
                <a:gd name="T6" fmla="*/ 191 w 724"/>
                <a:gd name="T7" fmla="*/ 100 h 299"/>
                <a:gd name="T8" fmla="*/ 277 w 724"/>
                <a:gd name="T9" fmla="*/ 150 h 299"/>
                <a:gd name="T10" fmla="*/ 277 w 724"/>
                <a:gd name="T11" fmla="*/ 149 h 299"/>
                <a:gd name="T12" fmla="*/ 427 w 724"/>
                <a:gd name="T13" fmla="*/ 0 h 299"/>
                <a:gd name="T14" fmla="*/ 577 w 724"/>
                <a:gd name="T15" fmla="*/ 149 h 299"/>
                <a:gd name="T16" fmla="*/ 574 w 724"/>
                <a:gd name="T17" fmla="*/ 180 h 299"/>
                <a:gd name="T18" fmla="*/ 644 w 724"/>
                <a:gd name="T19" fmla="*/ 138 h 299"/>
                <a:gd name="T20" fmla="*/ 724 w 724"/>
                <a:gd name="T21" fmla="*/ 219 h 299"/>
                <a:gd name="T22" fmla="*/ 644 w 724"/>
                <a:gd name="T23" fmla="*/ 299 h 299"/>
                <a:gd name="T24" fmla="*/ 427 w 724"/>
                <a:gd name="T25" fmla="*/ 299 h 299"/>
                <a:gd name="T26" fmla="*/ 191 w 724"/>
                <a:gd name="T27" fmla="*/ 299 h 299"/>
                <a:gd name="T28" fmla="*/ 54 w 724"/>
                <a:gd name="T29" fmla="*/ 299 h 299"/>
                <a:gd name="T30" fmla="*/ 0 w 724"/>
                <a:gd name="T31" fmla="*/ 245 h 299"/>
                <a:gd name="T32" fmla="*/ 54 w 724"/>
                <a:gd name="T33" fmla="*/ 191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4" h="299">
                  <a:moveTo>
                    <a:pt x="54" y="191"/>
                  </a:moveTo>
                  <a:cubicBezTo>
                    <a:pt x="69" y="191"/>
                    <a:pt x="83" y="197"/>
                    <a:pt x="92" y="207"/>
                  </a:cubicBezTo>
                  <a:cubicBezTo>
                    <a:pt x="92" y="205"/>
                    <a:pt x="92" y="202"/>
                    <a:pt x="92" y="200"/>
                  </a:cubicBezTo>
                  <a:cubicBezTo>
                    <a:pt x="92" y="145"/>
                    <a:pt x="137" y="100"/>
                    <a:pt x="191" y="100"/>
                  </a:cubicBezTo>
                  <a:cubicBezTo>
                    <a:pt x="228" y="100"/>
                    <a:pt x="260" y="120"/>
                    <a:pt x="277" y="150"/>
                  </a:cubicBezTo>
                  <a:cubicBezTo>
                    <a:pt x="277" y="150"/>
                    <a:pt x="277" y="150"/>
                    <a:pt x="277" y="149"/>
                  </a:cubicBezTo>
                  <a:cubicBezTo>
                    <a:pt x="277" y="67"/>
                    <a:pt x="344" y="0"/>
                    <a:pt x="427" y="0"/>
                  </a:cubicBezTo>
                  <a:cubicBezTo>
                    <a:pt x="510" y="0"/>
                    <a:pt x="577" y="67"/>
                    <a:pt x="577" y="149"/>
                  </a:cubicBezTo>
                  <a:cubicBezTo>
                    <a:pt x="577" y="160"/>
                    <a:pt x="576" y="170"/>
                    <a:pt x="574" y="180"/>
                  </a:cubicBezTo>
                  <a:cubicBezTo>
                    <a:pt x="587" y="155"/>
                    <a:pt x="614" y="138"/>
                    <a:pt x="644" y="138"/>
                  </a:cubicBezTo>
                  <a:cubicBezTo>
                    <a:pt x="688" y="138"/>
                    <a:pt x="724" y="174"/>
                    <a:pt x="724" y="219"/>
                  </a:cubicBezTo>
                  <a:cubicBezTo>
                    <a:pt x="724" y="263"/>
                    <a:pt x="688" y="299"/>
                    <a:pt x="644" y="299"/>
                  </a:cubicBezTo>
                  <a:cubicBezTo>
                    <a:pt x="599" y="299"/>
                    <a:pt x="488" y="299"/>
                    <a:pt x="427" y="299"/>
                  </a:cubicBezTo>
                  <a:cubicBezTo>
                    <a:pt x="366" y="299"/>
                    <a:pt x="243" y="299"/>
                    <a:pt x="191" y="299"/>
                  </a:cubicBezTo>
                  <a:cubicBezTo>
                    <a:pt x="156" y="299"/>
                    <a:pt x="81" y="299"/>
                    <a:pt x="54" y="299"/>
                  </a:cubicBezTo>
                  <a:cubicBezTo>
                    <a:pt x="24" y="299"/>
                    <a:pt x="0" y="275"/>
                    <a:pt x="0" y="245"/>
                  </a:cubicBezTo>
                  <a:cubicBezTo>
                    <a:pt x="0" y="215"/>
                    <a:pt x="24" y="191"/>
                    <a:pt x="54" y="191"/>
                  </a:cubicBezTo>
                  <a:close/>
                </a:path>
              </a:pathLst>
            </a:custGeom>
            <a:solidFill>
              <a:srgbClr val="163E6A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192"/>
              <a:endParaRPr lang="en-US">
                <a:solidFill>
                  <a:srgbClr val="1A1A1A"/>
                </a:solidFill>
                <a:latin typeface="Segoe UI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EA199A1-9071-481D-A9A0-02FC00660C5C}"/>
                </a:ext>
              </a:extLst>
            </p:cNvPr>
            <p:cNvSpPr/>
            <p:nvPr/>
          </p:nvSpPr>
          <p:spPr bwMode="auto">
            <a:xfrm>
              <a:off x="1675746" y="2344876"/>
              <a:ext cx="476794" cy="571489"/>
            </a:xfrm>
            <a:prstGeom prst="rect">
              <a:avLst/>
            </a:prstGeom>
            <a:solidFill>
              <a:srgbClr val="0078D4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DDED31F-F1BC-4FA3-AE29-FF1F0987F3F3}"/>
                </a:ext>
              </a:extLst>
            </p:cNvPr>
            <p:cNvGrpSpPr/>
            <p:nvPr/>
          </p:nvGrpSpPr>
          <p:grpSpPr>
            <a:xfrm>
              <a:off x="1761743" y="2408114"/>
              <a:ext cx="331470" cy="464719"/>
              <a:chOff x="1746503" y="2397954"/>
              <a:chExt cx="331470" cy="464719"/>
            </a:xfrm>
            <a:solidFill>
              <a:srgbClr val="163E6A"/>
            </a:solidFill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2DF2F9E-00F2-43C3-8380-E19CD0841CFE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A86B8A2-7E1A-4C96-B535-C6087A50BD6C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BE0ED9BF-563D-4FB7-B5C7-F0C51A0911E2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0E7AE832-48E5-40C9-94C7-6F5DB957D149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C3737E0-4161-4302-BC30-B80AD03712FD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CD14ECE-522A-43E8-821F-1DE04E06BDA8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82D3185-ECAC-4B2E-AF07-D2D8E4FEB7BE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164CDDF-8556-4719-BE15-C6DEBB4C160C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73402B3-523B-4251-9C28-4E3C0D371C9D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6ABD1C9-5D29-49DF-9BCC-518A8CA305CB}"/>
                </a:ext>
              </a:extLst>
            </p:cNvPr>
            <p:cNvGrpSpPr/>
            <p:nvPr/>
          </p:nvGrpSpPr>
          <p:grpSpPr>
            <a:xfrm>
              <a:off x="1746503" y="2397954"/>
              <a:ext cx="331470" cy="464719"/>
              <a:chOff x="1746503" y="2397954"/>
              <a:chExt cx="331470" cy="464719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F0D41155-4A4F-48F5-B81D-D098DD2FA67A}"/>
                  </a:ext>
                </a:extLst>
              </p:cNvPr>
              <p:cNvSpPr/>
              <p:nvPr/>
            </p:nvSpPr>
            <p:spPr bwMode="auto">
              <a:xfrm>
                <a:off x="174650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A7078C87-7E6A-4AEB-837D-D3F5828A8928}"/>
                  </a:ext>
                </a:extLst>
              </p:cNvPr>
              <p:cNvSpPr/>
              <p:nvPr/>
            </p:nvSpPr>
            <p:spPr bwMode="auto">
              <a:xfrm>
                <a:off x="187604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C66B1BC-F19E-48C4-A6BC-8A2AB585498E}"/>
                  </a:ext>
                </a:extLst>
              </p:cNvPr>
              <p:cNvSpPr/>
              <p:nvPr/>
            </p:nvSpPr>
            <p:spPr bwMode="auto">
              <a:xfrm>
                <a:off x="2001773" y="239795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082AD97-ADA4-42C2-85F9-E1503DE1F925}"/>
                  </a:ext>
                </a:extLst>
              </p:cNvPr>
              <p:cNvSpPr/>
              <p:nvPr/>
            </p:nvSpPr>
            <p:spPr bwMode="auto">
              <a:xfrm>
                <a:off x="174650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5B5EC9C-CD07-4CF0-9904-C08A2B59EF65}"/>
                  </a:ext>
                </a:extLst>
              </p:cNvPr>
              <p:cNvSpPr/>
              <p:nvPr/>
            </p:nvSpPr>
            <p:spPr bwMode="auto">
              <a:xfrm>
                <a:off x="187604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37BBF68-8818-465A-8314-CD4997ADED73}"/>
                  </a:ext>
                </a:extLst>
              </p:cNvPr>
              <p:cNvSpPr/>
              <p:nvPr/>
            </p:nvSpPr>
            <p:spPr bwMode="auto">
              <a:xfrm>
                <a:off x="2001773" y="257321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CB9C780-73BF-4141-93E1-4B396757F6CF}"/>
                  </a:ext>
                </a:extLst>
              </p:cNvPr>
              <p:cNvSpPr/>
              <p:nvPr/>
            </p:nvSpPr>
            <p:spPr bwMode="auto">
              <a:xfrm>
                <a:off x="174650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D63C1F3-B7E4-4EF2-B6A3-846191B0EF36}"/>
                  </a:ext>
                </a:extLst>
              </p:cNvPr>
              <p:cNvSpPr/>
              <p:nvPr/>
            </p:nvSpPr>
            <p:spPr bwMode="auto">
              <a:xfrm>
                <a:off x="187604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92EA752-2A9E-401C-8846-34B0B85320EF}"/>
                  </a:ext>
                </a:extLst>
              </p:cNvPr>
              <p:cNvSpPr/>
              <p:nvPr/>
            </p:nvSpPr>
            <p:spPr bwMode="auto">
              <a:xfrm>
                <a:off x="2001773" y="2733234"/>
                <a:ext cx="76200" cy="12943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161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med" p14:dur="700">
        <p159:morph option="byObject"/>
      </p:transition>
    </mc:Choice>
    <mc:Fallback xmlns="" xmlns:a16="http://schemas.microsoft.com/office/drawing/2014/main" xmlns:p14="http://schemas.microsoft.com/office/powerpoint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16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7D83B8-1070-4B86-A7BA-93BFC5B0E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025650"/>
            <a:ext cx="3768898" cy="1107996"/>
          </a:xfrm>
        </p:spPr>
        <p:txBody>
          <a:bodyPr/>
          <a:lstStyle/>
          <a:p>
            <a:r>
              <a:rPr lang="en-US" dirty="0"/>
              <a:t>Windows </a:t>
            </a:r>
            <a:br>
              <a:rPr lang="en-US" dirty="0"/>
            </a:br>
            <a:r>
              <a:rPr lang="en-US" dirty="0"/>
              <a:t>Admin Center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EFFD711-DB8C-4EFB-A40E-AD43C03C96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615553"/>
          </a:xfrm>
        </p:spPr>
        <p:txBody>
          <a:bodyPr/>
          <a:lstStyle/>
          <a:p>
            <a:r>
              <a:rPr lang="en-US" dirty="0"/>
              <a:t>Over 1.7 Million servers </a:t>
            </a:r>
            <a:br>
              <a:rPr lang="en-US" dirty="0"/>
            </a:br>
            <a:r>
              <a:rPr lang="en-US" dirty="0"/>
              <a:t>under management!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DAE3AB8-F274-419F-8E5F-F06E82C8433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45" t="7456" r="38139" b="4322"/>
          <a:stretch/>
        </p:blipFill>
        <p:spPr>
          <a:xfrm>
            <a:off x="4149165" y="849982"/>
            <a:ext cx="6881813" cy="553346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6611A1A-28C6-438E-8A1D-462EE8169B37}"/>
              </a:ext>
            </a:extLst>
          </p:cNvPr>
          <p:cNvGrpSpPr/>
          <p:nvPr/>
        </p:nvGrpSpPr>
        <p:grpSpPr>
          <a:xfrm>
            <a:off x="11349673" y="301342"/>
            <a:ext cx="548640" cy="548640"/>
            <a:chOff x="1183070" y="1722287"/>
            <a:chExt cx="1419712" cy="141971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2C200E7-907C-4B8E-955A-F945B114EC14}"/>
                </a:ext>
              </a:extLst>
            </p:cNvPr>
            <p:cNvSpPr/>
            <p:nvPr/>
          </p:nvSpPr>
          <p:spPr bwMode="auto">
            <a:xfrm>
              <a:off x="1183070" y="1722287"/>
              <a:ext cx="1419712" cy="1419712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txBody>
            <a:bodyPr vert="horz" wrap="square" lIns="0" tIns="46623" rIns="0" bIns="46623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B1727BD-C34F-4D8B-AD37-B6B3A5B24CB1}"/>
                </a:ext>
              </a:extLst>
            </p:cNvPr>
            <p:cNvGrpSpPr/>
            <p:nvPr/>
          </p:nvGrpSpPr>
          <p:grpSpPr>
            <a:xfrm>
              <a:off x="1446379" y="1998281"/>
              <a:ext cx="893095" cy="867724"/>
              <a:chOff x="1467595" y="2048641"/>
              <a:chExt cx="893095" cy="867724"/>
            </a:xfrm>
          </p:grpSpPr>
          <p:sp>
            <p:nvSpPr>
              <p:cNvPr id="10" name="Freeform 12">
                <a:extLst>
                  <a:ext uri="{FF2B5EF4-FFF2-40B4-BE49-F238E27FC236}">
                    <a16:creationId xmlns:a16="http://schemas.microsoft.com/office/drawing/2014/main" id="{7DE7D5F0-CBF5-46B4-BDDE-43A0B86A9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7595" y="2048641"/>
                <a:ext cx="893095" cy="426098"/>
              </a:xfrm>
              <a:custGeom>
                <a:avLst/>
                <a:gdLst>
                  <a:gd name="T0" fmla="*/ 54 w 724"/>
                  <a:gd name="T1" fmla="*/ 191 h 299"/>
                  <a:gd name="T2" fmla="*/ 92 w 724"/>
                  <a:gd name="T3" fmla="*/ 207 h 299"/>
                  <a:gd name="T4" fmla="*/ 92 w 724"/>
                  <a:gd name="T5" fmla="*/ 200 h 299"/>
                  <a:gd name="T6" fmla="*/ 191 w 724"/>
                  <a:gd name="T7" fmla="*/ 100 h 299"/>
                  <a:gd name="T8" fmla="*/ 277 w 724"/>
                  <a:gd name="T9" fmla="*/ 150 h 299"/>
                  <a:gd name="T10" fmla="*/ 277 w 724"/>
                  <a:gd name="T11" fmla="*/ 149 h 299"/>
                  <a:gd name="T12" fmla="*/ 427 w 724"/>
                  <a:gd name="T13" fmla="*/ 0 h 299"/>
                  <a:gd name="T14" fmla="*/ 577 w 724"/>
                  <a:gd name="T15" fmla="*/ 149 h 299"/>
                  <a:gd name="T16" fmla="*/ 574 w 724"/>
                  <a:gd name="T17" fmla="*/ 180 h 299"/>
                  <a:gd name="T18" fmla="*/ 644 w 724"/>
                  <a:gd name="T19" fmla="*/ 138 h 299"/>
                  <a:gd name="T20" fmla="*/ 724 w 724"/>
                  <a:gd name="T21" fmla="*/ 219 h 299"/>
                  <a:gd name="T22" fmla="*/ 644 w 724"/>
                  <a:gd name="T23" fmla="*/ 299 h 299"/>
                  <a:gd name="T24" fmla="*/ 427 w 724"/>
                  <a:gd name="T25" fmla="*/ 299 h 299"/>
                  <a:gd name="T26" fmla="*/ 191 w 724"/>
                  <a:gd name="T27" fmla="*/ 299 h 299"/>
                  <a:gd name="T28" fmla="*/ 54 w 724"/>
                  <a:gd name="T29" fmla="*/ 299 h 299"/>
                  <a:gd name="T30" fmla="*/ 0 w 724"/>
                  <a:gd name="T31" fmla="*/ 245 h 299"/>
                  <a:gd name="T32" fmla="*/ 54 w 724"/>
                  <a:gd name="T33" fmla="*/ 191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4" h="299">
                    <a:moveTo>
                      <a:pt x="54" y="191"/>
                    </a:moveTo>
                    <a:cubicBezTo>
                      <a:pt x="69" y="191"/>
                      <a:pt x="83" y="197"/>
                      <a:pt x="92" y="207"/>
                    </a:cubicBezTo>
                    <a:cubicBezTo>
                      <a:pt x="92" y="205"/>
                      <a:pt x="92" y="202"/>
                      <a:pt x="92" y="200"/>
                    </a:cubicBezTo>
                    <a:cubicBezTo>
                      <a:pt x="92" y="145"/>
                      <a:pt x="137" y="100"/>
                      <a:pt x="191" y="100"/>
                    </a:cubicBezTo>
                    <a:cubicBezTo>
                      <a:pt x="228" y="100"/>
                      <a:pt x="260" y="120"/>
                      <a:pt x="277" y="150"/>
                    </a:cubicBezTo>
                    <a:cubicBezTo>
                      <a:pt x="277" y="150"/>
                      <a:pt x="277" y="150"/>
                      <a:pt x="277" y="149"/>
                    </a:cubicBezTo>
                    <a:cubicBezTo>
                      <a:pt x="277" y="67"/>
                      <a:pt x="344" y="0"/>
                      <a:pt x="427" y="0"/>
                    </a:cubicBezTo>
                    <a:cubicBezTo>
                      <a:pt x="510" y="0"/>
                      <a:pt x="577" y="67"/>
                      <a:pt x="577" y="149"/>
                    </a:cubicBezTo>
                    <a:cubicBezTo>
                      <a:pt x="577" y="160"/>
                      <a:pt x="576" y="170"/>
                      <a:pt x="574" y="180"/>
                    </a:cubicBezTo>
                    <a:cubicBezTo>
                      <a:pt x="587" y="155"/>
                      <a:pt x="614" y="138"/>
                      <a:pt x="644" y="138"/>
                    </a:cubicBezTo>
                    <a:cubicBezTo>
                      <a:pt x="688" y="138"/>
                      <a:pt x="724" y="174"/>
                      <a:pt x="724" y="219"/>
                    </a:cubicBezTo>
                    <a:cubicBezTo>
                      <a:pt x="724" y="263"/>
                      <a:pt x="688" y="299"/>
                      <a:pt x="644" y="299"/>
                    </a:cubicBezTo>
                    <a:cubicBezTo>
                      <a:pt x="599" y="299"/>
                      <a:pt x="488" y="299"/>
                      <a:pt x="427" y="299"/>
                    </a:cubicBezTo>
                    <a:cubicBezTo>
                      <a:pt x="366" y="299"/>
                      <a:pt x="243" y="299"/>
                      <a:pt x="191" y="299"/>
                    </a:cubicBezTo>
                    <a:cubicBezTo>
                      <a:pt x="156" y="299"/>
                      <a:pt x="81" y="299"/>
                      <a:pt x="54" y="299"/>
                    </a:cubicBezTo>
                    <a:cubicBezTo>
                      <a:pt x="24" y="299"/>
                      <a:pt x="0" y="275"/>
                      <a:pt x="0" y="245"/>
                    </a:cubicBezTo>
                    <a:cubicBezTo>
                      <a:pt x="0" y="215"/>
                      <a:pt x="24" y="191"/>
                      <a:pt x="54" y="191"/>
                    </a:cubicBezTo>
                    <a:close/>
                  </a:path>
                </a:pathLst>
              </a:custGeom>
              <a:solidFill>
                <a:srgbClr val="163E6A"/>
              </a:solidFill>
              <a:ln>
                <a:noFill/>
              </a:ln>
            </p:spPr>
            <p:txBody>
              <a:bodyPr vert="horz" wrap="square" lIns="91427" tIns="45713" rIns="91427" bIns="45713" numCol="1" anchor="t" anchorCtr="0" compatLnSpc="1">
                <a:prstTxWarp prst="textNoShape">
                  <a:avLst/>
                </a:prstTxWarp>
              </a:bodyPr>
              <a:lstStyle/>
              <a:p>
                <a:pPr defTabSz="914192"/>
                <a:endParaRPr lang="en-US">
                  <a:solidFill>
                    <a:srgbClr val="1A1A1A"/>
                  </a:solidFill>
                  <a:latin typeface="Segoe UI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C98758F-2FD7-49B8-8872-86002BF4ED2C}"/>
                  </a:ext>
                </a:extLst>
              </p:cNvPr>
              <p:cNvSpPr/>
              <p:nvPr/>
            </p:nvSpPr>
            <p:spPr bwMode="auto">
              <a:xfrm>
                <a:off x="1675746" y="2344876"/>
                <a:ext cx="476794" cy="57148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46637" rIns="0" bIns="46637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dirty="0">
                  <a:gradFill>
                    <a:gsLst>
                      <a:gs pos="40075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A64CABC-AC2A-41CD-8DDA-19DA7ABA9D65}"/>
                  </a:ext>
                </a:extLst>
              </p:cNvPr>
              <p:cNvGrpSpPr/>
              <p:nvPr/>
            </p:nvGrpSpPr>
            <p:grpSpPr>
              <a:xfrm>
                <a:off x="1761743" y="2408114"/>
                <a:ext cx="331470" cy="464719"/>
                <a:chOff x="1746503" y="2397954"/>
                <a:chExt cx="331470" cy="464719"/>
              </a:xfrm>
              <a:solidFill>
                <a:srgbClr val="163E6A"/>
              </a:solidFill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9EA34B4-CAE6-49A7-913E-8E4C73D8E1CC}"/>
                    </a:ext>
                  </a:extLst>
                </p:cNvPr>
                <p:cNvSpPr/>
                <p:nvPr/>
              </p:nvSpPr>
              <p:spPr bwMode="auto">
                <a:xfrm>
                  <a:off x="174650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FA42B43-D4AE-4B49-947D-2191FC658221}"/>
                    </a:ext>
                  </a:extLst>
                </p:cNvPr>
                <p:cNvSpPr/>
                <p:nvPr/>
              </p:nvSpPr>
              <p:spPr bwMode="auto">
                <a:xfrm>
                  <a:off x="187604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253D024-89AD-413E-A230-AE09F33252B2}"/>
                    </a:ext>
                  </a:extLst>
                </p:cNvPr>
                <p:cNvSpPr/>
                <p:nvPr/>
              </p:nvSpPr>
              <p:spPr bwMode="auto">
                <a:xfrm>
                  <a:off x="2001773" y="239795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AFD2CED-129E-4616-BB47-04ADCEA2C97D}"/>
                    </a:ext>
                  </a:extLst>
                </p:cNvPr>
                <p:cNvSpPr/>
                <p:nvPr/>
              </p:nvSpPr>
              <p:spPr bwMode="auto">
                <a:xfrm>
                  <a:off x="174650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D0DC0CC-FE35-492B-BC1B-CEF1BA86722D}"/>
                    </a:ext>
                  </a:extLst>
                </p:cNvPr>
                <p:cNvSpPr/>
                <p:nvPr/>
              </p:nvSpPr>
              <p:spPr bwMode="auto">
                <a:xfrm>
                  <a:off x="187604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D55DCCB-FE68-4860-9E84-9F35A6C98B0B}"/>
                    </a:ext>
                  </a:extLst>
                </p:cNvPr>
                <p:cNvSpPr/>
                <p:nvPr/>
              </p:nvSpPr>
              <p:spPr bwMode="auto">
                <a:xfrm>
                  <a:off x="2001773" y="257321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988D38FD-2E08-4FA3-A527-1B6BF70DF1BC}"/>
                    </a:ext>
                  </a:extLst>
                </p:cNvPr>
                <p:cNvSpPr/>
                <p:nvPr/>
              </p:nvSpPr>
              <p:spPr bwMode="auto">
                <a:xfrm>
                  <a:off x="174650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7E6CD3C-E8D0-467D-9A2F-1C8EFD8B43F7}"/>
                    </a:ext>
                  </a:extLst>
                </p:cNvPr>
                <p:cNvSpPr/>
                <p:nvPr/>
              </p:nvSpPr>
              <p:spPr bwMode="auto">
                <a:xfrm>
                  <a:off x="187604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AAC9049D-0C66-4CE0-BBD3-66B9B214C70E}"/>
                    </a:ext>
                  </a:extLst>
                </p:cNvPr>
                <p:cNvSpPr/>
                <p:nvPr/>
              </p:nvSpPr>
              <p:spPr bwMode="auto">
                <a:xfrm>
                  <a:off x="2001773" y="2733234"/>
                  <a:ext cx="76200" cy="129439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073D5B46-B1BE-4F24-A5DC-786BB5476C00}"/>
                  </a:ext>
                </a:extLst>
              </p:cNvPr>
              <p:cNvGrpSpPr/>
              <p:nvPr/>
            </p:nvGrpSpPr>
            <p:grpSpPr>
              <a:xfrm>
                <a:off x="1746503" y="2397954"/>
                <a:ext cx="331470" cy="464719"/>
                <a:chOff x="1746503" y="2397954"/>
                <a:chExt cx="331470" cy="464719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3759AFFD-FF22-43D6-8BB7-C69CAE68D252}"/>
                    </a:ext>
                  </a:extLst>
                </p:cNvPr>
                <p:cNvSpPr/>
                <p:nvPr/>
              </p:nvSpPr>
              <p:spPr bwMode="auto">
                <a:xfrm>
                  <a:off x="174650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628E86AE-76F1-4928-B4AC-F30B90128719}"/>
                    </a:ext>
                  </a:extLst>
                </p:cNvPr>
                <p:cNvSpPr/>
                <p:nvPr/>
              </p:nvSpPr>
              <p:spPr bwMode="auto">
                <a:xfrm>
                  <a:off x="187604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7CBEBFB7-8B1D-4CD9-AC34-92EF0631594D}"/>
                    </a:ext>
                  </a:extLst>
                </p:cNvPr>
                <p:cNvSpPr/>
                <p:nvPr/>
              </p:nvSpPr>
              <p:spPr bwMode="auto">
                <a:xfrm>
                  <a:off x="2001773" y="239795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A406487-CD0B-42EF-8A22-05133D38FAEE}"/>
                    </a:ext>
                  </a:extLst>
                </p:cNvPr>
                <p:cNvSpPr/>
                <p:nvPr/>
              </p:nvSpPr>
              <p:spPr bwMode="auto">
                <a:xfrm>
                  <a:off x="174650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F968943-7128-4705-8CC9-1AA34C1541CB}"/>
                    </a:ext>
                  </a:extLst>
                </p:cNvPr>
                <p:cNvSpPr/>
                <p:nvPr/>
              </p:nvSpPr>
              <p:spPr bwMode="auto">
                <a:xfrm>
                  <a:off x="187604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420B353-0C4A-413E-8441-95A2955313BE}"/>
                    </a:ext>
                  </a:extLst>
                </p:cNvPr>
                <p:cNvSpPr/>
                <p:nvPr/>
              </p:nvSpPr>
              <p:spPr bwMode="auto">
                <a:xfrm>
                  <a:off x="2001773" y="257321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50A049AF-198A-430F-A1EB-E4F360A9252B}"/>
                    </a:ext>
                  </a:extLst>
                </p:cNvPr>
                <p:cNvSpPr/>
                <p:nvPr/>
              </p:nvSpPr>
              <p:spPr bwMode="auto">
                <a:xfrm>
                  <a:off x="174650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226C07FB-E498-48EC-89FB-BA36D53583C8}"/>
                    </a:ext>
                  </a:extLst>
                </p:cNvPr>
                <p:cNvSpPr/>
                <p:nvPr/>
              </p:nvSpPr>
              <p:spPr bwMode="auto">
                <a:xfrm>
                  <a:off x="187604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1635260-6F8D-48A9-814F-8C2C02FD7702}"/>
                    </a:ext>
                  </a:extLst>
                </p:cNvPr>
                <p:cNvSpPr/>
                <p:nvPr/>
              </p:nvSpPr>
              <p:spPr bwMode="auto">
                <a:xfrm>
                  <a:off x="2001773" y="2733234"/>
                  <a:ext cx="76200" cy="1294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  <a:headEnd type="none" w="med" len="med"/>
                  <a:tailEnd type="none" w="med" len="me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0" tIns="46637" rIns="0" bIns="46637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dirty="0">
                    <a:gradFill>
                      <a:gsLst>
                        <a:gs pos="40075">
                          <a:srgbClr val="FFFFFF"/>
                        </a:gs>
                        <a:gs pos="30000">
                          <a:srgbClr val="FFFFFF"/>
                        </a:gs>
                      </a:gsLst>
                      <a:lin ang="5400000" scaled="0"/>
                    </a:gra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7483594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16E035-C956-4686-9C34-86DFF60D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RDS 2019 and Windows Virtual Desktop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D90047-63C9-41AC-8E77-888D6D6CE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567404"/>
          </a:xfrm>
        </p:spPr>
        <p:txBody>
          <a:bodyPr/>
          <a:lstStyle/>
          <a:p>
            <a:r>
              <a:rPr lang="en-US" dirty="0"/>
              <a:t>Windows Virtual Desktop ideal if you want…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Microsoft to manage the brokering platform as a service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 10 Enterprise multi-session capabilities, free Windows 7 ESU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Office365 </a:t>
            </a:r>
            <a:r>
              <a:rPr lang="en-US" dirty="0" err="1"/>
              <a:t>ProPlus</a:t>
            </a:r>
            <a:r>
              <a:rPr lang="en-US" dirty="0"/>
              <a:t> capabilities </a:t>
            </a:r>
          </a:p>
          <a:p>
            <a:endParaRPr lang="en-US" dirty="0"/>
          </a:p>
          <a:p>
            <a:r>
              <a:rPr lang="en-US" dirty="0"/>
              <a:t>RDS 2019 ideal if you want…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full end-to-end control of the desktop virtualization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in-place upgrade of existing Windows Server RDS environment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 extend current deployments</a:t>
            </a:r>
          </a:p>
        </p:txBody>
      </p:sp>
    </p:spTree>
    <p:extLst>
      <p:ext uri="{BB962C8B-B14F-4D97-AF65-F5344CB8AC3E}">
        <p14:creationId xmlns:p14="http://schemas.microsoft.com/office/powerpoint/2010/main" val="16108365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506B1F-A81B-4CE7-A583-CB8EFD0D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Storage Migration Service Vision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376CA3-F176-4D43-9F35-AF0595B40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044741"/>
            <a:ext cx="11582400" cy="4768519"/>
          </a:xfrm>
        </p:spPr>
        <p:txBody>
          <a:bodyPr/>
          <a:lstStyle/>
          <a:p>
            <a:r>
              <a:rPr lang="en-US" sz="4800" dirty="0"/>
              <a:t>Migrate unstructured data from anywhere into physical, virtual, and IaaS</a:t>
            </a:r>
          </a:p>
          <a:p>
            <a:r>
              <a:rPr lang="en-US" sz="4800" dirty="0"/>
              <a:t>Fast, consistent, scalable</a:t>
            </a:r>
          </a:p>
          <a:p>
            <a:r>
              <a:rPr lang="en-US" sz="4800" dirty="0"/>
              <a:t>Takes care of complexity</a:t>
            </a:r>
          </a:p>
          <a:p>
            <a:r>
              <a:rPr lang="en-US" sz="4800" dirty="0"/>
              <a:t>An elegant graphical workflow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371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DB98-B364-42B2-9907-CF2975DF2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dashboard-demo-91718-v2">
            <a:hlinkClick r:id="" action="ppaction://media"/>
            <a:extLst>
              <a:ext uri="{FF2B5EF4-FFF2-40B4-BE49-F238E27FC236}">
                <a16:creationId xmlns:a16="http://schemas.microsoft.com/office/drawing/2014/main" id="{63DBD8C7-82A3-4722-9A44-DE6009B551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10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Char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" id="{F4E7AC97-C3BC-4DAC-B23A-C0D4DABB7CB5}" vid="{F1FB81AB-2433-4475-9273-C3E09225E34D}"/>
    </a:ext>
  </a:extLst>
</a:theme>
</file>

<file path=ppt/theme/theme3.xml><?xml version="1.0" encoding="utf-8"?>
<a:theme xmlns:a="http://schemas.openxmlformats.org/drawingml/2006/main" name="2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_v03.potx" id="{5E894424-2207-423C-A364-F5291691CAB1}" vid="{DF080804-2077-43CC-975F-A513A0AE6AD8}"/>
    </a:ext>
  </a:extLst>
</a:theme>
</file>

<file path=ppt/theme/theme4.xml><?xml version="1.0" encoding="utf-8"?>
<a:theme xmlns:a="http://schemas.openxmlformats.org/drawingml/2006/main" name="2_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.potx" id="{CBE293B4-E8CE-4773-8118-C9AFF2860326}" vid="{2919AEDD-0101-441B-B6AF-1CDAE3B8CD78}"/>
    </a:ext>
  </a:extLst>
</a:theme>
</file>

<file path=ppt/theme/theme5.xml><?xml version="1.0" encoding="utf-8"?>
<a:theme xmlns:a="http://schemas.openxmlformats.org/drawingml/2006/main" name="8-50125 Windows Server Summit (White)">
  <a:themeElements>
    <a:clrScheme name="Windows Server Summit Light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2050"/>
      </a:accent1>
      <a:accent2>
        <a:srgbClr val="00BCF2"/>
      </a:accent2>
      <a:accent3>
        <a:srgbClr val="737373"/>
      </a:accent3>
      <a:accent4>
        <a:srgbClr val="008272"/>
      </a:accent4>
      <a:accent5>
        <a:srgbClr val="353535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_Server_Summit_Template_v06" id="{433144A2-0ABF-46DD-B641-631FCE8C340E}" vid="{2EB7F9BD-843C-4A49-91C8-3D9335A14F37}"/>
    </a:ext>
  </a:extLst>
</a:theme>
</file>

<file path=ppt/theme/theme6.xml><?xml version="1.0" encoding="utf-8"?>
<a:theme xmlns:a="http://schemas.openxmlformats.org/drawingml/2006/main" name="3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7.xml><?xml version="1.0" encoding="utf-8"?>
<a:theme xmlns:a="http://schemas.openxmlformats.org/drawingml/2006/main" name="1_8-50125 Windows Server Summit (White)">
  <a:themeElements>
    <a:clrScheme name="Windows Server Summit Light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2050"/>
      </a:accent1>
      <a:accent2>
        <a:srgbClr val="00BCF2"/>
      </a:accent2>
      <a:accent3>
        <a:srgbClr val="737373"/>
      </a:accent3>
      <a:accent4>
        <a:srgbClr val="008272"/>
      </a:accent4>
      <a:accent5>
        <a:srgbClr val="353535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_Server_Summit_Template_v06" id="{433144A2-0ABF-46DD-B641-631FCE8C340E}" vid="{2EB7F9BD-843C-4A49-91C8-3D9335A14F37}"/>
    </a:ext>
  </a:extLst>
</a:theme>
</file>

<file path=ppt/theme/theme8.xml><?xml version="1.0" encoding="utf-8"?>
<a:theme xmlns:a="http://schemas.openxmlformats.org/drawingml/2006/main" name="5-50109_Microsoft_Light_Template">
  <a:themeElements>
    <a:clrScheme name="Microsoft_2017_Light">
      <a:dk1>
        <a:srgbClr val="353535"/>
      </a:dk1>
      <a:lt1>
        <a:srgbClr val="FFFFFF"/>
      </a:lt1>
      <a:dk2>
        <a:srgbClr val="D83B01"/>
      </a:dk2>
      <a:lt2>
        <a:srgbClr val="E6E6E6"/>
      </a:lt2>
      <a:accent1>
        <a:srgbClr val="D83B01"/>
      </a:accent1>
      <a:accent2>
        <a:srgbClr val="FF8C00"/>
      </a:accent2>
      <a:accent3>
        <a:srgbClr val="FFB900"/>
      </a:accent3>
      <a:accent4>
        <a:srgbClr val="0078D7"/>
      </a:accent4>
      <a:accent5>
        <a:srgbClr val="737373"/>
      </a:accent5>
      <a:accent6>
        <a:srgbClr val="D2D2D2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7_16x9_Template.potx" id="{2A99AE01-A11F-4F2C-9BCC-4E42F4CE769C}" vid="{42DFBAD3-C25F-4FC8-963A-1F73730D7E5C}"/>
    </a:ext>
  </a:extLst>
</a:theme>
</file>

<file path=ppt/theme/theme9.xml><?xml version="1.0" encoding="utf-8"?>
<a:theme xmlns:a="http://schemas.openxmlformats.org/drawingml/2006/main" name="3_8-50125 Windows Server Summit (White)">
  <a:themeElements>
    <a:clrScheme name="Windows Server Summit Light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2050"/>
      </a:accent1>
      <a:accent2>
        <a:srgbClr val="00BCF2"/>
      </a:accent2>
      <a:accent3>
        <a:srgbClr val="737373"/>
      </a:accent3>
      <a:accent4>
        <a:srgbClr val="008272"/>
      </a:accent4>
      <a:accent5>
        <a:srgbClr val="353535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ndows_Server_Summit_Template_v06" id="{433144A2-0ABF-46DD-B641-631FCE8C340E}" vid="{2EB7F9BD-843C-4A49-91C8-3D9335A14F3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S_x0020_Speaker xmlns="5a4b3278-325d-441a-b38f-6f1926bc734e">
      <UserInfo>
        <DisplayName/>
        <AccountId xsi:nil="true"/>
        <AccountType/>
      </UserInfo>
    </MS_x0020_Speaker>
    <LikesCount xmlns="http://schemas.microsoft.com/sharepoint/v3" xsi:nil="true"/>
    <Presentation_x0020_Date xmlns="5a4b3278-325d-441a-b38f-6f1926bc734e" xsi:nil="true"/>
    <Event_x0020_Start_x0020_Date xmlns="5a4b3278-325d-441a-b38f-6f1926bc734e">2018-09-22T04:00:00+00:00</Event_x0020_Start_x0020_Date>
    <n26c0b7259a14f82a9880173edc4cb73 xmlns="5a4b3278-325d-441a-b38f-6f1926bc734e">
      <Terms xmlns="http://schemas.microsoft.com/office/infopath/2007/PartnerControls"/>
    </n26c0b7259a14f82a9880173edc4cb73>
    <c4b02e5b2c48420dbed84c0f2f02e9a3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Orlando</TermName>
          <TermId xmlns="http://schemas.microsoft.com/office/infopath/2007/PartnerControls">8cc4ed56-1866-4501-a22c-89aafde6f59b</TermId>
        </TermInfo>
      </Terms>
    </c4b02e5b2c48420dbed84c0f2f02e9a3>
    <TaxCatchAll xmlns="230e9df3-be65-4c73-a93b-d1236ebd677e"/>
    <External_x0020_Speaker xmlns="5a4b3278-325d-441a-b38f-6f1926bc734e">Erin Chapple; Vijay Kumar</External_x0020_Speaker>
    <MS_x0020_Content_x0020_Owner xmlns="5a4b3278-325d-441a-b38f-6f1926bc734e">
      <UserInfo>
        <DisplayName/>
        <AccountId xsi:nil="true"/>
        <AccountType/>
      </UserInfo>
    </MS_x0020_Content_x0020_Owner>
    <TaxKeywordTaxHTField xmlns="230e9df3-be65-4c73-a93b-d1236ebd677e">
      <Terms xmlns="http://schemas.microsoft.com/office/infopath/2007/PartnerControls"/>
    </TaxKeywordTaxHTField>
    <Event_x0020_End_x0020_Date xmlns="5a4b3278-325d-441a-b38f-6f1926bc734e">2018-09-29T04:00:00+00:00</Event_x0020_End_x0020_Date>
    <ba5aa7e3a41a404e868a451481761228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Orange County Convention Center</TermName>
          <TermId xmlns="http://schemas.microsoft.com/office/infopath/2007/PartnerControls">bd993e89-aa48-4695-84e0-3b53e88b1a79</TermId>
        </TermInfo>
      </Terms>
    </ba5aa7e3a41a404e868a451481761228>
    <o33121adfc264c7dbcad13be7db3ea4b xmlns="5a4b3278-325d-441a-b38f-6f1926bc734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Ignite</TermName>
          <TermId xmlns="http://schemas.microsoft.com/office/infopath/2007/PartnerControls">9323c522-fe4b-4922-816b-10a1920d7afb</TermId>
        </TermInfo>
      </Terms>
    </o33121adfc264c7dbcad13be7db3ea4b>
    <e1750f71052543bd8c4d7217e9f56da0 xmlns="5a4b3278-325d-441a-b38f-6f1926bc734e">
      <Terms xmlns="http://schemas.microsoft.com/office/infopath/2007/PartnerControls"/>
    </e1750f71052543bd8c4d7217e9f56da0>
    <j129f3114929433a812312450a84994c xmlns="5a4b3278-325d-441a-b38f-6f1926bc734e">
      <Terms xmlns="http://schemas.microsoft.com/office/infopath/2007/PartnerControls"/>
    </j129f3114929433a812312450a84994c>
    <j478fa01fff54a9d85f93cc1f742caa8 xmlns="5a4b3278-325d-441a-b38f-6f1926bc734e">
      <Terms xmlns="http://schemas.microsoft.com/office/infopath/2007/PartnerControls"/>
    </j478fa01fff54a9d85f93cc1f742caa8>
    <Session_x0020_Code xmlns="5a4b3278-325d-441a-b38f-6f1926bc734e">BRK2035</Session_x0020_Cod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606EF5350B4AC34299E527B9221D6B5E001A2DF7EB5935C14F830206357EC2322C" ma:contentTypeVersion="28" ma:contentTypeDescription="" ma:contentTypeScope="" ma:versionID="89820f8793a6ca73003c656d7991e932">
  <xsd:schema xmlns:xsd="http://www.w3.org/2001/XMLSchema" xmlns:xs="http://www.w3.org/2001/XMLSchema" xmlns:p="http://schemas.microsoft.com/office/2006/metadata/properties" xmlns:ns1="http://schemas.microsoft.com/sharepoint/v3" xmlns:ns2="5a4b3278-325d-441a-b38f-6f1926bc734e" xmlns:ns3="230e9df3-be65-4c73-a93b-d1236ebd677e" xmlns:ns5="9d1f81f6-e953-47ea-988e-33ed651c58e6" targetNamespace="http://schemas.microsoft.com/office/2006/metadata/properties" ma:root="true" ma:fieldsID="d4fe6f4c1c2f9fef057ecaf6d3d71565" ns1:_="" ns2:_="" ns3:_="" ns5:_="">
    <xsd:import namespace="http://schemas.microsoft.com/sharepoint/v3"/>
    <xsd:import namespace="5a4b3278-325d-441a-b38f-6f1926bc734e"/>
    <xsd:import namespace="230e9df3-be65-4c73-a93b-d1236ebd677e"/>
    <xsd:import namespace="9d1f81f6-e953-47ea-988e-33ed651c58e6"/>
    <xsd:element name="properties">
      <xsd:complexType>
        <xsd:sequence>
          <xsd:element name="documentManagement">
            <xsd:complexType>
              <xsd:all>
                <xsd:element ref="ns2:o33121adfc264c7dbcad13be7db3ea4b" minOccurs="0"/>
                <xsd:element ref="ns3:TaxCatchAll" minOccurs="0"/>
                <xsd:element ref="ns3:TaxCatchAllLabel" minOccurs="0"/>
                <xsd:element ref="ns2:c4b02e5b2c48420dbed84c0f2f02e9a3" minOccurs="0"/>
                <xsd:element ref="ns2:ba5aa7e3a41a404e868a451481761228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j129f3114929433a812312450a84994c" minOccurs="0"/>
                <xsd:element ref="ns2:e1750f71052543bd8c4d7217e9f56da0" minOccurs="0"/>
                <xsd:element ref="ns2:Session_x0020_Code" minOccurs="0"/>
                <xsd:element ref="ns2:MS_x0020_Content_x0020_Owner" minOccurs="0"/>
                <xsd:element ref="ns2:j478fa01fff54a9d85f93cc1f742caa8" minOccurs="0"/>
                <xsd:element ref="ns2:n26c0b7259a14f82a9880173edc4cb73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5:MediaServiceMetadata" minOccurs="0"/>
                <xsd:element ref="ns5:MediaServiceFastMetadata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4b3278-325d-441a-b38f-6f1926bc734e" elementFormDefault="qualified">
    <xsd:import namespace="http://schemas.microsoft.com/office/2006/documentManagement/types"/>
    <xsd:import namespace="http://schemas.microsoft.com/office/infopath/2007/PartnerControls"/>
    <xsd:element name="o33121adfc264c7dbcad13be7db3ea4b" ma:index="8" nillable="true" ma:taxonomy="true" ma:internalName="o33121adfc264c7dbcad13be7db3ea4b" ma:taxonomyFieldName="Event_x0020_Name" ma:displayName="Event Name" ma:default="" ma:fieldId="{833121ad-fc26-4c7d-bcad-13be7db3ea4b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c4b02e5b2c48420dbed84c0f2f02e9a3" ma:index="12" nillable="true" ma:taxonomy="true" ma:internalName="c4b02e5b2c48420dbed84c0f2f02e9a3" ma:taxonomyFieldName="Event_x0020_Location" ma:displayName="Event Location" ma:default="" ma:fieldId="{c4b02e5b-2c48-420d-bed8-4c0f2f02e9a3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a5aa7e3a41a404e868a451481761228" ma:index="14" nillable="true" ma:taxonomy="true" ma:internalName="ba5aa7e3a41a404e868a451481761228" ma:taxonomyFieldName="Event_x0020_Venue" ma:displayName="Event Venue" ma:default="" ma:fieldId="{ba5aa7e3-a41a-404e-868a-451481761228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j129f3114929433a812312450a84994c" ma:index="21" nillable="true" ma:taxonomy="true" ma:internalName="j129f3114929433a812312450a84994c" ma:taxonomyFieldName="Product" ma:displayName="Product" ma:default="" ma:fieldId="{3129f311-4929-433a-8123-12450a84994c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750f71052543bd8c4d7217e9f56da0" ma:index="23" nillable="true" ma:taxonomy="true" ma:internalName="e1750f71052543bd8c4d7217e9f56da0" ma:taxonomyFieldName="Campaign" ma:displayName="Campaign" ma:default="" ma:fieldId="{e1750f71-0525-43bd-8c4d-7217e9f56da0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j478fa01fff54a9d85f93cc1f742caa8" ma:index="27" nillable="true" ma:taxonomy="true" ma:internalName="j478fa01fff54a9d85f93cc1f742caa8" ma:taxonomyFieldName="Track" ma:displayName="Track" ma:default="" ma:fieldId="{3478fa01-fff5-4a9d-85f9-3cc1f742caa8}" ma:sspId="e385fb40-52d4-4fae-9c5b-3e8ff8a5878e" ma:termSetId="3d852f0a-ed69-4ada-86bc-dbe628c826af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n26c0b7259a14f82a9880173edc4cb73" ma:index="29" nillable="true" ma:taxonomy="true" ma:internalName="n26c0b7259a14f82a9880173edc4cb73" ma:taxonomyFieldName="Audience1" ma:displayName="Audience" ma:default="" ma:fieldId="{726c0b72-59a1-4f82-a988-0173edc4cb73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7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8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39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40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8a521885-91de-4219-9471-899125a19f6f}" ma:internalName="TaxCatchAll" ma:showField="CatchAllData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8a521885-91de-4219-9471-899125a19f6f}" ma:internalName="TaxCatchAllLabel" ma:readOnly="true" ma:showField="CatchAllDataLabel" ma:web="5a4b3278-325d-441a-b38f-6f1926bc734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f81f6-e953-47ea-988e-33ed651c58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4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4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4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154A15-BA9A-4B4F-AE15-7657B481C68C}">
  <ds:schemaRefs>
    <ds:schemaRef ds:uri="http://schemas.microsoft.com/office/2006/metadata/properties"/>
    <ds:schemaRef ds:uri="http://schemas.microsoft.com/office/infopath/2007/PartnerControls"/>
    <ds:schemaRef ds:uri="5a4b3278-325d-441a-b38f-6f1926bc734e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AFFBBD2-FADB-4B14-A489-18DD6E28C3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6E9D58-3B7E-450E-A64A-284A380A52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a4b3278-325d-441a-b38f-6f1926bc734e"/>
    <ds:schemaRef ds:uri="230e9df3-be65-4c73-a93b-d1236ebd677e"/>
    <ds:schemaRef ds:uri="9d1f81f6-e953-47ea-988e-33ed651c5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2132</Words>
  <Application>Microsoft Office PowerPoint</Application>
  <PresentationFormat>Widescreen</PresentationFormat>
  <Paragraphs>459</Paragraphs>
  <Slides>44</Slides>
  <Notes>33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44</vt:i4>
      </vt:variant>
    </vt:vector>
  </HeadingPairs>
  <TitlesOfParts>
    <vt:vector size="65" baseType="lpstr">
      <vt:lpstr>MS PGothic</vt:lpstr>
      <vt:lpstr>Arial</vt:lpstr>
      <vt:lpstr>Calibri</vt:lpstr>
      <vt:lpstr>Calibri Light</vt:lpstr>
      <vt:lpstr>Consolas</vt:lpstr>
      <vt:lpstr>Segoe UI</vt:lpstr>
      <vt:lpstr>Segoe UI Black</vt:lpstr>
      <vt:lpstr>Segoe UI Light</vt:lpstr>
      <vt:lpstr>Segoe UI Semibold</vt:lpstr>
      <vt:lpstr>Segoe UI Semilight</vt:lpstr>
      <vt:lpstr>Tahoma</vt:lpstr>
      <vt:lpstr>Wingdings</vt:lpstr>
      <vt:lpstr>5-50203_Microsoft_Ignite_Template</vt:lpstr>
      <vt:lpstr>1_5-50203_Microsoft_Ignite_Template</vt:lpstr>
      <vt:lpstr>2_5-50203_Microsoft_Ignite_Template</vt:lpstr>
      <vt:lpstr>2_5-50002_Ignite_Breakout_Template</vt:lpstr>
      <vt:lpstr>8-50125 Windows Server Summit (White)</vt:lpstr>
      <vt:lpstr>3_5-50203_Microsoft_Ignite_Template</vt:lpstr>
      <vt:lpstr>1_8-50125 Windows Server Summit (White)</vt:lpstr>
      <vt:lpstr>5-50109_Microsoft_Light_Template</vt:lpstr>
      <vt:lpstr>3_8-50125 Windows Server Summit (White)</vt:lpstr>
      <vt:lpstr>Server 2019 – What’s New</vt:lpstr>
      <vt:lpstr>Mike Nelson</vt:lpstr>
      <vt:lpstr>PowerPoint Presentation</vt:lpstr>
      <vt:lpstr>Windows Server 2019</vt:lpstr>
      <vt:lpstr>Unique hybrid capabilities with Azure</vt:lpstr>
      <vt:lpstr>Windows  Admin Center</vt:lpstr>
      <vt:lpstr>RDS 2019 and Windows Virtual Desktop</vt:lpstr>
      <vt:lpstr>Storage Migration Service Vision</vt:lpstr>
      <vt:lpstr>PowerPoint Presentation</vt:lpstr>
      <vt:lpstr>PowerPoint Presentation</vt:lpstr>
      <vt:lpstr>PowerPoint Presentation</vt:lpstr>
      <vt:lpstr>Inventory</vt:lpstr>
      <vt:lpstr>Transfer</vt:lpstr>
      <vt:lpstr>Cutover</vt:lpstr>
      <vt:lpstr>Azure Point-to-site VPN</vt:lpstr>
      <vt:lpstr>Azure Network Adapter in Windows Admin Center</vt:lpstr>
      <vt:lpstr>PowerPoint Presentation</vt:lpstr>
      <vt:lpstr>How does Deduplication Work in Windows 2019</vt:lpstr>
      <vt:lpstr>How does Deduplication Work in Windows 2019</vt:lpstr>
      <vt:lpstr>How does Deduplication Work in Windows 2019</vt:lpstr>
      <vt:lpstr>Installing Deduplication in Windows Server 2019</vt:lpstr>
      <vt:lpstr>Predictive Analytics for the Intelligent Edge</vt:lpstr>
      <vt:lpstr>PowerPoint Presentation</vt:lpstr>
      <vt:lpstr>PowerPoint Presentation</vt:lpstr>
      <vt:lpstr>PowerPoint Presentation</vt:lpstr>
      <vt:lpstr>PowerPoint Presentation</vt:lpstr>
      <vt:lpstr>Unprecedented hyper-converged infrastructure</vt:lpstr>
      <vt:lpstr>Enhanced security capabilities</vt:lpstr>
      <vt:lpstr>Application Innovation</vt:lpstr>
      <vt:lpstr>Faster innovation for applications</vt:lpstr>
      <vt:lpstr>PowerPoint Presentation</vt:lpstr>
      <vt:lpstr>Exchange Server 2019 Preview</vt:lpstr>
      <vt:lpstr>System Center 2019  </vt:lpstr>
      <vt:lpstr>Windows Admin Center complements existing management solutions</vt:lpstr>
      <vt:lpstr>Time to upgrade the platforms</vt:lpstr>
      <vt:lpstr>PowerPoint Presentation</vt:lpstr>
      <vt:lpstr>PowerPoint Presentation</vt:lpstr>
      <vt:lpstr>PowerPoint Presentation</vt:lpstr>
      <vt:lpstr>Huge savings for Windows Server and SQL Server on Azure</vt:lpstr>
      <vt:lpstr>Save MORE for Windows Server and SQL Server 2008/R2 on Azure</vt:lpstr>
      <vt:lpstr>What’s next?</vt:lpstr>
      <vt:lpstr>PowerPoint Presentation</vt:lpstr>
      <vt:lpstr>Looking forward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2018-10-29T15:54:21Z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axKeyword">
    <vt:lpwstr/>
  </property>
  <property fmtid="{D5CDD505-2E9C-101B-9397-08002B2CF9AE}" pid="3" name="MSIP_Label_f42aa342-8706-4288-bd11-ebb85995028c_Application">
    <vt:lpwstr>Microsoft Azure Information Protection</vt:lpwstr>
  </property>
  <property fmtid="{D5CDD505-2E9C-101B-9397-08002B2CF9AE}" pid="4" name="MSIP_Label_f42aa342-8706-4288-bd11-ebb85995028c_Enabled">
    <vt:lpwstr>True</vt:lpwstr>
  </property>
  <property fmtid="{D5CDD505-2E9C-101B-9397-08002B2CF9AE}" pid="5" name="Event Name">
    <vt:lpwstr>35;#Microsoft Ignite|9323c522-fe4b-4922-816b-10a1920d7afb</vt:lpwstr>
  </property>
  <property fmtid="{D5CDD505-2E9C-101B-9397-08002B2CF9AE}" pid="6" name="MSIP_Label_f42aa342-8706-4288-bd11-ebb85995028c_Ref">
    <vt:lpwstr>https://api.informationprotection.azure.com/api/72f988bf-86f1-41af-91ab-2d7cd011db47</vt:lpwstr>
  </property>
  <property fmtid="{D5CDD505-2E9C-101B-9397-08002B2CF9AE}" pid="7" name="ContentTypeId">
    <vt:lpwstr>0x010100606EF5350B4AC34299E527B9221D6B5E001A2DF7EB5935C14F830206357EC2322C</vt:lpwstr>
  </property>
  <property fmtid="{D5CDD505-2E9C-101B-9397-08002B2CF9AE}" pid="8" name="Product">
    <vt:lpwstr/>
  </property>
  <property fmtid="{D5CDD505-2E9C-101B-9397-08002B2CF9AE}" pid="9" name="Event Location">
    <vt:lpwstr>88;#Orlando|8cc4ed56-1866-4501-a22c-89aafde6f59b</vt:lpwstr>
  </property>
  <property fmtid="{D5CDD505-2E9C-101B-9397-08002B2CF9AE}" pid="10" name="Event1">
    <vt:lpwstr>622;#Unassigned|2c8af875-f38a-40b8-a0a9-056aed3fc8c0</vt:lpwstr>
  </property>
  <property fmtid="{D5CDD505-2E9C-101B-9397-08002B2CF9AE}" pid="11" name="Audience">
    <vt:lpwstr/>
  </property>
  <property fmtid="{D5CDD505-2E9C-101B-9397-08002B2CF9AE}" pid="12" name="MSIP_Label_f42aa342-8706-4288-bd11-ebb85995028c_SetDate">
    <vt:lpwstr>2017-08-29T14:27:20.8568347-07:00</vt:lpwstr>
  </property>
  <property fmtid="{D5CDD505-2E9C-101B-9397-08002B2CF9AE}" pid="13" name="Campaign">
    <vt:lpwstr/>
  </property>
  <property fmtid="{D5CDD505-2E9C-101B-9397-08002B2CF9AE}" pid="14" name="MSIP_Label_f42aa342-8706-4288-bd11-ebb85995028c_SiteId">
    <vt:lpwstr>72f988bf-86f1-41af-91ab-2d7cd011db47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Event Venue">
    <vt:lpwstr>36;#Orange County Convention Center|bd993e89-aa48-4695-84e0-3b53e88b1a79</vt:lpwstr>
  </property>
  <property fmtid="{D5CDD505-2E9C-101B-9397-08002B2CF9AE}" pid="18" name="Track">
    <vt:lpwstr/>
  </property>
  <property fmtid="{D5CDD505-2E9C-101B-9397-08002B2CF9AE}" pid="19" name="MSIP_Label_f42aa342-8706-4288-bd11-ebb85995028c_Owner">
    <vt:lpwstr>maryfj@microsoft.com</vt:lpwstr>
  </property>
  <property fmtid="{D5CDD505-2E9C-101B-9397-08002B2CF9AE}" pid="20" name="IsMyDocuments">
    <vt:bool>true</vt:bool>
  </property>
  <property fmtid="{D5CDD505-2E9C-101B-9397-08002B2CF9AE}" pid="21" name="Audience1">
    <vt:lpwstr/>
  </property>
  <property fmtid="{D5CDD505-2E9C-101B-9397-08002B2CF9AE}" pid="22" name="Sensitivity">
    <vt:lpwstr>General</vt:lpwstr>
  </property>
</Properties>
</file>